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84B31-EB9D-47A9-9589-C25C7149FAB8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91A0-0FA7-4112-962E-44C09ECFC2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http://www.fullhdoboi.com/wallpapers/thumbs/30/foto-boji-korovki-13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15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4608512"/>
          </a:xfrm>
          <a:scene3d>
            <a:camera prst="isometricOffAxis2Left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u="sng" dirty="0" smtClean="0">
                <a:solidFill>
                  <a:schemeClr val="bg1"/>
                </a:solidFill>
              </a:rPr>
              <a:t>Мутационная изменчивость</a:t>
            </a:r>
            <a:endParaRPr lang="ru-RU" sz="9600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400" y="5638800"/>
            <a:ext cx="1120080" cy="598512"/>
          </a:xfrm>
        </p:spPr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pic>
        <p:nvPicPr>
          <p:cNvPr id="18434" name="Picture 2" descr="http://donbass.ua/multimedia/images/content/2010/03/25/Jin-Peng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5189"/>
            <a:ext cx="2736304" cy="2052228"/>
          </a:xfrm>
          <a:prstGeom prst="rect">
            <a:avLst/>
          </a:prstGeom>
          <a:noFill/>
        </p:spPr>
      </p:pic>
      <p:pic>
        <p:nvPicPr>
          <p:cNvPr id="18436" name="Picture 4" descr="http://ru.shocklife.info/wp-content/uploads/2010/12/animals-mutation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653136"/>
            <a:ext cx="2147472" cy="1663477"/>
          </a:xfrm>
          <a:prstGeom prst="rect">
            <a:avLst/>
          </a:prstGeom>
          <a:noFill/>
        </p:spPr>
      </p:pic>
      <p:pic>
        <p:nvPicPr>
          <p:cNvPr id="18438" name="Picture 6" descr="http://medkarta.com/pic/md/20092007185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338" y="0"/>
            <a:ext cx="2043329" cy="1988840"/>
          </a:xfrm>
          <a:prstGeom prst="rect">
            <a:avLst/>
          </a:prstGeom>
          <a:noFill/>
        </p:spPr>
      </p:pic>
      <p:pic>
        <p:nvPicPr>
          <p:cNvPr id="18440" name="Picture 8" descr="http://lenta-ua.net/uploads/posts/2012-12/1355429090_mutac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475656" cy="1083464"/>
          </a:xfrm>
          <a:prstGeom prst="rect">
            <a:avLst/>
          </a:prstGeom>
          <a:noFill/>
        </p:spPr>
      </p:pic>
      <p:pic>
        <p:nvPicPr>
          <p:cNvPr id="18442" name="Picture 10" descr="http://img1.liveinternet.ru/images/attach/c/0/43/283/43283795_11200188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293096"/>
            <a:ext cx="3080023" cy="23149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nypics.ru/images/201211/anypics.ru_35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 уровню наследственного материала, в котором произошла мутация, выделяют: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0" y="2420888"/>
            <a:ext cx="7524328" cy="42636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chemeClr val="bg1"/>
                </a:solidFill>
              </a:rPr>
              <a:t>Генные мутации</a:t>
            </a:r>
          </a:p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chemeClr val="bg1"/>
                </a:solidFill>
              </a:rPr>
              <a:t>Хромосомные </a:t>
            </a:r>
            <a:r>
              <a:rPr lang="ru-RU" sz="5400" b="1" dirty="0" smtClean="0">
                <a:solidFill>
                  <a:schemeClr val="bg1"/>
                </a:solidFill>
              </a:rPr>
              <a:t>   мутации</a:t>
            </a:r>
            <a:endParaRPr lang="ru-RU" sz="54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5400" b="1" dirty="0" smtClean="0">
                <a:solidFill>
                  <a:schemeClr val="bg1"/>
                </a:solidFill>
              </a:rPr>
              <a:t>Геномные мутации</a:t>
            </a:r>
          </a:p>
          <a:p>
            <a:pPr>
              <a:buNone/>
            </a:pPr>
            <a:endParaRPr lang="ru-RU" sz="5400" dirty="0" smtClean="0"/>
          </a:p>
          <a:p>
            <a:pPr>
              <a:buFont typeface="Wingdings" pitchFamily="2" charset="2"/>
              <a:buChar char="Ø"/>
            </a:pPr>
            <a:endParaRPr lang="ru-RU" sz="66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9087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ГЕННЫЕ МУТАЦИИ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457200" cy="6152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908720"/>
            <a:ext cx="3960440" cy="79208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Это изменения структуры генов. 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427984" y="908720"/>
            <a:ext cx="4464496" cy="792088"/>
          </a:xfrm>
          <a:prstGeom prst="snip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Могут происходить в результате: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844824"/>
            <a:ext cx="4320480" cy="7920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замены одного или нескольких нуклеотидов на другие;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708920"/>
            <a:ext cx="4248472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вставки нуклеотидов</a:t>
            </a:r>
            <a:r>
              <a:rPr lang="ru-RU" dirty="0" smtClean="0"/>
              <a:t>;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212976"/>
            <a:ext cx="4248472" cy="4320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потери нуклеотидов;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717032"/>
            <a:ext cx="4248472" cy="43204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удвоения нуклеотидов;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4221088"/>
            <a:ext cx="4248472" cy="64807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изменения порядка чередования нуклеотидов. 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2492896"/>
            <a:ext cx="4176464" cy="25922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Эти мутации приводят к изменению аминокислотного состава полипептидной цепи и, следовательно, к изменению функциональной активности белковой молекулы. Благодаря генным мутациям возникают множественные аллели одного и того же гена.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51520" y="5229200"/>
            <a:ext cx="8640960" cy="1440160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Заболевания, причиной которых являются генные мутации, называются генными (</a:t>
            </a:r>
            <a:r>
              <a:rPr lang="ru-RU" sz="2000" dirty="0" err="1" smtClean="0"/>
              <a:t>фенилкетонурия</a:t>
            </a:r>
            <a:r>
              <a:rPr lang="ru-RU" sz="2000" dirty="0" smtClean="0"/>
              <a:t>, </a:t>
            </a:r>
            <a:r>
              <a:rPr lang="ru-RU" sz="2000" dirty="0" err="1" smtClean="0"/>
              <a:t>серповидноклеточная</a:t>
            </a:r>
            <a:r>
              <a:rPr lang="ru-RU" sz="2000" dirty="0" smtClean="0"/>
              <a:t> анемия, гемофилия и т.д.). Наследование генных болезней подчиняется законам Менделя.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Хромосомные мутации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27649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Это изменения структуры хромосом. Перестройки могут осуществляться как в пределах одной хромосомы — </a:t>
            </a:r>
            <a:r>
              <a:rPr lang="ru-RU" dirty="0" err="1" smtClean="0"/>
              <a:t>внутрихромосомные</a:t>
            </a:r>
            <a:r>
              <a:rPr lang="ru-RU" dirty="0" smtClean="0"/>
              <a:t> мутации (</a:t>
            </a:r>
            <a:r>
              <a:rPr lang="ru-RU" dirty="0" err="1" smtClean="0"/>
              <a:t>делеция</a:t>
            </a:r>
            <a:r>
              <a:rPr lang="ru-RU" dirty="0" smtClean="0"/>
              <a:t>, инверсия, дупликация, </a:t>
            </a:r>
            <a:r>
              <a:rPr lang="ru-RU" dirty="0" err="1" smtClean="0"/>
              <a:t>инсерция</a:t>
            </a:r>
            <a:r>
              <a:rPr lang="ru-RU" dirty="0" smtClean="0"/>
              <a:t>), так и между хромосомами — </a:t>
            </a:r>
            <a:r>
              <a:rPr lang="ru-RU" dirty="0" err="1" smtClean="0"/>
              <a:t>межхромосомные</a:t>
            </a:r>
            <a:r>
              <a:rPr lang="ru-RU" dirty="0" smtClean="0"/>
              <a:t> мутации (</a:t>
            </a:r>
            <a:r>
              <a:rPr lang="ru-RU" dirty="0" err="1" smtClean="0"/>
              <a:t>транслокация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4" name="Рисунок 3" descr="fig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005064"/>
            <a:ext cx="4608817" cy="271464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nypics.ru/images/201211/anypics.ru_35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rgbClr val="FFFF00"/>
                </a:solidFill>
              </a:rPr>
              <a:t>Внутрихромосомные мутации:</a:t>
            </a:r>
            <a:endParaRPr lang="ru-RU" sz="4800" b="1" i="1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277688" cy="327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/>
              <a:t>,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79512" y="1268760"/>
            <a:ext cx="2088232" cy="1440160"/>
          </a:xfrm>
          <a:prstGeom prst="down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Делеция</a:t>
            </a:r>
            <a:endParaRPr lang="ru-RU" sz="3600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411760" y="1268760"/>
            <a:ext cx="2088232" cy="1440160"/>
          </a:xfrm>
          <a:prstGeom prst="downArrow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Инверсия</a:t>
            </a:r>
            <a:endParaRPr lang="ru-RU" sz="3200" b="1" dirty="0"/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4572000" y="1268760"/>
            <a:ext cx="2088232" cy="1440160"/>
          </a:xfrm>
          <a:prstGeom prst="downArrowCallou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Дупликация</a:t>
            </a:r>
            <a:endParaRPr lang="ru-RU" sz="2800" dirty="0"/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6804248" y="1124744"/>
            <a:ext cx="2088232" cy="1440160"/>
          </a:xfrm>
          <a:prstGeom prst="downArrow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Инсерция</a:t>
            </a:r>
            <a:r>
              <a:rPr lang="ru-RU" sz="3200" b="1" dirty="0" smtClean="0"/>
              <a:t> </a:t>
            </a:r>
            <a:endParaRPr lang="ru-RU" sz="32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83768" y="2852936"/>
            <a:ext cx="2016224" cy="1440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поворот участка хромосомы на 180° 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852936"/>
            <a:ext cx="2016224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утрата участка хромосомы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2780928"/>
            <a:ext cx="2016224" cy="144016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удвоение одного и того же участка хромосомы </a:t>
            </a:r>
            <a:endParaRPr lang="ru-RU" sz="20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76256" y="2780928"/>
            <a:ext cx="2016224" cy="144016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перестановка участка</a:t>
            </a:r>
            <a:endParaRPr lang="ru-RU" sz="20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Внутрихромосомные мутации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133672" cy="731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00" dirty="0" smtClean="0"/>
              <a:t>.</a:t>
            </a:r>
            <a:endParaRPr lang="ru-RU" sz="900" dirty="0"/>
          </a:p>
        </p:txBody>
      </p:sp>
      <p:pic>
        <p:nvPicPr>
          <p:cNvPr id="4" name="Содержимое 5" descr="Image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8483805" cy="321471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57158" y="5286388"/>
            <a:ext cx="842968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/>
              <a:t>1 — </a:t>
            </a:r>
            <a:r>
              <a:rPr lang="ru-RU" b="1" dirty="0" smtClean="0"/>
              <a:t>пара хромосом</a:t>
            </a:r>
            <a:r>
              <a:rPr lang="ru-RU" b="1" dirty="0"/>
              <a:t>; 2 — </a:t>
            </a:r>
            <a:r>
              <a:rPr lang="ru-RU" b="1" dirty="0" err="1"/>
              <a:t>делеция</a:t>
            </a:r>
            <a:r>
              <a:rPr lang="ru-RU" b="1" dirty="0"/>
              <a:t>; 3 — дупликация; 4, 5 — инверсия; 6 — </a:t>
            </a:r>
            <a:r>
              <a:rPr lang="ru-RU" b="1" dirty="0" err="1"/>
              <a:t>инсерция</a:t>
            </a:r>
            <a:r>
              <a:rPr lang="ru-RU" b="1" dirty="0"/>
              <a:t>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Межхромосомные</a:t>
            </a:r>
            <a:r>
              <a:rPr lang="ru-RU" b="1" dirty="0" smtClean="0"/>
              <a:t> мутации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ru-RU" b="1" u="sng" dirty="0" err="1" smtClean="0"/>
              <a:t>Транслокация</a:t>
            </a:r>
            <a:r>
              <a:rPr lang="ru-RU" b="1" u="sng" dirty="0" smtClean="0"/>
              <a:t> </a:t>
            </a:r>
            <a:r>
              <a:rPr lang="ru-RU" dirty="0" smtClean="0"/>
              <a:t>- перенос участка одной хромосомы или целой хромосомы на другую хромосому.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Багетная рамка 3"/>
          <p:cNvSpPr/>
          <p:nvPr/>
        </p:nvSpPr>
        <p:spPr>
          <a:xfrm>
            <a:off x="323528" y="3501008"/>
            <a:ext cx="8568952" cy="2592288"/>
          </a:xfrm>
          <a:prstGeom prst="beve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Заболевания, причиной которых являются хромосомные мутации, относятся к категории </a:t>
            </a:r>
            <a:r>
              <a:rPr lang="ru-RU" sz="3200" b="1" dirty="0" smtClean="0"/>
              <a:t>хромосомных болезней</a:t>
            </a:r>
            <a:r>
              <a:rPr lang="ru-RU" sz="3200" dirty="0" smtClean="0"/>
              <a:t>.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1.goodfon.ru/image/406581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Геномные мутации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6265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Геномной мутацией </a:t>
            </a:r>
            <a:r>
              <a:rPr lang="ru-RU" dirty="0" smtClean="0"/>
              <a:t>называется изменение числа хромосом. Геномные мутации возникают в результате нарушения нормального хода митоза или мейоза.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2.goodfon.ru/image/152022-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5170586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Искусственное получение мутаций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8424" y="5877272"/>
            <a:ext cx="298376" cy="248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32440" y="5949280"/>
            <a:ext cx="154360" cy="1768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20530"/>
                <a:gridCol w="6423470"/>
              </a:tblGrid>
              <a:tr h="167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 группы</a:t>
                      </a:r>
                      <a:b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мутагенов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67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Физические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Рентгеновские лучи, гамма лучи, ультрафиолетовое излучение, высокие и низкие температуры и др.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781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Химические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Соли тяжелых металлов, алкалоиды, чужеродные ДНК и РНК, аналоги азотистых оснований нуклеиновых кислот, мн. </a:t>
                      </a:r>
                      <a:r>
                        <a:rPr lang="ru-RU" sz="2800" dirty="0" err="1"/>
                        <a:t>алкилирующие</a:t>
                      </a:r>
                      <a:r>
                        <a:rPr lang="ru-RU" sz="2800" dirty="0"/>
                        <a:t> соединения и др.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722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Биологические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Вирусы, бактерии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416" y="274638"/>
            <a:ext cx="370384" cy="130026"/>
          </a:xfrm>
        </p:spPr>
        <p:txBody>
          <a:bodyPr>
            <a:normAutofit fontScale="90000"/>
          </a:bodyPr>
          <a:lstStyle/>
          <a:p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04448" y="6126163"/>
            <a:ext cx="82352" cy="327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23928" y="260648"/>
            <a:ext cx="3816424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ИЗМЕНЧИВОСТЬ</a:t>
            </a:r>
            <a:endParaRPr lang="ru-RU" sz="3600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2699792" y="1556792"/>
            <a:ext cx="6264696" cy="4248472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Это способность живых организмов приобретать новые признаки и свойства. Благодаря изменчивости, организмы могут приспосабливаться к изменяющимся условиям среды обитания.</a:t>
            </a:r>
          </a:p>
        </p:txBody>
      </p:sp>
      <p:pic>
        <p:nvPicPr>
          <p:cNvPr id="17410" name="Picture 2" descr="http://artifuckt.ru/wp-content/uploads/2012/06/218838188-300x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160240" cy="2023425"/>
          </a:xfrm>
          <a:prstGeom prst="rect">
            <a:avLst/>
          </a:prstGeom>
          <a:noFill/>
        </p:spPr>
      </p:pic>
      <p:pic>
        <p:nvPicPr>
          <p:cNvPr id="17412" name="Picture 4" descr="http://900igr.net/datai/biologija/Mutatsionnaja-izmenchivost/0001-001-Mutatsionnaja-izmenchiv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2527040" cy="26369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.gdefon.ru/wallpapers_original/s/403952_vyaz_vetv_listva_zelyonyj-fon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208912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ФОРМЫ ИЗМЕНЧИВОСТИ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349696" cy="11192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1979712" y="1484784"/>
            <a:ext cx="259228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>
            <a:off x="4572000" y="1484784"/>
            <a:ext cx="20162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827584" y="1916832"/>
            <a:ext cx="2664296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Наследственная</a:t>
            </a:r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генотипическая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1988840"/>
            <a:ext cx="3024336" cy="108012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Ненаследственная, или фенотипическая, или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модификационная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изменчивость 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7544" y="2924944"/>
            <a:ext cx="3096344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признаков организма, обусловленные изменением генотипа. 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64088" y="3212976"/>
            <a:ext cx="2952328" cy="187220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Изменения признаков организма, не обусловленные изменением генотипа.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4" idx="2"/>
          </p:cNvCxnSpPr>
          <p:nvPr/>
        </p:nvCxnSpPr>
        <p:spPr>
          <a:xfrm flipH="1">
            <a:off x="1043608" y="4077072"/>
            <a:ext cx="97210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4" idx="2"/>
          </p:cNvCxnSpPr>
          <p:nvPr/>
        </p:nvCxnSpPr>
        <p:spPr>
          <a:xfrm>
            <a:off x="2015716" y="4077072"/>
            <a:ext cx="169218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23528" y="4293096"/>
            <a:ext cx="194421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Комбинативная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71800" y="4293096"/>
            <a:ext cx="1944216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Мутационная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504" y="4869160"/>
            <a:ext cx="2592288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Возникает вследствие перекомбинации наследственного материала во время гаметогенеза и полового размножения. </a:t>
            </a: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71800" y="4869160"/>
            <a:ext cx="2160240" cy="18722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Возникает в результате изменения структуры наследственного материала.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u="sng" dirty="0" smtClean="0"/>
              <a:t>МУТАЦИИ</a:t>
            </a:r>
            <a:endParaRPr lang="ru-RU" sz="8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8344" y="5733256"/>
            <a:ext cx="1018456" cy="392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00" dirty="0" smtClean="0"/>
              <a:t>.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628800"/>
            <a:ext cx="8424936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Это  стойкие внезапно возникшие изменения структуры наследственного материала на различных уровнях его организации, приводящие к изменению тех или иных признаков организма.</a:t>
            </a:r>
          </a:p>
        </p:txBody>
      </p:sp>
      <p:pic>
        <p:nvPicPr>
          <p:cNvPr id="15362" name="Picture 2" descr="http://donbass.ua/multimedia/images/news/original/2010/03/25/jin-p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2088232" cy="1566174"/>
          </a:xfrm>
          <a:prstGeom prst="rect">
            <a:avLst/>
          </a:prstGeom>
          <a:noFill/>
        </p:spPr>
      </p:pic>
      <p:pic>
        <p:nvPicPr>
          <p:cNvPr id="15364" name="Picture 4" descr="http://borzoi.org.ua/media/3/20080316-cow4s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923500" cy="1296144"/>
          </a:xfrm>
          <a:prstGeom prst="rect">
            <a:avLst/>
          </a:prstGeom>
          <a:noFill/>
        </p:spPr>
      </p:pic>
      <p:pic>
        <p:nvPicPr>
          <p:cNvPr id="15366" name="Picture 6" descr="http://www.sunhome.ru/UsersGallery/wallpapers/20/mutacii-zhivotni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1944216" cy="1458162"/>
          </a:xfrm>
          <a:prstGeom prst="rect">
            <a:avLst/>
          </a:prstGeom>
          <a:noFill/>
        </p:spPr>
      </p:pic>
      <p:pic>
        <p:nvPicPr>
          <p:cNvPr id="15368" name="Picture 8" descr="http://www.wyllf.ru/uploads/posts/2009-01/1233157061_mutacii_zhivotnykh_20_foto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3861048"/>
            <a:ext cx="3707904" cy="2533735"/>
          </a:xfrm>
          <a:prstGeom prst="rect">
            <a:avLst/>
          </a:prstGeom>
          <a:noFill/>
        </p:spPr>
      </p:pic>
      <p:pic>
        <p:nvPicPr>
          <p:cNvPr id="15370" name="Picture 10" descr="http://ru.shocklife.info/wp-content/uploads/2010/12/animals-mutation-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789040"/>
            <a:ext cx="2148880" cy="1583171"/>
          </a:xfrm>
          <a:prstGeom prst="rect">
            <a:avLst/>
          </a:prstGeom>
          <a:noFill/>
        </p:spPr>
      </p:pic>
      <p:pic>
        <p:nvPicPr>
          <p:cNvPr id="15372" name="Picture 12" descr="http://navidoo.ru/500x-/uploads/images/2013/02/21/8e/b0/8eb027066582ede4ffdce0050b7b52960c5b6a2e_1000-75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5442610"/>
            <a:ext cx="1872208" cy="14153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6000" b="1" u="sng" dirty="0" smtClean="0"/>
              <a:t>МУТАЦИОННАЯ ТЕОРИЯ</a:t>
            </a:r>
            <a:endParaRPr lang="ru-RU" sz="60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255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1196752"/>
            <a:ext cx="8784976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/>
            <a:r>
              <a:rPr lang="ru-RU" b="1" dirty="0" smtClean="0"/>
              <a:t>Мутации возникают внезапно, скачкообразно, без всяких переходов.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2060848"/>
            <a:ext cx="8784976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/>
            <a:r>
              <a:rPr lang="ru-RU" b="1" dirty="0" smtClean="0"/>
              <a:t>Мутации наследственны, т.е. стойко передаются из поколения в поколение.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2924944"/>
            <a:ext cx="8784976" cy="7920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/>
            <a:r>
              <a:rPr lang="ru-RU" b="1" dirty="0" smtClean="0"/>
              <a:t>Мутации не образуют непрерывных рядов, не группируются вокруг среднего типа (как при модификационной изменчивости), они являются качественными изменениями.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933056"/>
            <a:ext cx="8784976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/>
            <a:r>
              <a:rPr lang="ru-RU" b="1" dirty="0" smtClean="0"/>
              <a:t>Мутации ненаправленны - мутировать может любой локус, вызывая изменения как незначительных, так и жизненно важных признаков в любом направлении.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869160"/>
            <a:ext cx="8784976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/>
            <a:r>
              <a:rPr lang="ru-RU" b="1" dirty="0" smtClean="0"/>
              <a:t>Одни и те же мутации могут возникать повторно.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733256"/>
            <a:ext cx="8784976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/>
            <a:r>
              <a:rPr lang="ru-RU" b="1" dirty="0" smtClean="0"/>
              <a:t>Мутации индивидуальны, то есть возникают у отдельных особей.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Мутагенез</a:t>
            </a:r>
            <a:endParaRPr lang="ru-RU" sz="8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6847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Процесс возникновения мутаций называют </a:t>
            </a:r>
            <a:r>
              <a:rPr lang="ru-RU" b="1" dirty="0" smtClean="0"/>
              <a:t>мутагенезом</a:t>
            </a:r>
            <a:r>
              <a:rPr lang="ru-RU" dirty="0" smtClean="0"/>
              <a:t>, а факторы среды, вызывающие появление мутаций, — </a:t>
            </a:r>
            <a:r>
              <a:rPr lang="ru-RU" b="1" dirty="0" smtClean="0"/>
              <a:t>мутагенами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3314" name="Picture 2" descr="http://xn----itbickbfxgk2a2cn5c.xn--p1ai/uploads/posts/2011-04/1302837692_rssrrs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3140968"/>
            <a:ext cx="2505279" cy="3717031"/>
          </a:xfrm>
          <a:prstGeom prst="rect">
            <a:avLst/>
          </a:prstGeom>
          <a:noFill/>
        </p:spPr>
      </p:pic>
      <p:pic>
        <p:nvPicPr>
          <p:cNvPr id="13316" name="Picture 4" descr="http://dic.academic.ru/pictures/bse/jpg/0216609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212976"/>
            <a:ext cx="3789893" cy="2160240"/>
          </a:xfrm>
          <a:prstGeom prst="rect">
            <a:avLst/>
          </a:prstGeom>
          <a:noFill/>
        </p:spPr>
      </p:pic>
      <p:pic>
        <p:nvPicPr>
          <p:cNvPr id="13318" name="Picture 6" descr="http://img1.liveinternet.ru/images/attach/c/1/49/276/49276318_1254221800_27327171915033afa7a0079671ca4b255cefbbc287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93096"/>
            <a:ext cx="2384000" cy="19168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st.gdefon.ru/wallpapers_original/s/403952_vyaz_vetv_listva_zelyonyj-fon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260648"/>
            <a:ext cx="8208912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 типу клеток, в которых мутации произошли, различают: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205680" cy="5431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cxnSp>
        <p:nvCxnSpPr>
          <p:cNvPr id="5" name="Прямая со стрелкой 4"/>
          <p:cNvCxnSpPr>
            <a:stCxn id="13" idx="2"/>
          </p:cNvCxnSpPr>
          <p:nvPr/>
        </p:nvCxnSpPr>
        <p:spPr>
          <a:xfrm flipH="1">
            <a:off x="2051720" y="1628800"/>
            <a:ext cx="2520280" cy="4271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13" idx="2"/>
          </p:cNvCxnSpPr>
          <p:nvPr/>
        </p:nvCxnSpPr>
        <p:spPr>
          <a:xfrm>
            <a:off x="4572000" y="1628800"/>
            <a:ext cx="244827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79512" y="2060848"/>
            <a:ext cx="3672408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Генеративные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060848"/>
            <a:ext cx="3384376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</a:t>
            </a:r>
            <a:endParaRPr lang="ru-RU" sz="3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2924944"/>
            <a:ext cx="4032448" cy="34563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возникают в половых клетках, не влияют на признаки данного организма, проявляются только в следующем поколении.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16016" y="2780928"/>
            <a:ext cx="4104456" cy="381642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возникают в соматических клетках, проявляются у данного организма и не передаются потомству при половом размножении. Сохранить соматические мутации можно только путем бесполого размножения (прежде всего вегетативного).</a:t>
            </a:r>
            <a:endParaRPr lang="ru-RU" sz="24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t.gdefon.ru/wallpapers_original/s/403952_vyaz_vetv_listva_zelyonyj-fon_1920x1200_(www.GdeFon.ru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По адаптивному значению мутации бывают: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349696" cy="4711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5" name="Двойная волна 4"/>
          <p:cNvSpPr/>
          <p:nvPr/>
        </p:nvSpPr>
        <p:spPr>
          <a:xfrm>
            <a:off x="251520" y="1628800"/>
            <a:ext cx="2592288" cy="1008112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Полезные</a:t>
            </a:r>
            <a:endParaRPr lang="ru-RU" sz="3200" dirty="0"/>
          </a:p>
        </p:txBody>
      </p:sp>
      <p:sp>
        <p:nvSpPr>
          <p:cNvPr id="6" name="Двойная волна 5"/>
          <p:cNvSpPr/>
          <p:nvPr/>
        </p:nvSpPr>
        <p:spPr>
          <a:xfrm>
            <a:off x="2987824" y="2780928"/>
            <a:ext cx="2592288" cy="1008112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Летальные</a:t>
            </a:r>
            <a:endParaRPr lang="ru-RU" sz="3200" dirty="0"/>
          </a:p>
        </p:txBody>
      </p:sp>
      <p:sp>
        <p:nvSpPr>
          <p:cNvPr id="7" name="Двойная волна 6"/>
          <p:cNvSpPr/>
          <p:nvPr/>
        </p:nvSpPr>
        <p:spPr>
          <a:xfrm>
            <a:off x="5868144" y="3861048"/>
            <a:ext cx="3024336" cy="1008112"/>
          </a:xfrm>
          <a:prstGeom prst="double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Полулетальные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80928"/>
            <a:ext cx="2520280" cy="12241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Повышают жизнеспособность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933056"/>
            <a:ext cx="2592288" cy="9361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Вызывают гибель.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5013176"/>
            <a:ext cx="2736304" cy="12241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Снижают жизнеспособность.</a:t>
            </a:r>
            <a:endParaRPr lang="ru-RU" sz="2400" dirty="0"/>
          </a:p>
        </p:txBody>
      </p:sp>
      <p:sp>
        <p:nvSpPr>
          <p:cNvPr id="11" name="Двойная волна 10"/>
          <p:cNvSpPr/>
          <p:nvPr/>
        </p:nvSpPr>
        <p:spPr>
          <a:xfrm>
            <a:off x="6012160" y="1556792"/>
            <a:ext cx="2808312" cy="648072"/>
          </a:xfrm>
          <a:prstGeom prst="double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Нейтральные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2276872"/>
            <a:ext cx="2880320" cy="11521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влияют на жизнеспособность особей.</a:t>
            </a:r>
            <a:endParaRPr lang="ru-RU" sz="24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905112" cy="217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bankoboev.ru/images/MzMzNTMw/Bankoboev.Ru_zelenyi_fon_s_cve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/>
              <a:t>По характеру проявления мутации могут быть: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8686800" y="6126163"/>
            <a:ext cx="205680" cy="3991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4" name="Блок-схема: типовой процесс 3"/>
          <p:cNvSpPr/>
          <p:nvPr/>
        </p:nvSpPr>
        <p:spPr>
          <a:xfrm>
            <a:off x="179512" y="1844824"/>
            <a:ext cx="3744416" cy="720080"/>
          </a:xfrm>
          <a:prstGeom prst="flowChartPredefined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Доминантными</a:t>
            </a:r>
            <a:endParaRPr lang="ru-RU" sz="2800" dirty="0"/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4788024" y="1844824"/>
            <a:ext cx="3672408" cy="720080"/>
          </a:xfrm>
          <a:prstGeom prst="flowChartPredefined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Рецессивными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36912"/>
            <a:ext cx="3672408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Если доминантная мутация является вредной, то она может вызвать гибель ее обладателя на ранних этапах онтогенеза.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636912"/>
            <a:ext cx="4320480" cy="24482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проявляются у </a:t>
            </a:r>
            <a:r>
              <a:rPr lang="ru-RU" sz="2400" dirty="0" err="1" smtClean="0"/>
              <a:t>гетерозигот</a:t>
            </a:r>
            <a:r>
              <a:rPr lang="ru-RU" sz="2400" dirty="0" smtClean="0"/>
              <a:t>, поэтому длительное время сохраняются в популяции в «скрытом» состоянии и образуют резерв наследственной изменчивости. 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95536" y="5445224"/>
            <a:ext cx="8424936" cy="1224136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 изменении условий среды обитания носители таких мутаций могут получить преимущество в борьбе за существование.</a:t>
            </a:r>
            <a:endParaRPr lang="ru-RU" b="1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652</Words>
  <Application>Microsoft Office PowerPoint</Application>
  <PresentationFormat>Экран (4:3)</PresentationFormat>
  <Paragraphs>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Мутационная изменчивость</vt:lpstr>
      <vt:lpstr>.</vt:lpstr>
      <vt:lpstr>ФОРМЫ ИЗМЕНЧИВОСТИ</vt:lpstr>
      <vt:lpstr>МУТАЦИИ</vt:lpstr>
      <vt:lpstr>МУТАЦИОННАЯ ТЕОРИЯ</vt:lpstr>
      <vt:lpstr>Мутагенез</vt:lpstr>
      <vt:lpstr>По типу клеток, в которых мутации произошли, различают:</vt:lpstr>
      <vt:lpstr>По адаптивному значению мутации бывают:</vt:lpstr>
      <vt:lpstr>По характеру проявления мутации могут быть:</vt:lpstr>
      <vt:lpstr>По уровню наследственного материала, в котором произошла мутация, выделяют:</vt:lpstr>
      <vt:lpstr>ГЕННЫЕ МУТАЦИИ</vt:lpstr>
      <vt:lpstr>Хромосомные мутации</vt:lpstr>
      <vt:lpstr>Внутрихромосомные мутации:</vt:lpstr>
      <vt:lpstr>Внутрихромосомные мутации</vt:lpstr>
      <vt:lpstr>Межхромосомные мутации </vt:lpstr>
      <vt:lpstr>Геномные мутации</vt:lpstr>
      <vt:lpstr>Искусственное получение мутаций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Мутационная изменчивость</dc:title>
  <dc:creator>Карина</dc:creator>
  <cp:lastModifiedBy>Карина</cp:lastModifiedBy>
  <cp:revision>10</cp:revision>
  <dcterms:created xsi:type="dcterms:W3CDTF">2013-10-14T13:35:46Z</dcterms:created>
  <dcterms:modified xsi:type="dcterms:W3CDTF">2013-10-14T15:12:36Z</dcterms:modified>
</cp:coreProperties>
</file>