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E5C4C222-3D6C-4003-87E2-544217906E5C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1E17-77DB-4F88-8C5D-97818F596FF5}" type="datetimeFigureOut">
              <a:rPr lang="uk-UA" smtClean="0"/>
              <a:pPr/>
              <a:t>26.02.2014</a:t>
            </a:fld>
            <a:endParaRPr lang="uk-U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A663-B9ED-4D74-9444-A300F45702C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1E17-77DB-4F88-8C5D-97818F596FF5}" type="datetimeFigureOut">
              <a:rPr lang="uk-UA" smtClean="0"/>
              <a:pPr/>
              <a:t>26.02.2014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A663-B9ED-4D74-9444-A300F45702C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1E17-77DB-4F88-8C5D-97818F596FF5}" type="datetimeFigureOut">
              <a:rPr lang="uk-UA" smtClean="0"/>
              <a:pPr/>
              <a:t>26.02.2014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A663-B9ED-4D74-9444-A300F45702C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1E17-77DB-4F88-8C5D-97818F596FF5}" type="datetimeFigureOut">
              <a:rPr lang="uk-UA" smtClean="0"/>
              <a:pPr/>
              <a:t>26.02.2014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A663-B9ED-4D74-9444-A300F45702C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1E17-77DB-4F88-8C5D-97818F596FF5}" type="datetimeFigureOut">
              <a:rPr lang="uk-UA" smtClean="0"/>
              <a:pPr/>
              <a:t>26.02.2014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A663-B9ED-4D74-9444-A300F45702C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1E17-77DB-4F88-8C5D-97818F596FF5}" type="datetimeFigureOut">
              <a:rPr lang="uk-UA" smtClean="0"/>
              <a:pPr/>
              <a:t>26.02.2014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A663-B9ED-4D74-9444-A300F45702C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1E17-77DB-4F88-8C5D-97818F596FF5}" type="datetimeFigureOut">
              <a:rPr lang="uk-UA" smtClean="0"/>
              <a:pPr/>
              <a:t>26.02.2014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A663-B9ED-4D74-9444-A300F45702C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1E17-77DB-4F88-8C5D-97818F596FF5}" type="datetimeFigureOut">
              <a:rPr lang="uk-UA" smtClean="0"/>
              <a:pPr/>
              <a:t>26.02.2014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A663-B9ED-4D74-9444-A300F45702C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1E17-77DB-4F88-8C5D-97818F596FF5}" type="datetimeFigureOut">
              <a:rPr lang="uk-UA" smtClean="0"/>
              <a:pPr/>
              <a:t>26.02.2014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A663-B9ED-4D74-9444-A300F45702C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1E17-77DB-4F88-8C5D-97818F596FF5}" type="datetimeFigureOut">
              <a:rPr lang="uk-UA" smtClean="0"/>
              <a:pPr/>
              <a:t>26.02.2014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A663-B9ED-4D74-9444-A300F45702C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1E17-77DB-4F88-8C5D-97818F596FF5}" type="datetimeFigureOut">
              <a:rPr lang="uk-UA" smtClean="0"/>
              <a:pPr/>
              <a:t>26.02.2014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C9A663-B9ED-4D74-9444-A300F45702C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0C1E17-77DB-4F88-8C5D-97818F596FF5}" type="datetimeFigureOut">
              <a:rPr lang="uk-UA" smtClean="0"/>
              <a:pPr/>
              <a:t>26.02.2014</a:t>
            </a:fld>
            <a:endParaRPr lang="uk-U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C9A663-B9ED-4D74-9444-A300F45702C2}" type="slidenum">
              <a:rPr lang="uk-UA" smtClean="0"/>
              <a:pPr/>
              <a:t>‹#›</a:t>
            </a:fld>
            <a:endParaRPr lang="uk-U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3%D0%B5%D0%BD" TargetMode="External"/><Relationship Id="rId3" Type="http://schemas.openxmlformats.org/officeDocument/2006/relationships/image" Target="../media/image3.jpeg"/><Relationship Id="rId7" Type="http://schemas.openxmlformats.org/officeDocument/2006/relationships/hyperlink" Target="http://uk.wikipedia.org/wiki/%D0%9C%D0%BE%D0%BB%D0%B5%D0%BA%D1%83%D0%BB%D0%B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uk.wikipedia.org/wiki/%D0%9F%D0%BE%D0%BB%D1%96%D0%BC%D0%B5%D1%80" TargetMode="External"/><Relationship Id="rId5" Type="http://schemas.openxmlformats.org/officeDocument/2006/relationships/hyperlink" Target="http://uk.wikipedia.org/wiki/%D0%9A%D0%BB%D1%96%D1%82%D0%B8%D0%BD%D0%B0" TargetMode="External"/><Relationship Id="rId4" Type="http://schemas.openxmlformats.org/officeDocument/2006/relationships/hyperlink" Target="http://uk.wikipedia.org/wiki/%D0%94%D0%9D%D0%9A" TargetMode="External"/><Relationship Id="rId9" Type="http://schemas.openxmlformats.org/officeDocument/2006/relationships/hyperlink" Target="http://uk.wikipedia.org/wiki/%D0%9D%D1%83%D0%BA%D0%BB%D0%B5%D0%BE%D1%82%D0%B8%D0%B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5%D1%80%D0%BE%D0%BC%D0%B0%D1%82%D0%B8%D0%BD" TargetMode="External"/><Relationship Id="rId2" Type="http://schemas.openxmlformats.org/officeDocument/2006/relationships/hyperlink" Target="http://uk.wikipedia.org/wiki/%D0%86%D0%BD%D1%82%D0%B5%D1%80%D1%84%D0%B0%D0%B7%D0%B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3%D1%96%D1%81%D1%82%D0%BE%D0%BD%D0%B8" TargetMode="External"/><Relationship Id="rId2" Type="http://schemas.openxmlformats.org/officeDocument/2006/relationships/hyperlink" Target="http://uk.wikipedia.org/wiki/%D0%94%D0%9D%D0%9A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000108"/>
            <a:ext cx="8715436" cy="3643338"/>
          </a:xfrm>
        </p:spPr>
        <p:txBody>
          <a:bodyPr>
            <a:normAutofit/>
          </a:bodyPr>
          <a:lstStyle/>
          <a:p>
            <a:pPr algn="ctr"/>
            <a:r>
              <a:rPr lang="uk-UA" sz="80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Хромосом</a:t>
            </a:r>
            <a:r>
              <a:rPr lang="uk-UA" sz="80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и</a:t>
            </a:r>
            <a:r>
              <a:rPr lang="uk-UA" sz="80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r>
              <a:rPr lang="en-US" sz="80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80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sz="80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Каріотип </a:t>
            </a:r>
            <a:r>
              <a:rPr lang="uk-UA" sz="80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людини</a:t>
            </a:r>
            <a:endParaRPr lang="uk-UA" sz="80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0367129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Объект 9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4000496" cy="3066135"/>
          </a:xfrm>
        </p:spPr>
      </p:pic>
      <p:pic>
        <p:nvPicPr>
          <p:cNvPr id="7" name="Рисунок 6" descr="cel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476" y="2000240"/>
            <a:ext cx="5935130" cy="2551065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quarter" idx="2"/>
          </p:nvPr>
        </p:nvSpPr>
        <p:spPr>
          <a:xfrm>
            <a:off x="142844" y="4714884"/>
            <a:ext cx="8715404" cy="2143116"/>
          </a:xfrm>
        </p:spPr>
        <p:txBody>
          <a:bodyPr>
            <a:normAutofit/>
          </a:bodyPr>
          <a:lstStyle/>
          <a:p>
            <a:r>
              <a:rPr lang="uk-UA" b="1" dirty="0"/>
              <a:t>Хромосома</a:t>
            </a:r>
            <a:r>
              <a:rPr lang="uk-UA" dirty="0"/>
              <a:t> — це велика молекулярна структура, де міститься близько 90 % </a:t>
            </a:r>
            <a:r>
              <a:rPr lang="uk-UA" dirty="0">
                <a:hlinkClick r:id="rId4" tooltip="ДНК"/>
              </a:rPr>
              <a:t>ДНК</a:t>
            </a:r>
            <a:r>
              <a:rPr lang="uk-UA" dirty="0"/>
              <a:t> </a:t>
            </a:r>
            <a:r>
              <a:rPr lang="uk-UA" dirty="0">
                <a:hlinkClick r:id="rId5" tooltip="Клітина"/>
              </a:rPr>
              <a:t>клітини</a:t>
            </a:r>
            <a:r>
              <a:rPr lang="uk-UA" dirty="0"/>
              <a:t>. Всі хромосоми містять дуже довгий </a:t>
            </a:r>
            <a:r>
              <a:rPr lang="uk-UA" dirty="0" err="1"/>
              <a:t>безперервний </a:t>
            </a:r>
            <a:r>
              <a:rPr lang="uk-UA" dirty="0" err="1">
                <a:hlinkClick r:id="rId6" tooltip="Полімер"/>
              </a:rPr>
              <a:t>полімериз</a:t>
            </a:r>
            <a:r>
              <a:rPr lang="uk-UA" dirty="0">
                <a:hlinkClick r:id="rId6" tooltip="Полімер"/>
              </a:rPr>
              <a:t>ований</a:t>
            </a:r>
            <a:r>
              <a:rPr lang="uk-UA" dirty="0"/>
              <a:t> ланцюг ДНК (єдину ДНК-</a:t>
            </a:r>
            <a:r>
              <a:rPr lang="uk-UA" dirty="0">
                <a:hlinkClick r:id="rId7" tooltip="Молекула"/>
              </a:rPr>
              <a:t>молекулу</a:t>
            </a:r>
            <a:r>
              <a:rPr lang="uk-UA" dirty="0"/>
              <a:t>), що містить </a:t>
            </a:r>
            <a:r>
              <a:rPr lang="uk-UA" dirty="0">
                <a:hlinkClick r:id="rId8" tooltip="Ген"/>
              </a:rPr>
              <a:t>гени</a:t>
            </a:r>
            <a:r>
              <a:rPr lang="uk-UA" dirty="0"/>
              <a:t>, регуляторні елементи та проміжні</a:t>
            </a:r>
            <a:r>
              <a:rPr lang="uk-UA" dirty="0">
                <a:hlinkClick r:id="rId9" tooltip="Нуклеотид"/>
              </a:rPr>
              <a:t>нуклеотидні</a:t>
            </a:r>
            <a:r>
              <a:rPr lang="uk-UA" dirty="0"/>
              <a:t> послідовності.</a:t>
            </a:r>
          </a:p>
        </p:txBody>
      </p:sp>
    </p:spTree>
    <p:extLst>
      <p:ext uri="{BB962C8B-B14F-4D97-AF65-F5344CB8AC3E}">
        <p14:creationId xmlns:p14="http://schemas.microsoft.com/office/powerpoint/2010/main" xmlns="" val="2773740040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357158" y="357166"/>
            <a:ext cx="8358246" cy="5643602"/>
          </a:xfrm>
        </p:spPr>
        <p:txBody>
          <a:bodyPr>
            <a:normAutofit/>
          </a:bodyPr>
          <a:lstStyle/>
          <a:p>
            <a:r>
              <a:rPr lang="uk-UA" sz="3600" dirty="0"/>
              <a:t>Хромосоми можуть перебувати в двох структурно-функціональних станах: в конденсованому (</a:t>
            </a:r>
            <a:r>
              <a:rPr lang="uk-UA" sz="3600" dirty="0" err="1"/>
              <a:t>спіралізованому</a:t>
            </a:r>
            <a:r>
              <a:rPr lang="uk-UA" sz="3600" dirty="0"/>
              <a:t>) та </a:t>
            </a:r>
            <a:r>
              <a:rPr lang="uk-UA" sz="3600" dirty="0" err="1"/>
              <a:t>деконденсованому</a:t>
            </a:r>
            <a:r>
              <a:rPr lang="uk-UA" sz="3600" dirty="0"/>
              <a:t> (</a:t>
            </a:r>
            <a:r>
              <a:rPr lang="uk-UA" sz="3600" dirty="0" err="1"/>
              <a:t>деспіралезованому</a:t>
            </a:r>
            <a:r>
              <a:rPr lang="uk-UA" sz="3600" dirty="0"/>
              <a:t>). В </a:t>
            </a:r>
            <a:r>
              <a:rPr lang="uk-UA" sz="3600" dirty="0">
                <a:hlinkClick r:id="rId2" tooltip="Інтерфаза"/>
              </a:rPr>
              <a:t>інтерфазі</a:t>
            </a:r>
            <a:r>
              <a:rPr lang="uk-UA" sz="3600" dirty="0"/>
              <a:t> хромосоми живої клітини невидимі, спостерігати можна лише </a:t>
            </a:r>
            <a:r>
              <a:rPr lang="uk-UA" sz="3600" dirty="0" smtClean="0"/>
              <a:t>гранули </a:t>
            </a:r>
            <a:r>
              <a:rPr lang="uk-UA" sz="3600" dirty="0" smtClean="0">
                <a:hlinkClick r:id="rId3" tooltip="Хроматин"/>
              </a:rPr>
              <a:t>хроматину</a:t>
            </a:r>
            <a:r>
              <a:rPr lang="uk-UA" sz="3600" dirty="0"/>
              <a:t>, бо в цей період хромосоми частково або повністю деконденсовані. </a:t>
            </a:r>
          </a:p>
        </p:txBody>
      </p:sp>
    </p:spTree>
    <p:extLst>
      <p:ext uri="{BB962C8B-B14F-4D97-AF65-F5344CB8AC3E}">
        <p14:creationId xmlns:p14="http://schemas.microsoft.com/office/powerpoint/2010/main" xmlns="" val="414553264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42844" y="857232"/>
            <a:ext cx="4143404" cy="49292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900" b="1" dirty="0" smtClean="0"/>
              <a:t>Хроматином</a:t>
            </a:r>
            <a:r>
              <a:rPr lang="ru-RU" sz="3900" dirty="0"/>
              <a:t> </a:t>
            </a:r>
            <a:r>
              <a:rPr lang="ru-RU" sz="3900" dirty="0" err="1" smtClean="0"/>
              <a:t>називають</a:t>
            </a:r>
            <a:r>
              <a:rPr lang="ru-RU" sz="3900" dirty="0" smtClean="0"/>
              <a:t> </a:t>
            </a:r>
            <a:r>
              <a:rPr lang="ru-RU" sz="3900" dirty="0"/>
              <a:t>комплекс </a:t>
            </a:r>
            <a:r>
              <a:rPr lang="ru-RU" sz="3900" dirty="0">
                <a:hlinkClick r:id="rId2" tooltip="ДНК"/>
              </a:rPr>
              <a:t>ДНК</a:t>
            </a:r>
            <a:r>
              <a:rPr lang="ru-RU" sz="3900" dirty="0"/>
              <a:t> та </a:t>
            </a:r>
            <a:r>
              <a:rPr lang="ru-RU" sz="3900" dirty="0" err="1"/>
              <a:t>білків</a:t>
            </a:r>
            <a:r>
              <a:rPr lang="ru-RU" sz="3900" dirty="0"/>
              <a:t>. До складу хроматину </a:t>
            </a:r>
            <a:r>
              <a:rPr lang="ru-RU" sz="3900" dirty="0" err="1"/>
              <a:t>входять</a:t>
            </a:r>
            <a:r>
              <a:rPr lang="ru-RU" sz="3900" dirty="0"/>
              <a:t> два </a:t>
            </a:r>
            <a:r>
              <a:rPr lang="ru-RU" sz="3900" dirty="0" err="1"/>
              <a:t>типи</a:t>
            </a:r>
            <a:r>
              <a:rPr lang="ru-RU" sz="3900" dirty="0"/>
              <a:t> </a:t>
            </a:r>
            <a:r>
              <a:rPr lang="ru-RU" sz="3900" dirty="0" err="1" smtClean="0"/>
              <a:t>білків</a:t>
            </a:r>
            <a:r>
              <a:rPr lang="ru-RU" sz="3900" dirty="0" smtClean="0"/>
              <a:t>—</a:t>
            </a:r>
            <a:r>
              <a:rPr lang="ru-RU" sz="3900" b="1" dirty="0" err="1" smtClean="0">
                <a:hlinkClick r:id="rId3" tooltip="Гістони"/>
              </a:rPr>
              <a:t>гістонові</a:t>
            </a:r>
            <a:r>
              <a:rPr lang="ru-RU" sz="3900" dirty="0"/>
              <a:t> </a:t>
            </a:r>
            <a:r>
              <a:rPr lang="ru-RU" sz="3900" dirty="0" smtClean="0"/>
              <a:t>та</a:t>
            </a:r>
            <a:r>
              <a:rPr lang="ru-RU" sz="3900" dirty="0"/>
              <a:t> </a:t>
            </a:r>
            <a:r>
              <a:rPr lang="ru-RU" sz="3900" b="1" dirty="0" err="1" smtClean="0"/>
              <a:t>негістонові</a:t>
            </a:r>
            <a:r>
              <a:rPr lang="ru-RU" sz="3900" b="1" dirty="0"/>
              <a:t>.</a:t>
            </a:r>
            <a:endParaRPr lang="ru-RU" sz="3900" dirty="0"/>
          </a:p>
          <a:p>
            <a:endParaRPr lang="uk-UA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45085" y="357166"/>
            <a:ext cx="4898915" cy="5214974"/>
          </a:xfrm>
        </p:spPr>
      </p:pic>
    </p:spTree>
    <p:extLst>
      <p:ext uri="{BB962C8B-B14F-4D97-AF65-F5344CB8AC3E}">
        <p14:creationId xmlns:p14="http://schemas.microsoft.com/office/powerpoint/2010/main" xmlns="" val="30998494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Будова Хромосоми</a:t>
            </a:r>
            <a:endParaRPr lang="uk-UA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8596" y="2000240"/>
            <a:ext cx="8475801" cy="4368548"/>
          </a:xfrm>
        </p:spPr>
      </p:pic>
    </p:spTree>
    <p:extLst>
      <p:ext uri="{BB962C8B-B14F-4D97-AF65-F5344CB8AC3E}">
        <p14:creationId xmlns:p14="http://schemas.microsoft.com/office/powerpoint/2010/main" xmlns="" val="382718508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285728"/>
            <a:ext cx="5214974" cy="928694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Хроматида</a:t>
            </a:r>
            <a:endParaRPr lang="uk-UA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285720" y="1571612"/>
            <a:ext cx="4071966" cy="4572032"/>
          </a:xfrm>
        </p:spPr>
        <p:txBody>
          <a:bodyPr>
            <a:noAutofit/>
          </a:bodyPr>
          <a:lstStyle/>
          <a:p>
            <a:r>
              <a:rPr lang="uk-UA" sz="2800" b="1" i="1" u="sng" dirty="0" err="1"/>
              <a:t>Хроматида</a:t>
            </a:r>
            <a:r>
              <a:rPr lang="uk-UA" sz="2800" dirty="0"/>
              <a:t> (від </a:t>
            </a:r>
            <a:r>
              <a:rPr lang="uk-UA" sz="2800" dirty="0" err="1"/>
              <a:t>грец</a:t>
            </a:r>
            <a:r>
              <a:rPr lang="uk-UA" sz="2800" dirty="0"/>
              <a:t>. </a:t>
            </a:r>
            <a:r>
              <a:rPr lang="en-US" sz="2800" dirty="0"/>
              <a:t>Chroma - </a:t>
            </a:r>
            <a:r>
              <a:rPr lang="uk-UA" sz="2800" dirty="0"/>
              <a:t>колір, фарба і </a:t>
            </a:r>
            <a:r>
              <a:rPr lang="en-US" sz="2800" dirty="0" err="1"/>
              <a:t>eidos</a:t>
            </a:r>
            <a:r>
              <a:rPr lang="en-US" sz="2800" dirty="0"/>
              <a:t> - </a:t>
            </a:r>
            <a:r>
              <a:rPr lang="uk-UA" sz="2800" dirty="0"/>
              <a:t>вид) - структурний елемент хромосоми, що формується в інтерфазі ядра клітини в результаті подвоєння (реплікації) хромосоми.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86248" y="1000108"/>
            <a:ext cx="4477549" cy="4786346"/>
          </a:xfrm>
        </p:spPr>
      </p:pic>
    </p:spTree>
    <p:extLst>
      <p:ext uri="{BB962C8B-B14F-4D97-AF65-F5344CB8AC3E}">
        <p14:creationId xmlns:p14="http://schemas.microsoft.com/office/powerpoint/2010/main" xmlns="" val="590015170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1143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Центромера</a:t>
            </a:r>
            <a:endParaRPr lang="uk-UA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err="1"/>
              <a:t>Центромера</a:t>
            </a:r>
            <a:r>
              <a:rPr lang="uk-UA" dirty="0"/>
              <a:t> - ділянка хромосоми, що характеризується специфічною послідовністю </a:t>
            </a:r>
            <a:r>
              <a:rPr lang="uk-UA" dirty="0" err="1"/>
              <a:t>нуклеотидів</a:t>
            </a:r>
            <a:r>
              <a:rPr lang="uk-UA" dirty="0"/>
              <a:t> і структурою. </a:t>
            </a:r>
            <a:r>
              <a:rPr lang="uk-UA" dirty="0" err="1"/>
              <a:t>Центромера</a:t>
            </a:r>
            <a:r>
              <a:rPr lang="uk-UA" dirty="0"/>
              <a:t> відіграє важливу роль в процесі розподілу клітинного ядра і в контролі експресії генів.</a:t>
            </a:r>
          </a:p>
          <a:p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29190" y="928670"/>
            <a:ext cx="3964433" cy="3964433"/>
          </a:xfrm>
        </p:spPr>
      </p:pic>
    </p:spTree>
    <p:extLst>
      <p:ext uri="{BB962C8B-B14F-4D97-AF65-F5344CB8AC3E}">
        <p14:creationId xmlns:p14="http://schemas.microsoft.com/office/powerpoint/2010/main" xmlns="" val="1835462309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5572164" cy="1214446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Ка</a:t>
            </a:r>
            <a:r>
              <a:rPr lang="uk-UA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ріотип</a:t>
            </a:r>
            <a:endParaRPr lang="uk-UA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57158" y="1857364"/>
            <a:ext cx="4038600" cy="4434840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/>
              <a:t>Каріотип</a:t>
            </a:r>
            <a:r>
              <a:rPr lang="uk-UA" dirty="0"/>
              <a:t> - сукупність ознак хромосомного набору, характерна для кожного біологічного виду. До таких ознак відносяться число, розмір і форма хромосом, </a:t>
            </a:r>
            <a:endParaRPr lang="en-US" dirty="0" smtClean="0"/>
          </a:p>
          <a:p>
            <a:r>
              <a:rPr lang="uk-UA" dirty="0" smtClean="0"/>
              <a:t>Каріотип </a:t>
            </a:r>
            <a:r>
              <a:rPr lang="uk-UA" dirty="0"/>
              <a:t>служить "паспортом" виду, що надійно відрізняє його від каріотипів інших видів. </a:t>
            </a:r>
            <a:br>
              <a:rPr lang="uk-UA" dirty="0"/>
            </a:br>
            <a:endParaRPr lang="uk-UA" dirty="0"/>
          </a:p>
          <a:p>
            <a:pPr>
              <a:buNone/>
            </a:pP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8200" y="1556792"/>
            <a:ext cx="4038600" cy="4248471"/>
          </a:xfrm>
        </p:spPr>
      </p:pic>
    </p:spTree>
    <p:extLst>
      <p:ext uri="{BB962C8B-B14F-4D97-AF65-F5344CB8AC3E}">
        <p14:creationId xmlns:p14="http://schemas.microsoft.com/office/powerpoint/2010/main" xmlns="" val="1879098514"/>
      </p:ext>
    </p:extLst>
  </p:cSld>
  <p:clrMapOvr>
    <a:masterClrMapping/>
  </p:clrMapOvr>
  <p:transition spd="slow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92</Words>
  <Application>Microsoft Office PowerPoint</Application>
  <PresentationFormat>Экран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Хромосоми. Каріотип людини</vt:lpstr>
      <vt:lpstr>Слайд 2</vt:lpstr>
      <vt:lpstr>Слайд 3</vt:lpstr>
      <vt:lpstr>Слайд 4</vt:lpstr>
      <vt:lpstr>Будова Хромосоми</vt:lpstr>
      <vt:lpstr>Хроматида</vt:lpstr>
      <vt:lpstr>Центромера</vt:lpstr>
      <vt:lpstr>Каріотип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Хромосоми.Будова Хромосом.Каріотип людини</dc:title>
  <dc:creator>Yuriy</dc:creator>
  <cp:lastModifiedBy>1</cp:lastModifiedBy>
  <cp:revision>12</cp:revision>
  <dcterms:created xsi:type="dcterms:W3CDTF">2013-12-18T17:35:58Z</dcterms:created>
  <dcterms:modified xsi:type="dcterms:W3CDTF">2014-02-26T18:29:28Z</dcterms:modified>
</cp:coreProperties>
</file>