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65" r:id="rId5"/>
    <p:sldId id="259" r:id="rId6"/>
    <p:sldId id="260" r:id="rId7"/>
    <p:sldId id="261" r:id="rId8"/>
    <p:sldId id="262" r:id="rId9"/>
    <p:sldId id="271" r:id="rId10"/>
    <p:sldId id="272" r:id="rId11"/>
    <p:sldId id="263" r:id="rId12"/>
    <p:sldId id="264" r:id="rId13"/>
    <p:sldId id="266" r:id="rId14"/>
    <p:sldId id="267" r:id="rId15"/>
    <p:sldId id="268" r:id="rId16"/>
    <p:sldId id="269" r:id="rId17"/>
    <p:sldId id="270" r:id="rId18"/>
    <p:sldId id="273" r:id="rId19"/>
    <p:sldId id="275" r:id="rId20"/>
    <p:sldId id="27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p:restoredLeft sz="34635" autoAdjust="0"/>
    <p:restoredTop sz="86327" autoAdjust="0"/>
  </p:normalViewPr>
  <p:slideViewPr>
    <p:cSldViewPr>
      <p:cViewPr>
        <p:scale>
          <a:sx n="60" d="100"/>
          <a:sy n="60" d="100"/>
        </p:scale>
        <p:origin x="23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7C0E927-8303-48AD-ADCC-2E14E2B1C162}"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D9EF7-4D1C-4A61-BE39-9E3D3DF45CE5}" type="slidenum">
              <a:rPr lang="ru-RU" smtClean="0"/>
              <a:pPr/>
              <a:t>‹#›</a:t>
            </a:fld>
            <a:endParaRPr lang="ru-RU"/>
          </a:p>
        </p:txBody>
      </p:sp>
    </p:spTree>
    <p:extLst>
      <p:ext uri="{BB962C8B-B14F-4D97-AF65-F5344CB8AC3E}">
        <p14:creationId xmlns:p14="http://schemas.microsoft.com/office/powerpoint/2010/main" xmlns="" val="114971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7C0E927-8303-48AD-ADCC-2E14E2B1C162}"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D9EF7-4D1C-4A61-BE39-9E3D3DF45CE5}" type="slidenum">
              <a:rPr lang="ru-RU" smtClean="0"/>
              <a:pPr/>
              <a:t>‹#›</a:t>
            </a:fld>
            <a:endParaRPr lang="ru-RU"/>
          </a:p>
        </p:txBody>
      </p:sp>
    </p:spTree>
    <p:extLst>
      <p:ext uri="{BB962C8B-B14F-4D97-AF65-F5344CB8AC3E}">
        <p14:creationId xmlns:p14="http://schemas.microsoft.com/office/powerpoint/2010/main" xmlns="" val="241114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7C0E927-8303-48AD-ADCC-2E14E2B1C162}"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D9EF7-4D1C-4A61-BE39-9E3D3DF45CE5}" type="slidenum">
              <a:rPr lang="ru-RU" smtClean="0"/>
              <a:pPr/>
              <a:t>‹#›</a:t>
            </a:fld>
            <a:endParaRPr lang="ru-RU"/>
          </a:p>
        </p:txBody>
      </p:sp>
    </p:spTree>
    <p:extLst>
      <p:ext uri="{BB962C8B-B14F-4D97-AF65-F5344CB8AC3E}">
        <p14:creationId xmlns:p14="http://schemas.microsoft.com/office/powerpoint/2010/main" xmlns="" val="397516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7C0E927-8303-48AD-ADCC-2E14E2B1C162}"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D9EF7-4D1C-4A61-BE39-9E3D3DF45CE5}" type="slidenum">
              <a:rPr lang="ru-RU" smtClean="0"/>
              <a:pPr/>
              <a:t>‹#›</a:t>
            </a:fld>
            <a:endParaRPr lang="ru-RU"/>
          </a:p>
        </p:txBody>
      </p:sp>
    </p:spTree>
    <p:extLst>
      <p:ext uri="{BB962C8B-B14F-4D97-AF65-F5344CB8AC3E}">
        <p14:creationId xmlns:p14="http://schemas.microsoft.com/office/powerpoint/2010/main" xmlns="" val="172099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7C0E927-8303-48AD-ADCC-2E14E2B1C162}"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D9EF7-4D1C-4A61-BE39-9E3D3DF45CE5}" type="slidenum">
              <a:rPr lang="ru-RU" smtClean="0"/>
              <a:pPr/>
              <a:t>‹#›</a:t>
            </a:fld>
            <a:endParaRPr lang="ru-RU"/>
          </a:p>
        </p:txBody>
      </p:sp>
    </p:spTree>
    <p:extLst>
      <p:ext uri="{BB962C8B-B14F-4D97-AF65-F5344CB8AC3E}">
        <p14:creationId xmlns:p14="http://schemas.microsoft.com/office/powerpoint/2010/main" xmlns="" val="120704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7C0E927-8303-48AD-ADCC-2E14E2B1C162}" type="datetimeFigureOut">
              <a:rPr lang="ru-RU" smtClean="0"/>
              <a:pPr/>
              <a:t>13.11.2013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DD9EF7-4D1C-4A61-BE39-9E3D3DF45CE5}" type="slidenum">
              <a:rPr lang="ru-RU" smtClean="0"/>
              <a:pPr/>
              <a:t>‹#›</a:t>
            </a:fld>
            <a:endParaRPr lang="ru-RU"/>
          </a:p>
        </p:txBody>
      </p:sp>
    </p:spTree>
    <p:extLst>
      <p:ext uri="{BB962C8B-B14F-4D97-AF65-F5344CB8AC3E}">
        <p14:creationId xmlns:p14="http://schemas.microsoft.com/office/powerpoint/2010/main" xmlns="" val="271509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7C0E927-8303-48AD-ADCC-2E14E2B1C162}" type="datetimeFigureOut">
              <a:rPr lang="ru-RU" smtClean="0"/>
              <a:pPr/>
              <a:t>13.11.2013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DD9EF7-4D1C-4A61-BE39-9E3D3DF45CE5}" type="slidenum">
              <a:rPr lang="ru-RU" smtClean="0"/>
              <a:pPr/>
              <a:t>‹#›</a:t>
            </a:fld>
            <a:endParaRPr lang="ru-RU"/>
          </a:p>
        </p:txBody>
      </p:sp>
    </p:spTree>
    <p:extLst>
      <p:ext uri="{BB962C8B-B14F-4D97-AF65-F5344CB8AC3E}">
        <p14:creationId xmlns:p14="http://schemas.microsoft.com/office/powerpoint/2010/main" xmlns="" val="191844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7C0E927-8303-48AD-ADCC-2E14E2B1C162}" type="datetimeFigureOut">
              <a:rPr lang="ru-RU" smtClean="0"/>
              <a:pPr/>
              <a:t>13.11.2013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DD9EF7-4D1C-4A61-BE39-9E3D3DF45CE5}" type="slidenum">
              <a:rPr lang="ru-RU" smtClean="0"/>
              <a:pPr/>
              <a:t>‹#›</a:t>
            </a:fld>
            <a:endParaRPr lang="ru-RU"/>
          </a:p>
        </p:txBody>
      </p:sp>
    </p:spTree>
    <p:extLst>
      <p:ext uri="{BB962C8B-B14F-4D97-AF65-F5344CB8AC3E}">
        <p14:creationId xmlns:p14="http://schemas.microsoft.com/office/powerpoint/2010/main" xmlns="" val="388364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7C0E927-8303-48AD-ADCC-2E14E2B1C162}" type="datetimeFigureOut">
              <a:rPr lang="ru-RU" smtClean="0"/>
              <a:pPr/>
              <a:t>13.11.2013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DD9EF7-4D1C-4A61-BE39-9E3D3DF45CE5}" type="slidenum">
              <a:rPr lang="ru-RU" smtClean="0"/>
              <a:pPr/>
              <a:t>‹#›</a:t>
            </a:fld>
            <a:endParaRPr lang="ru-RU"/>
          </a:p>
        </p:txBody>
      </p:sp>
    </p:spTree>
    <p:extLst>
      <p:ext uri="{BB962C8B-B14F-4D97-AF65-F5344CB8AC3E}">
        <p14:creationId xmlns:p14="http://schemas.microsoft.com/office/powerpoint/2010/main" xmlns="" val="266243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7C0E927-8303-48AD-ADCC-2E14E2B1C162}" type="datetimeFigureOut">
              <a:rPr lang="ru-RU" smtClean="0"/>
              <a:pPr/>
              <a:t>13.11.2013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DD9EF7-4D1C-4A61-BE39-9E3D3DF45CE5}" type="slidenum">
              <a:rPr lang="ru-RU" smtClean="0"/>
              <a:pPr/>
              <a:t>‹#›</a:t>
            </a:fld>
            <a:endParaRPr lang="ru-RU"/>
          </a:p>
        </p:txBody>
      </p:sp>
    </p:spTree>
    <p:extLst>
      <p:ext uri="{BB962C8B-B14F-4D97-AF65-F5344CB8AC3E}">
        <p14:creationId xmlns:p14="http://schemas.microsoft.com/office/powerpoint/2010/main" xmlns="" val="239647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7C0E927-8303-48AD-ADCC-2E14E2B1C162}" type="datetimeFigureOut">
              <a:rPr lang="ru-RU" smtClean="0"/>
              <a:pPr/>
              <a:t>13.11.2013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DD9EF7-4D1C-4A61-BE39-9E3D3DF45CE5}" type="slidenum">
              <a:rPr lang="ru-RU" smtClean="0"/>
              <a:pPr/>
              <a:t>‹#›</a:t>
            </a:fld>
            <a:endParaRPr lang="ru-RU"/>
          </a:p>
        </p:txBody>
      </p:sp>
    </p:spTree>
    <p:extLst>
      <p:ext uri="{BB962C8B-B14F-4D97-AF65-F5344CB8AC3E}">
        <p14:creationId xmlns:p14="http://schemas.microsoft.com/office/powerpoint/2010/main" xmlns="" val="2009738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0E927-8303-48AD-ADCC-2E14E2B1C162}" type="datetimeFigureOut">
              <a:rPr lang="ru-RU" smtClean="0"/>
              <a:pPr/>
              <a:t>13.11.2013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D9EF7-4D1C-4A61-BE39-9E3D3DF45CE5}" type="slidenum">
              <a:rPr lang="ru-RU" smtClean="0"/>
              <a:pPr/>
              <a:t>‹#›</a:t>
            </a:fld>
            <a:endParaRPr lang="ru-RU"/>
          </a:p>
        </p:txBody>
      </p:sp>
    </p:spTree>
    <p:extLst>
      <p:ext uri="{BB962C8B-B14F-4D97-AF65-F5344CB8AC3E}">
        <p14:creationId xmlns:p14="http://schemas.microsoft.com/office/powerpoint/2010/main" xmlns="" val="1319530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13792"/>
            <a:ext cx="8229600" cy="1143000"/>
          </a:xfrm>
        </p:spPr>
        <p:txBody>
          <a:bodyPr>
            <a:noAutofit/>
          </a:bodyPr>
          <a:lstStyle/>
          <a:p>
            <a:r>
              <a:rPr lang="uk-UA" sz="5400" b="1" i="1" dirty="0" smtClean="0">
                <a:solidFill>
                  <a:schemeClr val="tx1">
                    <a:lumMod val="95000"/>
                    <a:lumOff val="5000"/>
                  </a:schemeClr>
                </a:solidFill>
                <a:ea typeface="Batang" pitchFamily="18" charset="-127"/>
                <a:cs typeface="Arial" pitchFamily="34" charset="0"/>
              </a:rPr>
              <a:t>Види, причини мутацій. Мутагени</a:t>
            </a:r>
            <a:endParaRPr lang="ru-RU" sz="5400" i="1" dirty="0">
              <a:ea typeface="Batang" pitchFamily="18" charset="-127"/>
              <a:cs typeface="Arial" pitchFamily="34"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611560" y="1844824"/>
            <a:ext cx="3162244" cy="4525963"/>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11960" y="1837877"/>
            <a:ext cx="4639010" cy="4543451"/>
          </a:xfrm>
          <a:prstGeom prst="rect">
            <a:avLst/>
          </a:prstGeom>
          <a:ln>
            <a:noFill/>
          </a:ln>
          <a:effectLst>
            <a:outerShdw blurRad="292100" dist="139700" dir="2700000" algn="tl" rotWithShape="0">
              <a:srgbClr val="333333">
                <a:alpha val="65000"/>
              </a:srgbClr>
            </a:outerShdw>
          </a:effectLst>
        </p:spPr>
      </p:pic>
      <p:pic>
        <p:nvPicPr>
          <p:cNvPr id="6" name="Объект 5"/>
          <p:cNvPicPr>
            <a:picLocks noGrp="1" noChangeAspect="1"/>
          </p:cNvPicPr>
          <p:nvPr>
            <p:ph sz="half" idx="2"/>
          </p:nvPr>
        </p:nvPicPr>
        <p:blipFill>
          <a:blip r:embed="rId4">
            <a:extLst>
              <a:ext uri="{28A0092B-C50C-407E-A947-70E740481C1C}">
                <a14:useLocalDpi xmlns:a14="http://schemas.microsoft.com/office/drawing/2010/main" xmlns="" val="0"/>
              </a:ext>
            </a:extLst>
          </a:blip>
          <a:stretch>
            <a:fillRect/>
          </a:stretch>
        </p:blipFill>
        <p:spPr>
          <a:xfrm>
            <a:off x="4200272" y="1837876"/>
            <a:ext cx="4650697" cy="45434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7447284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211306" y="31531"/>
            <a:ext cx="8229600" cy="14176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b="1" i="1" dirty="0" err="1" smtClean="0">
                <a:solidFill>
                  <a:schemeClr val="tx1">
                    <a:lumMod val="85000"/>
                    <a:lumOff val="15000"/>
                  </a:schemeClr>
                </a:solidFill>
              </a:rPr>
              <a:t>Прогерія</a:t>
            </a:r>
            <a:endParaRPr lang="ru-RU" sz="3600" b="1" i="1" dirty="0" smtClean="0">
              <a:solidFill>
                <a:schemeClr val="tx1">
                  <a:lumMod val="85000"/>
                  <a:lumOff val="15000"/>
                </a:schemeClr>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86375" y="938807"/>
            <a:ext cx="3636963" cy="5370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1306" y="979469"/>
            <a:ext cx="4743450"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42891003"/>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60941"/>
            <a:ext cx="3676327" cy="646331"/>
          </a:xfrm>
          <a:prstGeom prst="rect">
            <a:avLst/>
          </a:prstGeom>
        </p:spPr>
        <p:txBody>
          <a:bodyPr wrap="none">
            <a:spAutoFit/>
          </a:bodyPr>
          <a:lstStyle/>
          <a:p>
            <a:r>
              <a:rPr lang="ru-RU" sz="3600" b="1" i="1" dirty="0" smtClean="0">
                <a:solidFill>
                  <a:schemeClr val="tx1">
                    <a:lumMod val="85000"/>
                    <a:lumOff val="15000"/>
                  </a:schemeClr>
                </a:solidFill>
              </a:rPr>
              <a:t>Синдром </a:t>
            </a:r>
            <a:r>
              <a:rPr lang="ru-RU" sz="3600" b="1" i="1" dirty="0" err="1">
                <a:solidFill>
                  <a:schemeClr val="tx1">
                    <a:lumMod val="85000"/>
                    <a:lumOff val="15000"/>
                  </a:schemeClr>
                </a:solidFill>
              </a:rPr>
              <a:t>Айкарді</a:t>
            </a:r>
            <a:endParaRPr lang="ru-RU" sz="3600" b="1" i="1" dirty="0">
              <a:solidFill>
                <a:schemeClr val="tx1">
                  <a:lumMod val="85000"/>
                  <a:lumOff val="15000"/>
                </a:schemeClr>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548680"/>
            <a:ext cx="2520280" cy="341967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15816" y="548680"/>
            <a:ext cx="2667346" cy="3419674"/>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4">
            <a:extLst>
              <a:ext uri="{28A0092B-C50C-407E-A947-70E740481C1C}">
                <a14:useLocalDpi xmlns:a14="http://schemas.microsoft.com/office/drawing/2010/main" xmlns="" val="0"/>
              </a:ext>
            </a:extLst>
          </a:blip>
          <a:srcRect l="17778" r="12511"/>
          <a:stretch/>
        </p:blipFill>
        <p:spPr>
          <a:xfrm>
            <a:off x="5868144" y="548680"/>
            <a:ext cx="3003671" cy="3419674"/>
          </a:xfrm>
          <a:prstGeom prst="rect">
            <a:avLst/>
          </a:prstGeom>
        </p:spPr>
      </p:pic>
      <p:sp>
        <p:nvSpPr>
          <p:cNvPr id="6" name="Прямоугольник 5"/>
          <p:cNvSpPr/>
          <p:nvPr/>
        </p:nvSpPr>
        <p:spPr>
          <a:xfrm>
            <a:off x="2123728" y="3933056"/>
            <a:ext cx="4677178" cy="646331"/>
          </a:xfrm>
          <a:prstGeom prst="rect">
            <a:avLst/>
          </a:prstGeom>
        </p:spPr>
        <p:txBody>
          <a:bodyPr wrap="none">
            <a:spAutoFit/>
          </a:bodyPr>
          <a:lstStyle/>
          <a:p>
            <a:r>
              <a:rPr lang="uk-UA" sz="3600" b="1" i="1" dirty="0">
                <a:solidFill>
                  <a:schemeClr val="tx1">
                    <a:lumMod val="85000"/>
                    <a:lumOff val="15000"/>
                  </a:schemeClr>
                </a:solidFill>
              </a:rPr>
              <a:t>Хвороба </a:t>
            </a:r>
            <a:r>
              <a:rPr lang="uk-UA" sz="3600" b="1" i="1" dirty="0" err="1">
                <a:solidFill>
                  <a:schemeClr val="tx1">
                    <a:lumMod val="85000"/>
                    <a:lumOff val="15000"/>
                  </a:schemeClr>
                </a:solidFill>
              </a:rPr>
              <a:t>Гантінгтона</a:t>
            </a:r>
            <a:endParaRPr lang="uk-UA" sz="3600" b="1" i="1" dirty="0">
              <a:solidFill>
                <a:schemeClr val="tx1">
                  <a:lumMod val="85000"/>
                  <a:lumOff val="15000"/>
                </a:schemeClr>
              </a:solidFill>
            </a:endParaRPr>
          </a:p>
        </p:txBody>
      </p:sp>
      <p:pic>
        <p:nvPicPr>
          <p:cNvPr id="7" name="Рисунок 6"/>
          <p:cNvPicPr>
            <a:picLocks noChangeAspect="1"/>
          </p:cNvPicPr>
          <p:nvPr/>
        </p:nvPicPr>
        <p:blipFill rotWithShape="1">
          <a:blip r:embed="rId5">
            <a:extLst>
              <a:ext uri="{28A0092B-C50C-407E-A947-70E740481C1C}">
                <a14:useLocalDpi xmlns:a14="http://schemas.microsoft.com/office/drawing/2010/main" xmlns="" val="0"/>
              </a:ext>
            </a:extLst>
          </a:blip>
          <a:srcRect t="-1" b="49576"/>
          <a:stretch/>
        </p:blipFill>
        <p:spPr>
          <a:xfrm>
            <a:off x="588755" y="4507989"/>
            <a:ext cx="3983245" cy="2377395"/>
          </a:xfrm>
          <a:prstGeom prst="rect">
            <a:avLst/>
          </a:prstGeom>
        </p:spPr>
      </p:pic>
      <p:pic>
        <p:nvPicPr>
          <p:cNvPr id="8" name="Рисунок 7"/>
          <p:cNvPicPr>
            <a:picLocks noChangeAspect="1"/>
          </p:cNvPicPr>
          <p:nvPr/>
        </p:nvPicPr>
        <p:blipFill rotWithShape="1">
          <a:blip r:embed="rId5">
            <a:extLst>
              <a:ext uri="{28A0092B-C50C-407E-A947-70E740481C1C}">
                <a14:useLocalDpi xmlns:a14="http://schemas.microsoft.com/office/drawing/2010/main" xmlns="" val="0"/>
              </a:ext>
            </a:extLst>
          </a:blip>
          <a:srcRect t="55720" r="52094" b="2836"/>
          <a:stretch/>
        </p:blipFill>
        <p:spPr>
          <a:xfrm>
            <a:off x="4603090" y="4507988"/>
            <a:ext cx="2043311" cy="2350011"/>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717591" y="4490643"/>
            <a:ext cx="2102881" cy="2292558"/>
          </a:xfrm>
          <a:prstGeom prst="rect">
            <a:avLst/>
          </a:prstGeom>
        </p:spPr>
      </p:pic>
    </p:spTree>
    <p:extLst>
      <p:ext uri="{BB962C8B-B14F-4D97-AF65-F5344CB8AC3E}">
        <p14:creationId xmlns:p14="http://schemas.microsoft.com/office/powerpoint/2010/main" xmlns="" val="207678127"/>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188640"/>
            <a:ext cx="3888432" cy="3895633"/>
          </a:xfrm>
          <a:prstGeom prst="rect">
            <a:avLst/>
          </a:prstGeom>
          <a:ln>
            <a:noFill/>
          </a:ln>
          <a:effectLst>
            <a:outerShdw blurRad="292100" dist="139700" dir="2700000" algn="tl" rotWithShape="0">
              <a:srgbClr val="333333">
                <a:alpha val="65000"/>
              </a:srgbClr>
            </a:outerShdw>
          </a:effectLst>
        </p:spPr>
      </p:pic>
      <p:sp>
        <p:nvSpPr>
          <p:cNvPr id="3" name="AutoShape 2" descr="http://novostiua.net/uploads/posts/2013-04/1365676887_gennye-mutacii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8024" y="404664"/>
            <a:ext cx="4010819" cy="5919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98733791"/>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28168"/>
            <a:ext cx="4371068" cy="646331"/>
          </a:xfrm>
          <a:prstGeom prst="rect">
            <a:avLst/>
          </a:prstGeom>
        </p:spPr>
        <p:txBody>
          <a:bodyPr wrap="none">
            <a:spAutoFit/>
          </a:bodyPr>
          <a:lstStyle/>
          <a:p>
            <a:r>
              <a:rPr lang="uk-UA" sz="3600" b="1" i="1" dirty="0" smtClean="0">
                <a:solidFill>
                  <a:schemeClr val="tx1">
                    <a:lumMod val="85000"/>
                    <a:lumOff val="15000"/>
                  </a:schemeClr>
                </a:solidFill>
              </a:rPr>
              <a:t>Хромосомні мутації</a:t>
            </a:r>
            <a:endParaRPr lang="ru-RU" sz="3600" i="1" dirty="0">
              <a:solidFill>
                <a:schemeClr val="tx1">
                  <a:lumMod val="85000"/>
                  <a:lumOff val="15000"/>
                </a:schemeClr>
              </a:solidFill>
            </a:endParaRPr>
          </a:p>
        </p:txBody>
      </p:sp>
      <p:sp>
        <p:nvSpPr>
          <p:cNvPr id="3" name="Прямоугольник 2"/>
          <p:cNvSpPr/>
          <p:nvPr/>
        </p:nvSpPr>
        <p:spPr>
          <a:xfrm>
            <a:off x="107504" y="548680"/>
            <a:ext cx="8856984" cy="1938992"/>
          </a:xfrm>
          <a:prstGeom prst="rect">
            <a:avLst/>
          </a:prstGeom>
        </p:spPr>
        <p:txBody>
          <a:bodyPr wrap="square">
            <a:spAutoFit/>
          </a:bodyPr>
          <a:lstStyle/>
          <a:p>
            <a:pPr algn="just">
              <a:spcBef>
                <a:spcPct val="0"/>
              </a:spcBef>
              <a:buFontTx/>
              <a:buNone/>
            </a:pPr>
            <a:r>
              <a:rPr lang="uk-UA" sz="2000" b="1" i="1" dirty="0">
                <a:solidFill>
                  <a:schemeClr val="tx1">
                    <a:lumMod val="85000"/>
                    <a:lumOff val="15000"/>
                  </a:schemeClr>
                </a:solidFill>
              </a:rPr>
              <a:t>Хромосомні мутації є змінами частин хромосом або цілих хромосом.</a:t>
            </a:r>
          </a:p>
          <a:p>
            <a:pPr algn="just">
              <a:spcBef>
                <a:spcPct val="0"/>
              </a:spcBef>
              <a:buFontTx/>
              <a:buNone/>
            </a:pPr>
            <a:r>
              <a:rPr lang="uk-UA" sz="2000" b="1" i="1" dirty="0">
                <a:solidFill>
                  <a:schemeClr val="tx1">
                    <a:lumMod val="85000"/>
                    <a:lumOff val="15000"/>
                  </a:schemeClr>
                </a:solidFill>
              </a:rPr>
              <a:t>        Такі мутації можуть відбуватися в результаті </a:t>
            </a:r>
            <a:r>
              <a:rPr lang="uk-UA" sz="2000" b="1" i="1" dirty="0" err="1">
                <a:solidFill>
                  <a:schemeClr val="tx1">
                    <a:lumMod val="85000"/>
                    <a:lumOff val="15000"/>
                  </a:schemeClr>
                </a:solidFill>
              </a:rPr>
              <a:t>делеції</a:t>
            </a:r>
            <a:r>
              <a:rPr lang="uk-UA" sz="2000" b="1" i="1" dirty="0">
                <a:solidFill>
                  <a:schemeClr val="tx1">
                    <a:lumMod val="85000"/>
                    <a:lumOff val="15000"/>
                  </a:schemeClr>
                </a:solidFill>
              </a:rPr>
              <a:t> – втрати частини хромосоми, дуплікації – подвоєння якої-небудь ділянки хромосоми,  </a:t>
            </a:r>
            <a:r>
              <a:rPr lang="uk-UA" sz="2000" b="1" i="1" dirty="0" err="1">
                <a:solidFill>
                  <a:schemeClr val="tx1">
                    <a:lumMod val="85000"/>
                    <a:lumOff val="15000"/>
                  </a:schemeClr>
                </a:solidFill>
              </a:rPr>
              <a:t>дефішенсі</a:t>
            </a:r>
            <a:r>
              <a:rPr lang="uk-UA" sz="2000" b="1" i="1" dirty="0">
                <a:solidFill>
                  <a:schemeClr val="tx1">
                    <a:lumMod val="85000"/>
                    <a:lumOff val="15000"/>
                  </a:schemeClr>
                </a:solidFill>
              </a:rPr>
              <a:t> – втраті кінцевої ділянки хромосоми, інверсії – повороту ділянки хромосоми на 180</a:t>
            </a:r>
            <a:r>
              <a:rPr lang="uk-UA" sz="2000" b="1" i="1" dirty="0">
                <a:solidFill>
                  <a:schemeClr val="tx1">
                    <a:lumMod val="85000"/>
                    <a:lumOff val="15000"/>
                  </a:schemeClr>
                </a:solidFill>
                <a:latin typeface="Calibri" pitchFamily="34" charset="0"/>
              </a:rPr>
              <a:t>°</a:t>
            </a:r>
            <a:r>
              <a:rPr lang="uk-UA" sz="2000" b="1" i="1" dirty="0">
                <a:solidFill>
                  <a:schemeClr val="tx1">
                    <a:lumMod val="85000"/>
                    <a:lumOff val="15000"/>
                  </a:schemeClr>
                </a:solidFill>
              </a:rPr>
              <a:t>, </a:t>
            </a:r>
            <a:r>
              <a:rPr lang="uk-UA" sz="2000" b="1" i="1" dirty="0" err="1">
                <a:solidFill>
                  <a:schemeClr val="tx1">
                    <a:lumMod val="85000"/>
                    <a:lumOff val="15000"/>
                  </a:schemeClr>
                </a:solidFill>
              </a:rPr>
              <a:t>транслокації</a:t>
            </a:r>
            <a:r>
              <a:rPr lang="uk-UA" sz="2000" b="1" i="1" dirty="0">
                <a:solidFill>
                  <a:schemeClr val="tx1">
                    <a:lumMod val="85000"/>
                    <a:lumOff val="15000"/>
                  </a:schemeClr>
                </a:solidFill>
              </a:rPr>
              <a:t> – відриву частини хромосоми і переміщення її в нове положення.</a:t>
            </a:r>
            <a:endParaRPr lang="ru-RU" sz="2000" b="1" i="1" dirty="0">
              <a:solidFill>
                <a:schemeClr val="tx1">
                  <a:lumMod val="85000"/>
                  <a:lumOff val="15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2550593"/>
            <a:ext cx="8856984" cy="4118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29685643"/>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3934"/>
            <a:ext cx="8267071" cy="646331"/>
          </a:xfrm>
          <a:prstGeom prst="rect">
            <a:avLst/>
          </a:prstGeom>
        </p:spPr>
        <p:txBody>
          <a:bodyPr wrap="none">
            <a:spAutoFit/>
          </a:bodyPr>
          <a:lstStyle/>
          <a:p>
            <a:r>
              <a:rPr lang="uk-UA" sz="3600" b="1" i="1" dirty="0">
                <a:solidFill>
                  <a:schemeClr val="tx1">
                    <a:lumMod val="85000"/>
                    <a:lumOff val="15000"/>
                  </a:schemeClr>
                </a:solidFill>
              </a:rPr>
              <a:t>Синдром </a:t>
            </a:r>
            <a:r>
              <a:rPr lang="uk-UA" sz="3600" b="1" i="1" dirty="0" err="1">
                <a:solidFill>
                  <a:schemeClr val="tx1">
                    <a:lumMod val="85000"/>
                    <a:lumOff val="15000"/>
                  </a:schemeClr>
                </a:solidFill>
              </a:rPr>
              <a:t>Лежена</a:t>
            </a:r>
            <a:r>
              <a:rPr lang="uk-UA" sz="3600" b="1" i="1" dirty="0">
                <a:solidFill>
                  <a:schemeClr val="tx1">
                    <a:lumMod val="85000"/>
                    <a:lumOff val="15000"/>
                  </a:schemeClr>
                </a:solidFill>
              </a:rPr>
              <a:t> або “котячого крику”</a:t>
            </a:r>
            <a:endParaRPr lang="ru-RU" sz="3600" i="1" dirty="0">
              <a:solidFill>
                <a:schemeClr val="tx1">
                  <a:lumMod val="85000"/>
                  <a:lumOff val="1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29280" y="859532"/>
            <a:ext cx="3763199" cy="2822399"/>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7" y="858439"/>
            <a:ext cx="4621847" cy="5378873"/>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8393" y="858438"/>
            <a:ext cx="4626981" cy="56469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29280" y="3861048"/>
            <a:ext cx="3763199" cy="26443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928295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1901" y="44624"/>
            <a:ext cx="3366243" cy="646331"/>
          </a:xfrm>
          <a:prstGeom prst="rect">
            <a:avLst/>
          </a:prstGeom>
        </p:spPr>
        <p:txBody>
          <a:bodyPr wrap="none">
            <a:spAutoFit/>
          </a:bodyPr>
          <a:lstStyle/>
          <a:p>
            <a:r>
              <a:rPr lang="ru-RU" sz="3600" b="1" i="1" dirty="0">
                <a:solidFill>
                  <a:schemeClr val="tx1">
                    <a:lumMod val="85000"/>
                    <a:lumOff val="15000"/>
                  </a:schemeClr>
                </a:solidFill>
              </a:rPr>
              <a:t>Синдром Дауна</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2908" y="4221088"/>
            <a:ext cx="3413028" cy="2401003"/>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8892" y="692696"/>
            <a:ext cx="8165556" cy="331470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4">
            <a:extLst>
              <a:ext uri="{28A0092B-C50C-407E-A947-70E740481C1C}">
                <a14:useLocalDpi xmlns:a14="http://schemas.microsoft.com/office/drawing/2010/main" xmlns="" val="0"/>
              </a:ext>
            </a:extLst>
          </a:blip>
          <a:srcRect l="3302" t="4613" r="4551" b="3227"/>
          <a:stretch/>
        </p:blipFill>
        <p:spPr>
          <a:xfrm>
            <a:off x="4521670" y="4221088"/>
            <a:ext cx="3652896" cy="2401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05300534"/>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188640"/>
            <a:ext cx="3448380" cy="646331"/>
          </a:xfrm>
          <a:prstGeom prst="rect">
            <a:avLst/>
          </a:prstGeom>
        </p:spPr>
        <p:txBody>
          <a:bodyPr wrap="none">
            <a:spAutoFit/>
          </a:bodyPr>
          <a:lstStyle/>
          <a:p>
            <a:r>
              <a:rPr lang="ru-RU" sz="3600" b="1" i="1" dirty="0" smtClean="0">
                <a:solidFill>
                  <a:schemeClr val="tx1">
                    <a:lumMod val="85000"/>
                    <a:lumOff val="15000"/>
                  </a:schemeClr>
                </a:solidFill>
              </a:rPr>
              <a:t>Синдром </a:t>
            </a:r>
            <a:r>
              <a:rPr lang="ru-RU" sz="3600" b="1" i="1" dirty="0" err="1" smtClean="0">
                <a:solidFill>
                  <a:schemeClr val="tx1">
                    <a:lumMod val="85000"/>
                    <a:lumOff val="15000"/>
                  </a:schemeClr>
                </a:solidFill>
              </a:rPr>
              <a:t>Патау</a:t>
            </a:r>
            <a:endParaRPr lang="ru-RU" sz="3600" b="1" i="1" dirty="0">
              <a:solidFill>
                <a:schemeClr val="tx1">
                  <a:lumMod val="85000"/>
                  <a:lumOff val="1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02760" y="836712"/>
            <a:ext cx="4041648" cy="2674611"/>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5514" y="3795735"/>
            <a:ext cx="3757246" cy="287362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12014" y="4005064"/>
            <a:ext cx="3676410" cy="2736304"/>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32696" y="836712"/>
            <a:ext cx="3447741" cy="2674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06449650"/>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485775" y="0"/>
            <a:ext cx="8229600" cy="14176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b="1" i="1" dirty="0" smtClean="0">
                <a:solidFill>
                  <a:schemeClr val="tx1">
                    <a:lumMod val="85000"/>
                    <a:lumOff val="15000"/>
                  </a:schemeClr>
                </a:solidFill>
              </a:rPr>
              <a:t>Синдром </a:t>
            </a:r>
            <a:r>
              <a:rPr lang="uk-UA" sz="3600" b="1" i="1" dirty="0" err="1" smtClean="0">
                <a:solidFill>
                  <a:schemeClr val="tx1">
                    <a:lumMod val="85000"/>
                    <a:lumOff val="15000"/>
                  </a:schemeClr>
                </a:solidFill>
              </a:rPr>
              <a:t>Едварса</a:t>
            </a:r>
            <a:endParaRPr lang="ru-RU" sz="3600" b="1" i="1" dirty="0" smtClean="0">
              <a:solidFill>
                <a:schemeClr val="tx1">
                  <a:lumMod val="85000"/>
                  <a:lumOff val="15000"/>
                </a:scheme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50" y="980728"/>
            <a:ext cx="3976289" cy="5437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8186" y="980728"/>
            <a:ext cx="3997189" cy="5329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8501235"/>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457200" y="0"/>
            <a:ext cx="8229600" cy="14176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b="1" i="1" dirty="0" smtClean="0">
                <a:solidFill>
                  <a:schemeClr val="tx1">
                    <a:lumMod val="85000"/>
                    <a:lumOff val="15000"/>
                  </a:schemeClr>
                </a:solidFill>
              </a:rPr>
              <a:t>Синдром </a:t>
            </a:r>
            <a:r>
              <a:rPr lang="uk-UA" sz="3600" b="1" i="1" dirty="0" err="1" smtClean="0">
                <a:solidFill>
                  <a:schemeClr val="tx1">
                    <a:lumMod val="85000"/>
                    <a:lumOff val="15000"/>
                  </a:schemeClr>
                </a:solidFill>
              </a:rPr>
              <a:t>Марфана</a:t>
            </a:r>
            <a:endParaRPr lang="ru-RU" sz="3600" b="1" i="1" dirty="0" smtClean="0">
              <a:solidFill>
                <a:schemeClr val="tx1">
                  <a:lumMod val="85000"/>
                  <a:lumOff val="15000"/>
                </a:scheme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57750" y="1000125"/>
            <a:ext cx="4113213" cy="523718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1000125"/>
            <a:ext cx="4580695" cy="5237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1" y="1000124"/>
            <a:ext cx="4580695" cy="5525220"/>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860032" y="980728"/>
            <a:ext cx="4088061" cy="5544616"/>
          </a:xfrm>
          <a:prstGeom prst="rect">
            <a:avLst/>
          </a:prstGeom>
        </p:spPr>
      </p:pic>
    </p:spTree>
    <p:extLst>
      <p:ext uri="{BB962C8B-B14F-4D97-AF65-F5344CB8AC3E}">
        <p14:creationId xmlns:p14="http://schemas.microsoft.com/office/powerpoint/2010/main" xmlns="" val="164403415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348630" y="67146"/>
            <a:ext cx="8229600" cy="14176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b="1" i="1" dirty="0" smtClean="0">
                <a:solidFill>
                  <a:schemeClr val="tx1">
                    <a:lumMod val="85000"/>
                    <a:lumOff val="15000"/>
                  </a:schemeClr>
                </a:solidFill>
              </a:rPr>
              <a:t>Синдром Протея</a:t>
            </a:r>
            <a:endParaRPr lang="ru-RU" sz="3600" b="1" i="1" dirty="0" smtClean="0">
              <a:solidFill>
                <a:schemeClr val="tx1">
                  <a:lumMod val="85000"/>
                  <a:lumOff val="15000"/>
                </a:scheme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63380" y="765151"/>
            <a:ext cx="4514850" cy="2591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4447" y="765152"/>
            <a:ext cx="3667474" cy="5760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11960" y="3528616"/>
            <a:ext cx="4366269" cy="2996728"/>
          </a:xfrm>
          <a:prstGeom prst="rect">
            <a:avLst/>
          </a:prstGeom>
        </p:spPr>
      </p:pic>
    </p:spTree>
    <p:extLst>
      <p:ext uri="{BB962C8B-B14F-4D97-AF65-F5344CB8AC3E}">
        <p14:creationId xmlns:p14="http://schemas.microsoft.com/office/powerpoint/2010/main" xmlns="" val="2273514544"/>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44624"/>
            <a:ext cx="4680520" cy="4176464"/>
          </a:xfrm>
          <a:prstGeom prst="rect">
            <a:avLst/>
          </a:prstGeom>
        </p:spPr>
        <p:txBody>
          <a:bodyPr wrap="square">
            <a:spAutoFit/>
          </a:bodyPr>
          <a:lstStyle/>
          <a:p>
            <a:r>
              <a:rPr lang="ru-RU" sz="2400" b="1" i="1" dirty="0" err="1" smtClean="0">
                <a:solidFill>
                  <a:schemeClr val="tx1">
                    <a:lumMod val="85000"/>
                    <a:lumOff val="15000"/>
                  </a:schemeClr>
                </a:solidFill>
              </a:rPr>
              <a:t>Мутац</a:t>
            </a:r>
            <a:r>
              <a:rPr lang="uk-UA" sz="2400" b="1" i="1" dirty="0" err="1" smtClean="0">
                <a:solidFill>
                  <a:schemeClr val="tx1">
                    <a:lumMod val="85000"/>
                    <a:lumOff val="15000"/>
                  </a:schemeClr>
                </a:solidFill>
              </a:rPr>
              <a:t>ії</a:t>
            </a:r>
            <a:r>
              <a:rPr lang="vi-VN" sz="2400" b="1" i="1" dirty="0" smtClean="0">
                <a:solidFill>
                  <a:schemeClr val="tx1">
                    <a:lumMod val="85000"/>
                    <a:lumOff val="15000"/>
                  </a:schemeClr>
                </a:solidFill>
              </a:rPr>
              <a:t> </a:t>
            </a:r>
            <a:r>
              <a:rPr lang="vi-VN" sz="2000" b="1" i="1" dirty="0" smtClean="0">
                <a:solidFill>
                  <a:schemeClr val="tx1">
                    <a:lumMod val="85000"/>
                    <a:lumOff val="15000"/>
                  </a:schemeClr>
                </a:solidFill>
              </a:rPr>
              <a:t>— зміни генетичного матеріалу (звичайно ДНК або РНК). Мутації можуть бути викликані помилками копіювання генетичного матеріалу протягом поділу клітини, опроміненням жорсткою радіацією, хімічними речовинами (мутагенами), вірусами або можуть відбуватися свідомо під клітинним контролем протягом таких процесів як, наприклад, мейоз або гіпермутація.</a:t>
            </a:r>
            <a:endParaRPr lang="ru-RU" sz="2000" b="1" i="1" dirty="0">
              <a:solidFill>
                <a:schemeClr val="tx1">
                  <a:lumMod val="85000"/>
                  <a:lumOff val="15000"/>
                </a:schemeClr>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88024" y="209962"/>
            <a:ext cx="4127500" cy="6315381"/>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75324" y="209961"/>
            <a:ext cx="4152900" cy="6315381"/>
          </a:xfrm>
          <a:prstGeom prst="rect">
            <a:avLst/>
          </a:prstGeom>
        </p:spPr>
      </p:pic>
      <p:pic>
        <p:nvPicPr>
          <p:cNvPr id="8" name="Picture 2"/>
          <p:cNvPicPr>
            <a:picLocks noChangeAspect="1" noChangeArrowheads="1"/>
          </p:cNvPicPr>
          <p:nvPr/>
        </p:nvPicPr>
        <p:blipFill>
          <a:blip r:embed="rId4" cstate="print"/>
          <a:srcRect/>
          <a:stretch>
            <a:fillRect/>
          </a:stretch>
        </p:blipFill>
        <p:spPr bwMode="auto">
          <a:xfrm>
            <a:off x="193131" y="4246624"/>
            <a:ext cx="4450877" cy="22787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41732490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44243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6337" y="115707"/>
            <a:ext cx="5717078" cy="769441"/>
          </a:xfrm>
          <a:prstGeom prst="rect">
            <a:avLst/>
          </a:prstGeom>
        </p:spPr>
        <p:txBody>
          <a:bodyPr wrap="none">
            <a:spAutoFit/>
          </a:bodyPr>
          <a:lstStyle/>
          <a:p>
            <a:r>
              <a:rPr lang="uk-UA" sz="4400" b="1" i="1" dirty="0">
                <a:solidFill>
                  <a:schemeClr val="tx1">
                    <a:lumMod val="85000"/>
                    <a:lumOff val="15000"/>
                  </a:schemeClr>
                </a:solidFill>
              </a:rPr>
              <a:t>Основні види мутацій</a:t>
            </a:r>
            <a:endParaRPr lang="ru-RU" sz="4400" i="1" dirty="0">
              <a:solidFill>
                <a:schemeClr val="tx1">
                  <a:lumMod val="85000"/>
                  <a:lumOff val="15000"/>
                </a:schemeClr>
              </a:solidFill>
            </a:endParaRPr>
          </a:p>
        </p:txBody>
      </p:sp>
      <p:sp>
        <p:nvSpPr>
          <p:cNvPr id="3" name="Прямоугольник 2"/>
          <p:cNvSpPr/>
          <p:nvPr/>
        </p:nvSpPr>
        <p:spPr>
          <a:xfrm>
            <a:off x="162789" y="750183"/>
            <a:ext cx="8873707" cy="2246769"/>
          </a:xfrm>
          <a:prstGeom prst="rect">
            <a:avLst/>
          </a:prstGeom>
        </p:spPr>
        <p:txBody>
          <a:bodyPr wrap="square">
            <a:spAutoFit/>
          </a:bodyPr>
          <a:lstStyle/>
          <a:p>
            <a:pPr>
              <a:spcBef>
                <a:spcPct val="0"/>
              </a:spcBef>
              <a:buFontTx/>
              <a:buNone/>
            </a:pPr>
            <a:r>
              <a:rPr lang="uk-UA" sz="2000" b="1" i="1" dirty="0">
                <a:solidFill>
                  <a:schemeClr val="tx1">
                    <a:lumMod val="85000"/>
                    <a:lumOff val="15000"/>
                  </a:schemeClr>
                </a:solidFill>
              </a:rPr>
              <a:t>Існує чимало варіантів класифікацій мутацій:</a:t>
            </a:r>
          </a:p>
          <a:p>
            <a:pPr>
              <a:spcBef>
                <a:spcPct val="0"/>
              </a:spcBef>
              <a:buFontTx/>
              <a:buNone/>
            </a:pPr>
            <a:r>
              <a:rPr lang="uk-UA" sz="2000" b="1" i="1" dirty="0">
                <a:solidFill>
                  <a:schemeClr val="tx1">
                    <a:lumMod val="85000"/>
                    <a:lumOff val="15000"/>
                  </a:schemeClr>
                </a:solidFill>
              </a:rPr>
              <a:t>       І. За походженням:</a:t>
            </a:r>
          </a:p>
          <a:p>
            <a:pPr>
              <a:spcBef>
                <a:spcPct val="0"/>
              </a:spcBef>
              <a:buFontTx/>
              <a:buNone/>
            </a:pPr>
            <a:r>
              <a:rPr lang="uk-UA" sz="2000" b="1" i="1" dirty="0">
                <a:solidFill>
                  <a:schemeClr val="tx1">
                    <a:lumMod val="85000"/>
                    <a:lumOff val="15000"/>
                  </a:schemeClr>
                </a:solidFill>
              </a:rPr>
              <a:t>       а) спонтанні – природні, самовільні,</a:t>
            </a:r>
          </a:p>
          <a:p>
            <a:pPr>
              <a:spcBef>
                <a:spcPct val="0"/>
              </a:spcBef>
              <a:buFontTx/>
              <a:buNone/>
            </a:pPr>
            <a:r>
              <a:rPr lang="uk-UA" sz="2000" b="1" i="1" dirty="0">
                <a:solidFill>
                  <a:schemeClr val="tx1">
                    <a:lumMod val="85000"/>
                    <a:lumOff val="15000"/>
                  </a:schemeClr>
                </a:solidFill>
              </a:rPr>
              <a:t>       б) індуковані (штучні).</a:t>
            </a:r>
          </a:p>
          <a:p>
            <a:pPr>
              <a:spcBef>
                <a:spcPct val="0"/>
              </a:spcBef>
              <a:buFontTx/>
              <a:buNone/>
            </a:pPr>
            <a:r>
              <a:rPr lang="uk-UA" sz="2000" b="1" i="1" dirty="0">
                <a:solidFill>
                  <a:schemeClr val="tx1">
                    <a:lumMod val="85000"/>
                    <a:lumOff val="15000"/>
                  </a:schemeClr>
                </a:solidFill>
              </a:rPr>
              <a:t>       ІІ. За місцем виникнення:</a:t>
            </a:r>
          </a:p>
          <a:p>
            <a:pPr>
              <a:spcBef>
                <a:spcPct val="0"/>
              </a:spcBef>
              <a:buFontTx/>
              <a:buNone/>
            </a:pPr>
            <a:r>
              <a:rPr lang="uk-UA" sz="2000" b="1" i="1" dirty="0">
                <a:solidFill>
                  <a:schemeClr val="tx1">
                    <a:lumMod val="85000"/>
                    <a:lumOff val="15000"/>
                  </a:schemeClr>
                </a:solidFill>
              </a:rPr>
              <a:t>       а) соматичні – відбуваються в соматичних клітинах,</a:t>
            </a:r>
          </a:p>
          <a:p>
            <a:pPr>
              <a:spcBef>
                <a:spcPct val="0"/>
              </a:spcBef>
              <a:buFontTx/>
              <a:buNone/>
            </a:pPr>
            <a:r>
              <a:rPr lang="uk-UA" sz="2000" b="1" i="1" dirty="0">
                <a:solidFill>
                  <a:schemeClr val="tx1">
                    <a:lumMod val="85000"/>
                    <a:lumOff val="15000"/>
                  </a:schemeClr>
                </a:solidFill>
              </a:rPr>
              <a:t>       б) генеративні – відбуваються в статевих клітинах.</a:t>
            </a:r>
            <a:endParaRPr lang="uk-UA" b="1" i="1" dirty="0">
              <a:solidFill>
                <a:schemeClr val="tx1">
                  <a:lumMod val="85000"/>
                  <a:lumOff val="1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504" y="2996952"/>
            <a:ext cx="4824536" cy="360040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21863" y="2996952"/>
            <a:ext cx="3870618" cy="36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89709760"/>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58901"/>
            <a:ext cx="5016197" cy="3170099"/>
          </a:xfrm>
          <a:prstGeom prst="rect">
            <a:avLst/>
          </a:prstGeom>
        </p:spPr>
        <p:txBody>
          <a:bodyPr wrap="square">
            <a:spAutoFit/>
          </a:bodyPr>
          <a:lstStyle/>
          <a:p>
            <a:pPr>
              <a:spcBef>
                <a:spcPct val="0"/>
              </a:spcBef>
              <a:buFontTx/>
              <a:buNone/>
            </a:pPr>
            <a:r>
              <a:rPr lang="uk-UA" dirty="0"/>
              <a:t> </a:t>
            </a:r>
            <a:r>
              <a:rPr lang="uk-UA" sz="2000" b="1" i="1" dirty="0">
                <a:solidFill>
                  <a:schemeClr val="tx1">
                    <a:lumMod val="85000"/>
                    <a:lumOff val="15000"/>
                  </a:schemeClr>
                </a:solidFill>
              </a:rPr>
              <a:t>ІІІ. За проявом у гетерозиготному стані:</a:t>
            </a:r>
          </a:p>
          <a:p>
            <a:pPr>
              <a:spcBef>
                <a:spcPct val="0"/>
              </a:spcBef>
              <a:buFontTx/>
              <a:buNone/>
            </a:pPr>
            <a:r>
              <a:rPr lang="uk-UA" sz="2000" b="1" i="1" dirty="0">
                <a:solidFill>
                  <a:schemeClr val="tx1">
                    <a:lumMod val="85000"/>
                    <a:lumOff val="15000"/>
                  </a:schemeClr>
                </a:solidFill>
              </a:rPr>
              <a:t>         а) домінантні – проявляються в </a:t>
            </a:r>
            <a:r>
              <a:rPr lang="uk-UA" sz="2000" b="1" i="1" dirty="0" err="1">
                <a:solidFill>
                  <a:schemeClr val="tx1">
                    <a:lumMod val="85000"/>
                    <a:lumOff val="15000"/>
                  </a:schemeClr>
                </a:solidFill>
              </a:rPr>
              <a:t>гомо-</a:t>
            </a:r>
            <a:r>
              <a:rPr lang="uk-UA" sz="2000" b="1" i="1" dirty="0">
                <a:solidFill>
                  <a:schemeClr val="tx1">
                    <a:lumMod val="85000"/>
                    <a:lumOff val="15000"/>
                  </a:schemeClr>
                </a:solidFill>
              </a:rPr>
              <a:t> і гетерозиготному </a:t>
            </a:r>
            <a:r>
              <a:rPr lang="uk-UA" sz="2000" b="1" i="1" dirty="0" smtClean="0">
                <a:solidFill>
                  <a:schemeClr val="tx1">
                    <a:lumMod val="85000"/>
                    <a:lumOff val="15000"/>
                  </a:schemeClr>
                </a:solidFill>
              </a:rPr>
              <a:t>стані;</a:t>
            </a:r>
            <a:endParaRPr lang="uk-UA" sz="2000" b="1" i="1" dirty="0">
              <a:solidFill>
                <a:schemeClr val="tx1">
                  <a:lumMod val="85000"/>
                  <a:lumOff val="15000"/>
                </a:schemeClr>
              </a:solidFill>
            </a:endParaRPr>
          </a:p>
          <a:p>
            <a:pPr>
              <a:spcBef>
                <a:spcPct val="0"/>
              </a:spcBef>
              <a:buFontTx/>
              <a:buNone/>
            </a:pPr>
            <a:r>
              <a:rPr lang="uk-UA" sz="2000" b="1" i="1" dirty="0">
                <a:solidFill>
                  <a:schemeClr val="tx1">
                    <a:lumMod val="85000"/>
                    <a:lumOff val="15000"/>
                  </a:schemeClr>
                </a:solidFill>
              </a:rPr>
              <a:t>         б) рецесивні – проявляються в гомозиготному </a:t>
            </a:r>
            <a:r>
              <a:rPr lang="uk-UA" sz="2000" b="1" i="1" dirty="0" smtClean="0">
                <a:solidFill>
                  <a:schemeClr val="tx1">
                    <a:lumMod val="85000"/>
                    <a:lumOff val="15000"/>
                  </a:schemeClr>
                </a:solidFill>
              </a:rPr>
              <a:t>стані.</a:t>
            </a:r>
            <a:endParaRPr lang="uk-UA" sz="2000" b="1" i="1" dirty="0">
              <a:solidFill>
                <a:schemeClr val="tx1">
                  <a:lumMod val="85000"/>
                  <a:lumOff val="15000"/>
                </a:schemeClr>
              </a:solidFill>
            </a:endParaRPr>
          </a:p>
          <a:p>
            <a:pPr>
              <a:spcBef>
                <a:spcPct val="0"/>
              </a:spcBef>
              <a:buFontTx/>
              <a:buNone/>
            </a:pPr>
            <a:r>
              <a:rPr lang="uk-UA" sz="2000" b="1" i="1" dirty="0">
                <a:solidFill>
                  <a:schemeClr val="tx1">
                    <a:lumMod val="85000"/>
                    <a:lumOff val="15000"/>
                  </a:schemeClr>
                </a:solidFill>
              </a:rPr>
              <a:t>        І</a:t>
            </a:r>
            <a:r>
              <a:rPr lang="en-US" sz="2000" b="1" i="1" dirty="0">
                <a:solidFill>
                  <a:schemeClr val="tx1">
                    <a:lumMod val="85000"/>
                    <a:lumOff val="15000"/>
                  </a:schemeClr>
                </a:solidFill>
              </a:rPr>
              <a:t>V</a:t>
            </a:r>
            <a:r>
              <a:rPr lang="uk-UA" sz="2000" b="1" i="1" dirty="0">
                <a:solidFill>
                  <a:schemeClr val="tx1">
                    <a:lumMod val="85000"/>
                    <a:lumOff val="15000"/>
                  </a:schemeClr>
                </a:solidFill>
              </a:rPr>
              <a:t>. За характером прояву:</a:t>
            </a:r>
          </a:p>
          <a:p>
            <a:pPr>
              <a:spcBef>
                <a:spcPct val="0"/>
              </a:spcBef>
              <a:buFontTx/>
              <a:buNone/>
            </a:pPr>
            <a:r>
              <a:rPr lang="uk-UA" sz="2000" b="1" i="1" dirty="0">
                <a:solidFill>
                  <a:schemeClr val="tx1">
                    <a:lumMod val="85000"/>
                    <a:lumOff val="15000"/>
                  </a:schemeClr>
                </a:solidFill>
              </a:rPr>
              <a:t>        а) морфологічні – зміна </a:t>
            </a:r>
            <a:r>
              <a:rPr lang="uk-UA" sz="2000" b="1" i="1" dirty="0" smtClean="0">
                <a:solidFill>
                  <a:schemeClr val="tx1">
                    <a:lumMod val="85000"/>
                    <a:lumOff val="15000"/>
                  </a:schemeClr>
                </a:solidFill>
              </a:rPr>
              <a:t>зовнішності;</a:t>
            </a:r>
            <a:endParaRPr lang="uk-UA" sz="2000" b="1" i="1" dirty="0">
              <a:solidFill>
                <a:schemeClr val="tx1">
                  <a:lumMod val="85000"/>
                  <a:lumOff val="15000"/>
                </a:schemeClr>
              </a:solidFill>
            </a:endParaRPr>
          </a:p>
          <a:p>
            <a:pPr>
              <a:spcBef>
                <a:spcPct val="0"/>
              </a:spcBef>
              <a:buFontTx/>
              <a:buNone/>
            </a:pPr>
            <a:r>
              <a:rPr lang="uk-UA" sz="2000" b="1" i="1" dirty="0">
                <a:solidFill>
                  <a:schemeClr val="tx1">
                    <a:lumMod val="85000"/>
                    <a:lumOff val="15000"/>
                  </a:schemeClr>
                </a:solidFill>
              </a:rPr>
              <a:t>        б) фізіологічні – </a:t>
            </a:r>
            <a:r>
              <a:rPr lang="uk-UA" sz="2000" b="1" i="1" dirty="0" err="1">
                <a:solidFill>
                  <a:schemeClr val="tx1">
                    <a:lumMod val="85000"/>
                    <a:lumOff val="15000"/>
                  </a:schemeClr>
                </a:solidFill>
              </a:rPr>
              <a:t>фізіологічні</a:t>
            </a:r>
            <a:r>
              <a:rPr lang="uk-UA" sz="2000" b="1" i="1" dirty="0">
                <a:solidFill>
                  <a:schemeClr val="tx1">
                    <a:lumMod val="85000"/>
                    <a:lumOff val="15000"/>
                  </a:schemeClr>
                </a:solidFill>
              </a:rPr>
              <a:t> </a:t>
            </a:r>
            <a:r>
              <a:rPr lang="uk-UA" sz="2000" b="1" i="1" dirty="0" smtClean="0">
                <a:solidFill>
                  <a:schemeClr val="tx1">
                    <a:lumMod val="85000"/>
                    <a:lumOff val="15000"/>
                  </a:schemeClr>
                </a:solidFill>
              </a:rPr>
              <a:t>зміни;</a:t>
            </a:r>
            <a:endParaRPr lang="uk-UA" sz="2000" b="1" i="1" dirty="0">
              <a:solidFill>
                <a:schemeClr val="tx1">
                  <a:lumMod val="85000"/>
                  <a:lumOff val="15000"/>
                </a:schemeClr>
              </a:solidFill>
            </a:endParaRPr>
          </a:p>
          <a:p>
            <a:pPr>
              <a:spcBef>
                <a:spcPct val="0"/>
              </a:spcBef>
              <a:buFontTx/>
              <a:buNone/>
            </a:pPr>
            <a:r>
              <a:rPr lang="uk-UA" sz="2000" b="1" i="1" dirty="0">
                <a:solidFill>
                  <a:schemeClr val="tx1">
                    <a:lumMod val="85000"/>
                    <a:lumOff val="15000"/>
                  </a:schemeClr>
                </a:solidFill>
              </a:rPr>
              <a:t>        в) біохімічні – порушення обміну речовин.</a:t>
            </a:r>
            <a:endParaRPr lang="ru-RU" sz="2000" b="1" i="1" dirty="0">
              <a:solidFill>
                <a:schemeClr val="tx1">
                  <a:lumMod val="85000"/>
                  <a:lumOff val="1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0448" y="3501008"/>
            <a:ext cx="4875608" cy="2958871"/>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20072" y="260647"/>
            <a:ext cx="3705200" cy="61992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86240251"/>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496944" cy="2246769"/>
          </a:xfrm>
          <a:prstGeom prst="rect">
            <a:avLst/>
          </a:prstGeom>
        </p:spPr>
        <p:txBody>
          <a:bodyPr wrap="square">
            <a:spAutoFit/>
          </a:bodyPr>
          <a:lstStyle/>
          <a:p>
            <a:pPr>
              <a:spcBef>
                <a:spcPts val="0"/>
              </a:spcBef>
              <a:buFontTx/>
              <a:buNone/>
              <a:defRPr/>
            </a:pPr>
            <a:r>
              <a:rPr lang="en-US" sz="2000" b="1" i="1" dirty="0">
                <a:solidFill>
                  <a:schemeClr val="tx1">
                    <a:lumMod val="85000"/>
                    <a:lumOff val="15000"/>
                  </a:schemeClr>
                </a:solidFill>
              </a:rPr>
              <a:t>V</a:t>
            </a:r>
            <a:r>
              <a:rPr lang="uk-UA" sz="2000" b="1" i="1" dirty="0">
                <a:solidFill>
                  <a:schemeClr val="tx1">
                    <a:lumMod val="85000"/>
                    <a:lumOff val="15000"/>
                  </a:schemeClr>
                </a:solidFill>
              </a:rPr>
              <a:t>. За адаптивним значенням  для організму людини:</a:t>
            </a:r>
          </a:p>
          <a:p>
            <a:pPr>
              <a:spcBef>
                <a:spcPts val="0"/>
              </a:spcBef>
              <a:buFontTx/>
              <a:buNone/>
              <a:defRPr/>
            </a:pPr>
            <a:r>
              <a:rPr lang="uk-UA" sz="2000" b="1" i="1" dirty="0">
                <a:solidFill>
                  <a:schemeClr val="tx1">
                    <a:lumMod val="85000"/>
                    <a:lumOff val="15000"/>
                  </a:schemeClr>
                </a:solidFill>
              </a:rPr>
              <a:t>        1. шкідливі:</a:t>
            </a:r>
          </a:p>
          <a:p>
            <a:pPr>
              <a:spcBef>
                <a:spcPts val="0"/>
              </a:spcBef>
              <a:buFontTx/>
              <a:buNone/>
              <a:defRPr/>
            </a:pPr>
            <a:r>
              <a:rPr lang="uk-UA" sz="2000" b="1" i="1" dirty="0">
                <a:solidFill>
                  <a:schemeClr val="tx1">
                    <a:lumMod val="85000"/>
                    <a:lumOff val="15000"/>
                  </a:schemeClr>
                </a:solidFill>
              </a:rPr>
              <a:t>        1.1. летальні – викликають загибель до народження (викидні),</a:t>
            </a:r>
          </a:p>
          <a:p>
            <a:pPr>
              <a:spcBef>
                <a:spcPts val="0"/>
              </a:spcBef>
              <a:buFontTx/>
              <a:buNone/>
              <a:defRPr/>
            </a:pPr>
            <a:r>
              <a:rPr lang="uk-UA" sz="2000" b="1" i="1" dirty="0">
                <a:solidFill>
                  <a:schemeClr val="tx1">
                    <a:lumMod val="85000"/>
                    <a:lumOff val="15000"/>
                  </a:schemeClr>
                </a:solidFill>
              </a:rPr>
              <a:t>        1.2. </a:t>
            </a:r>
            <a:r>
              <a:rPr lang="uk-UA" sz="2000" b="1" i="1" dirty="0" err="1">
                <a:solidFill>
                  <a:schemeClr val="tx1">
                    <a:lumMod val="85000"/>
                    <a:lumOff val="15000"/>
                  </a:schemeClr>
                </a:solidFill>
              </a:rPr>
              <a:t>напівлетальні</a:t>
            </a:r>
            <a:r>
              <a:rPr lang="uk-UA" sz="2000" b="1" i="1" dirty="0">
                <a:solidFill>
                  <a:schemeClr val="tx1">
                    <a:lumMod val="85000"/>
                    <a:lumOff val="15000"/>
                  </a:schemeClr>
                </a:solidFill>
              </a:rPr>
              <a:t> – загибель від народження до статевої зрілості;</a:t>
            </a:r>
          </a:p>
          <a:p>
            <a:pPr>
              <a:spcBef>
                <a:spcPts val="0"/>
              </a:spcBef>
              <a:buFontTx/>
              <a:buNone/>
              <a:defRPr/>
            </a:pPr>
            <a:r>
              <a:rPr lang="uk-UA" sz="2000" b="1" i="1" dirty="0">
                <a:solidFill>
                  <a:schemeClr val="tx1">
                    <a:lumMod val="85000"/>
                    <a:lumOff val="15000"/>
                  </a:schemeClr>
                </a:solidFill>
              </a:rPr>
              <a:t>         2. нейтральні – не впливають на життєздатність і плодючість організму;</a:t>
            </a:r>
          </a:p>
          <a:p>
            <a:pPr>
              <a:spcBef>
                <a:spcPts val="0"/>
              </a:spcBef>
              <a:buFontTx/>
              <a:buNone/>
              <a:defRPr/>
            </a:pPr>
            <a:r>
              <a:rPr lang="uk-UA" sz="2000" b="1" i="1" dirty="0">
                <a:solidFill>
                  <a:schemeClr val="tx1">
                    <a:lumMod val="85000"/>
                    <a:lumOff val="15000"/>
                  </a:schemeClr>
                </a:solidFill>
              </a:rPr>
              <a:t>         3. корисні – підвищують життєздатність і плодючість організму.</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504" y="2492896"/>
            <a:ext cx="4825172" cy="4149079"/>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76056" y="2492895"/>
            <a:ext cx="3920984" cy="4149079"/>
          </a:xfrm>
          <a:prstGeom prst="rect">
            <a:avLst/>
          </a:prstGeom>
        </p:spPr>
      </p:pic>
    </p:spTree>
    <p:extLst>
      <p:ext uri="{BB962C8B-B14F-4D97-AF65-F5344CB8AC3E}">
        <p14:creationId xmlns:p14="http://schemas.microsoft.com/office/powerpoint/2010/main" xmlns="" val="783501814"/>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416"/>
            <a:ext cx="8496944" cy="1631216"/>
          </a:xfrm>
          <a:prstGeom prst="rect">
            <a:avLst/>
          </a:prstGeom>
        </p:spPr>
        <p:txBody>
          <a:bodyPr wrap="square">
            <a:spAutoFit/>
          </a:bodyPr>
          <a:lstStyle/>
          <a:p>
            <a:pPr marL="514350" indent="-514350" algn="just">
              <a:spcBef>
                <a:spcPct val="0"/>
              </a:spcBef>
              <a:buFontTx/>
              <a:buNone/>
            </a:pPr>
            <a:r>
              <a:rPr lang="uk-UA" sz="2000" b="1" i="1" dirty="0">
                <a:solidFill>
                  <a:schemeClr val="tx1">
                    <a:lumMod val="85000"/>
                    <a:lumOff val="15000"/>
                  </a:schemeClr>
                </a:solidFill>
              </a:rPr>
              <a:t>Найпоширенішою класифікацією є класифікація </a:t>
            </a:r>
          </a:p>
          <a:p>
            <a:pPr marL="514350" indent="-514350" algn="just">
              <a:spcBef>
                <a:spcPct val="0"/>
              </a:spcBef>
              <a:buFontTx/>
              <a:buNone/>
            </a:pPr>
            <a:r>
              <a:rPr lang="uk-UA" sz="2000" b="1" i="1" dirty="0">
                <a:solidFill>
                  <a:schemeClr val="tx1">
                    <a:lumMod val="85000"/>
                    <a:lumOff val="15000"/>
                  </a:schemeClr>
                </a:solidFill>
              </a:rPr>
              <a:t>         </a:t>
            </a:r>
            <a:r>
              <a:rPr lang="en-US" sz="2000" b="1" i="1" dirty="0">
                <a:solidFill>
                  <a:schemeClr val="tx1">
                    <a:lumMod val="85000"/>
                    <a:lumOff val="15000"/>
                  </a:schemeClr>
                </a:solidFill>
              </a:rPr>
              <a:t>V</a:t>
            </a:r>
            <a:r>
              <a:rPr lang="uk-UA" sz="2000" b="1" i="1" dirty="0">
                <a:solidFill>
                  <a:schemeClr val="tx1">
                    <a:lumMod val="85000"/>
                    <a:lumOff val="15000"/>
                  </a:schemeClr>
                </a:solidFill>
              </a:rPr>
              <a:t>І. За характером зміни генотипу:</a:t>
            </a:r>
          </a:p>
          <a:p>
            <a:pPr marL="514350" indent="-514350" algn="just">
              <a:spcBef>
                <a:spcPct val="0"/>
              </a:spcBef>
              <a:buFontTx/>
              <a:buNone/>
            </a:pPr>
            <a:r>
              <a:rPr lang="uk-UA" sz="2000" b="1" i="1" dirty="0">
                <a:solidFill>
                  <a:schemeClr val="tx1">
                    <a:lumMod val="85000"/>
                    <a:lumOff val="15000"/>
                  </a:schemeClr>
                </a:solidFill>
              </a:rPr>
              <a:t>         а) генні (точкові) – виникають на молекулярному рівні в ДНК,</a:t>
            </a:r>
          </a:p>
          <a:p>
            <a:pPr marL="514350" indent="-514350" algn="just">
              <a:spcBef>
                <a:spcPct val="0"/>
              </a:spcBef>
              <a:buFontTx/>
              <a:buNone/>
            </a:pPr>
            <a:r>
              <a:rPr lang="uk-UA" sz="2000" b="1" i="1" dirty="0">
                <a:solidFill>
                  <a:schemeClr val="tx1">
                    <a:lumMod val="85000"/>
                    <a:lumOff val="15000"/>
                  </a:schemeClr>
                </a:solidFill>
              </a:rPr>
              <a:t>        б) хромосомні – призводять до зміни структури хромосом,</a:t>
            </a:r>
          </a:p>
          <a:p>
            <a:pPr marL="514350" indent="-514350" algn="just">
              <a:spcBef>
                <a:spcPct val="0"/>
              </a:spcBef>
              <a:buFontTx/>
              <a:buNone/>
            </a:pPr>
            <a:r>
              <a:rPr lang="uk-UA" sz="2000" b="1" i="1" dirty="0">
                <a:solidFill>
                  <a:schemeClr val="tx1">
                    <a:lumMod val="85000"/>
                    <a:lumOff val="15000"/>
                  </a:schemeClr>
                </a:solidFill>
              </a:rPr>
              <a:t>        в) </a:t>
            </a:r>
            <a:r>
              <a:rPr lang="uk-UA" sz="2000" b="1" i="1" dirty="0" err="1">
                <a:solidFill>
                  <a:schemeClr val="tx1">
                    <a:lumMod val="85000"/>
                    <a:lumOff val="15000"/>
                  </a:schemeClr>
                </a:solidFill>
              </a:rPr>
              <a:t>геномні</a:t>
            </a:r>
            <a:r>
              <a:rPr lang="uk-UA" sz="2000" b="1" i="1" dirty="0">
                <a:solidFill>
                  <a:schemeClr val="tx1">
                    <a:lumMod val="85000"/>
                    <a:lumOff val="15000"/>
                  </a:schemeClr>
                </a:solidFill>
              </a:rPr>
              <a:t> – призводять до зміни кількості хромосом.</a:t>
            </a:r>
            <a:endParaRPr lang="ru-RU" sz="2000" b="1" i="1" dirty="0">
              <a:solidFill>
                <a:schemeClr val="tx1">
                  <a:lumMod val="85000"/>
                  <a:lumOff val="1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20" y="1759467"/>
            <a:ext cx="5029200" cy="2603500"/>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32040" y="3337742"/>
            <a:ext cx="3993666" cy="3211069"/>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932040" y="3017406"/>
            <a:ext cx="3993666" cy="3531405"/>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1520" y="1759466"/>
            <a:ext cx="5029200" cy="3685758"/>
          </a:xfrm>
          <a:prstGeom prst="rect">
            <a:avLst/>
          </a:prstGeom>
        </p:spPr>
      </p:pic>
    </p:spTree>
    <p:extLst>
      <p:ext uri="{BB962C8B-B14F-4D97-AF65-F5344CB8AC3E}">
        <p14:creationId xmlns:p14="http://schemas.microsoft.com/office/powerpoint/2010/main" xmlns="" val="259737134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80502"/>
            <a:ext cx="8640960" cy="1631216"/>
          </a:xfrm>
          <a:prstGeom prst="rect">
            <a:avLst/>
          </a:prstGeom>
        </p:spPr>
        <p:txBody>
          <a:bodyPr wrap="square">
            <a:spAutoFit/>
          </a:bodyPr>
          <a:lstStyle/>
          <a:p>
            <a:pPr>
              <a:buFontTx/>
              <a:buNone/>
            </a:pPr>
            <a:r>
              <a:rPr lang="ru-RU" sz="2000" b="1" i="1" dirty="0">
                <a:solidFill>
                  <a:schemeClr val="tx1">
                    <a:lumMod val="85000"/>
                    <a:lumOff val="15000"/>
                  </a:schemeClr>
                </a:solidFill>
              </a:rPr>
              <a:t> </a:t>
            </a:r>
            <a:r>
              <a:rPr lang="ru-RU" sz="2000" b="1" i="1" dirty="0" err="1">
                <a:solidFill>
                  <a:schemeClr val="tx1">
                    <a:lumMod val="85000"/>
                    <a:lumOff val="15000"/>
                  </a:schemeClr>
                </a:solidFill>
              </a:rPr>
              <a:t>Точкові</a:t>
            </a:r>
            <a:r>
              <a:rPr lang="ru-RU" sz="2000" b="1" i="1" dirty="0">
                <a:solidFill>
                  <a:schemeClr val="tx1">
                    <a:lumMod val="85000"/>
                    <a:lumOff val="15000"/>
                  </a:schemeClr>
                </a:solidFill>
              </a:rPr>
              <a:t> </a:t>
            </a:r>
            <a:r>
              <a:rPr lang="ru-RU" sz="2000" b="1" i="1" dirty="0" err="1">
                <a:solidFill>
                  <a:schemeClr val="tx1">
                    <a:lumMod val="85000"/>
                    <a:lumOff val="15000"/>
                  </a:schemeClr>
                </a:solidFill>
              </a:rPr>
              <a:t>або</a:t>
            </a:r>
            <a:r>
              <a:rPr lang="ru-RU" sz="2000" b="1" i="1" dirty="0">
                <a:solidFill>
                  <a:schemeClr val="tx1">
                    <a:lumMod val="85000"/>
                    <a:lumOff val="15000"/>
                  </a:schemeClr>
                </a:solidFill>
              </a:rPr>
              <a:t> г</a:t>
            </a:r>
            <a:r>
              <a:rPr lang="uk-UA" sz="2000" b="1" i="1" dirty="0">
                <a:solidFill>
                  <a:schemeClr val="tx1">
                    <a:lumMod val="85000"/>
                    <a:lumOff val="15000"/>
                  </a:schemeClr>
                </a:solidFill>
              </a:rPr>
              <a:t>енні мутації – це зміни в структурі одного гена.</a:t>
            </a:r>
          </a:p>
          <a:p>
            <a:pPr>
              <a:buFontTx/>
              <a:buNone/>
            </a:pPr>
            <a:r>
              <a:rPr lang="uk-UA" sz="2000" b="1" i="1" dirty="0">
                <a:solidFill>
                  <a:schemeClr val="tx1">
                    <a:lumMod val="85000"/>
                    <a:lumOff val="15000"/>
                  </a:schemeClr>
                </a:solidFill>
              </a:rPr>
              <a:t>        Це може відбутись у разі заміни, випадання або вставки одного або декількох </a:t>
            </a:r>
            <a:r>
              <a:rPr lang="uk-UA" sz="2000" b="1" i="1" dirty="0" err="1">
                <a:solidFill>
                  <a:schemeClr val="tx1">
                    <a:lumMod val="85000"/>
                    <a:lumOff val="15000"/>
                  </a:schemeClr>
                </a:solidFill>
              </a:rPr>
              <a:t>нуклеотидів</a:t>
            </a:r>
            <a:r>
              <a:rPr lang="uk-UA" sz="2000" b="1" i="1" dirty="0">
                <a:solidFill>
                  <a:schemeClr val="tx1">
                    <a:lumMod val="85000"/>
                    <a:lumOff val="15000"/>
                  </a:schemeClr>
                </a:solidFill>
              </a:rPr>
              <a:t> у молекулі ДНК.</a:t>
            </a:r>
          </a:p>
          <a:p>
            <a:pPr>
              <a:buFontTx/>
              <a:buNone/>
            </a:pPr>
            <a:r>
              <a:rPr lang="uk-UA" sz="2000" b="1" i="1" dirty="0">
                <a:solidFill>
                  <a:schemeClr val="tx1">
                    <a:lumMod val="85000"/>
                    <a:lumOff val="15000"/>
                  </a:schemeClr>
                </a:solidFill>
              </a:rPr>
              <a:t>       Генні мутації, які виникають в статевих клітинах передаються нащадкам і впливають на подальші популяції (спадкові хвороби).</a:t>
            </a:r>
            <a:endParaRPr lang="ru-RU" sz="2000" b="1" i="1" dirty="0">
              <a:solidFill>
                <a:schemeClr val="tx1">
                  <a:lumMod val="85000"/>
                  <a:lumOff val="15000"/>
                </a:schemeClr>
              </a:solidFill>
            </a:endParaRPr>
          </a:p>
        </p:txBody>
      </p:sp>
      <p:sp>
        <p:nvSpPr>
          <p:cNvPr id="3" name="Прямоугольник 2"/>
          <p:cNvSpPr/>
          <p:nvPr/>
        </p:nvSpPr>
        <p:spPr>
          <a:xfrm>
            <a:off x="2699792" y="-27384"/>
            <a:ext cx="3236592" cy="707886"/>
          </a:xfrm>
          <a:prstGeom prst="rect">
            <a:avLst/>
          </a:prstGeom>
        </p:spPr>
        <p:txBody>
          <a:bodyPr wrap="none">
            <a:spAutoFit/>
          </a:bodyPr>
          <a:lstStyle/>
          <a:p>
            <a:r>
              <a:rPr lang="uk-UA" sz="4000" b="1" i="1" dirty="0">
                <a:solidFill>
                  <a:schemeClr val="tx1">
                    <a:lumMod val="85000"/>
                    <a:lumOff val="15000"/>
                  </a:schemeClr>
                </a:solidFill>
              </a:rPr>
              <a:t>Генні мутації</a:t>
            </a:r>
            <a:endParaRPr lang="ru-RU" sz="4000" i="1" dirty="0">
              <a:solidFill>
                <a:schemeClr val="tx1">
                  <a:lumMod val="85000"/>
                  <a:lumOff val="15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4751" y="2420888"/>
            <a:ext cx="4043338" cy="396044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0" y="2420888"/>
            <a:ext cx="4320480" cy="3960440"/>
          </a:xfrm>
          <a:prstGeom prst="rect">
            <a:avLst/>
          </a:prstGeom>
        </p:spPr>
      </p:pic>
    </p:spTree>
    <p:extLst>
      <p:ext uri="{BB962C8B-B14F-4D97-AF65-F5344CB8AC3E}">
        <p14:creationId xmlns:p14="http://schemas.microsoft.com/office/powerpoint/2010/main" xmlns="" val="3279829344"/>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44624"/>
            <a:ext cx="6032421" cy="646331"/>
          </a:xfrm>
          <a:prstGeom prst="rect">
            <a:avLst/>
          </a:prstGeom>
        </p:spPr>
        <p:txBody>
          <a:bodyPr wrap="none">
            <a:spAutoFit/>
          </a:bodyPr>
          <a:lstStyle/>
          <a:p>
            <a:r>
              <a:rPr lang="uk-UA" sz="3600" b="1" i="1" dirty="0" err="1" smtClean="0">
                <a:solidFill>
                  <a:schemeClr val="tx1">
                    <a:lumMod val="85000"/>
                    <a:lumOff val="15000"/>
                  </a:schemeClr>
                </a:solidFill>
              </a:rPr>
              <a:t>Серповидноклітинна</a:t>
            </a:r>
            <a:r>
              <a:rPr lang="uk-UA" sz="3600" b="1" i="1" dirty="0" smtClean="0">
                <a:solidFill>
                  <a:schemeClr val="tx1">
                    <a:lumMod val="85000"/>
                    <a:lumOff val="15000"/>
                  </a:schemeClr>
                </a:solidFill>
              </a:rPr>
              <a:t> анемія</a:t>
            </a:r>
            <a:endParaRPr lang="ru-RU" sz="3600" b="1" i="1" dirty="0">
              <a:solidFill>
                <a:schemeClr val="tx1">
                  <a:lumMod val="85000"/>
                  <a:lumOff val="1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3" y="764704"/>
            <a:ext cx="3781176" cy="2464516"/>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rotWithShape="1">
          <a:blip r:embed="rId3">
            <a:extLst>
              <a:ext uri="{28A0092B-C50C-407E-A947-70E740481C1C}">
                <a14:useLocalDpi xmlns:a14="http://schemas.microsoft.com/office/drawing/2010/main" xmlns="" val="0"/>
              </a:ext>
            </a:extLst>
          </a:blip>
          <a:srcRect l="3029" t="2793" r="1515" b="6099"/>
          <a:stretch/>
        </p:blipFill>
        <p:spPr>
          <a:xfrm>
            <a:off x="4067944" y="764704"/>
            <a:ext cx="4776511" cy="2464516"/>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2411760" y="3212976"/>
            <a:ext cx="3783408" cy="646331"/>
          </a:xfrm>
          <a:prstGeom prst="rect">
            <a:avLst/>
          </a:prstGeom>
        </p:spPr>
        <p:txBody>
          <a:bodyPr wrap="none">
            <a:spAutoFit/>
          </a:bodyPr>
          <a:lstStyle/>
          <a:p>
            <a:r>
              <a:rPr lang="uk-UA" sz="3600" b="1" i="1" dirty="0" err="1">
                <a:solidFill>
                  <a:schemeClr val="tx1">
                    <a:lumMod val="85000"/>
                    <a:lumOff val="15000"/>
                  </a:schemeClr>
                </a:solidFill>
              </a:rPr>
              <a:t>Кістозний</a:t>
            </a:r>
            <a:r>
              <a:rPr lang="uk-UA" sz="3600" b="1" i="1" dirty="0">
                <a:solidFill>
                  <a:schemeClr val="tx1">
                    <a:lumMod val="85000"/>
                    <a:lumOff val="15000"/>
                  </a:schemeClr>
                </a:solidFill>
              </a:rPr>
              <a:t> фіброз</a:t>
            </a:r>
          </a:p>
        </p:txBody>
      </p:sp>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2507" y="3859307"/>
            <a:ext cx="3119264" cy="2895600"/>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875903" y="3911532"/>
            <a:ext cx="4968552" cy="2846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25493161"/>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457200" y="67146"/>
            <a:ext cx="8229600" cy="14176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b="1" i="1" dirty="0" err="1" smtClean="0">
                <a:solidFill>
                  <a:schemeClr val="tx1">
                    <a:lumMod val="85000"/>
                    <a:lumOff val="15000"/>
                  </a:schemeClr>
                </a:solidFill>
              </a:rPr>
              <a:t>Епідермодисплазія</a:t>
            </a:r>
            <a:r>
              <a:rPr lang="uk-UA" sz="3600" b="1" i="1" dirty="0" smtClean="0">
                <a:solidFill>
                  <a:schemeClr val="tx1">
                    <a:lumMod val="85000"/>
                    <a:lumOff val="15000"/>
                  </a:schemeClr>
                </a:solidFill>
              </a:rPr>
              <a:t> </a:t>
            </a:r>
            <a:endParaRPr lang="ru-RU" sz="3600" b="1" i="1" dirty="0" smtClean="0">
              <a:solidFill>
                <a:schemeClr val="tx1">
                  <a:lumMod val="85000"/>
                  <a:lumOff val="15000"/>
                </a:scheme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1410" y="980728"/>
            <a:ext cx="7336278" cy="5502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74208093"/>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TotalTime>
  <Words>433</Words>
  <Application>Microsoft Office PowerPoint</Application>
  <PresentationFormat>Экран (4:3)</PresentationFormat>
  <Paragraphs>47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Види, причини мутацій. Мутагени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TOSHIBA</dc:creator>
  <cp:lastModifiedBy>User</cp:lastModifiedBy>
  <cp:revision>12</cp:revision>
  <dcterms:created xsi:type="dcterms:W3CDTF">2013-11-12T21:20:45Z</dcterms:created>
  <dcterms:modified xsi:type="dcterms:W3CDTF">2013-11-13T07:34:30Z</dcterms:modified>
</cp:coreProperties>
</file>