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1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7" r:id="rId11"/>
    <p:sldId id="276" r:id="rId12"/>
    <p:sldId id="275" r:id="rId13"/>
    <p:sldId id="274" r:id="rId14"/>
    <p:sldId id="273" r:id="rId15"/>
    <p:sldId id="278" r:id="rId16"/>
    <p:sldId id="279" r:id="rId17"/>
    <p:sldId id="280" r:id="rId18"/>
    <p:sldId id="281" r:id="rId19"/>
    <p:sldId id="272" r:id="rId20"/>
    <p:sldId id="271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CC66"/>
    <a:srgbClr val="C0C0C0"/>
    <a:srgbClr val="FFCC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7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&#1043;&#1072;&#1083;&#1100;&#1074;&#1072;&#1085;&#1080;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&#1055;&#1072;&#1089;&#1090;&#1077;&#1088;,_&#1051;&#1091;&#1080;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&#1055;&#1080;&#1088;&#1086;&#1075;&#1086;&#1074;,_&#1053;&#1080;&#1082;&#1086;&#1083;&#1072;&#1081;_&#1048;&#1074;&#1072;&#1085;&#1086;&#1074;&#1080;&#1095;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&#1048;&#1074;&#1072;&#1085;_&#1057;&#1077;&#1095;&#1077;&#1085;&#1086;&#1074;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&#1052;&#1077;&#1095;&#1085;&#1080;&#1082;&#1086;&#1074;_&#1048;._&#1048;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&#1055;&#1072;&#1074;&#1083;&#1086;&#1074;,_&#1048;&#1074;&#1072;&#1085;_&#1055;&#1077;&#1090;&#1088;&#1086;&#1074;&#1080;&#1095;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&#1060;&#1072;&#1081;&#1083;:S_P_Botkin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&#1059;&#1093;&#1090;&#1086;&#1084;&#1089;&#1082;&#1080;&#1081;_&#1040;&#1083;&#1077;&#1082;&#1089;&#1077;&#1081;_&#1040;&#1083;&#1077;&#1082;&#1089;&#1077;&#1077;&#1074;&#1080;&#1095;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&#1041;&#1091;&#1088;&#1076;&#1077;&#1085;&#1082;&#1086;,_&#1053;&#1080;&#1082;&#1086;&#1083;&#1072;&#1081;_&#1053;&#1080;&#1083;&#1086;&#1074;&#1080;&#1095;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&#1043;&#1080;&#1087;&#1087;&#1086;&#1082;&#1088;&#1072;&#1090;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ru/3/3a/Burdenko.GI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&#1040;&#1088;&#1080;&#1089;&#1090;&#1086;&#1090;&#1077;&#1083;&#1100;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&#1043;&#1072;&#1083;&#1077;&#1085;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&#1040;&#1074;&#1080;&#1094;&#1077;&#1085;&#1072;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&#1055;&#1072;&#1088;&#1072;&#1094;&#1077;&#1083;&#1100;&#1089;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dvestnik.com.ua/issue/312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&#1042;&#1077;&#1079;&#1072;&#1083;&#1080;&#1081;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&#1043;&#1072;&#1088;&#1074;&#1077;&#1081;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1839484"/>
            <a:ext cx="6500858" cy="4875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71472" y="428604"/>
            <a:ext cx="809080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История развития </a:t>
            </a:r>
          </a:p>
          <a:p>
            <a:pPr algn="ctr"/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а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натомии, физиологии</a:t>
            </a:r>
          </a:p>
          <a:p>
            <a:pPr algn="ctr"/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и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 медицины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0694" y="5072074"/>
            <a:ext cx="3429024" cy="14773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Автор Долгорукова С.В.</a:t>
            </a:r>
            <a:br>
              <a:rPr lang="ru-RU" dirty="0" smtClean="0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учитель биологии и географии</a:t>
            </a:r>
          </a:p>
          <a:p>
            <a:r>
              <a:rPr lang="ru-RU" dirty="0">
                <a:solidFill>
                  <a:schemeClr val="bg1"/>
                </a:solidFill>
                <a:latin typeface="Constantia" pitchFamily="18" charset="0"/>
              </a:rPr>
              <a:t>в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ысшей категории</a:t>
            </a:r>
          </a:p>
          <a:p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МОУ гимназия № 2 г.Екатеринбурга</a:t>
            </a:r>
            <a:endParaRPr lang="ru-RU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3716068" cy="4214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786182" y="642918"/>
            <a:ext cx="51119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Луиджи</a:t>
            </a:r>
            <a:r>
              <a:rPr lang="ru-RU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4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Г</a:t>
            </a:r>
            <a:r>
              <a:rPr lang="ru-RU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альвани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48" y="1643050"/>
            <a:ext cx="43577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( 1787 – 1796гг) – Итальянский физик. Анатом и физиолог. Один из создателей учения об электричестве. Выявил наличие электрических явлений в тканях животных. Основоположник электрофизиологии.</a:t>
            </a:r>
            <a:endParaRPr lang="ru-RU" sz="2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6000768"/>
            <a:ext cx="3955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http://ru.wikipedia.org/wiki/</a:t>
            </a:r>
            <a:r>
              <a:rPr lang="ru-RU" dirty="0" err="1" smtClean="0">
                <a:hlinkClick r:id="rId4"/>
              </a:rPr>
              <a:t>Гальвани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3396722" cy="41100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786314" y="785794"/>
            <a:ext cx="33456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Луи Пастер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4810" y="1785926"/>
            <a:ext cx="42862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(1822 – 1895гг) – Великий французский химик, основоположник науки микробиологии. Доказал, что болезни вызываются микробами, попавшими в организм. Разработал методы предупредительных прививок.</a:t>
            </a:r>
            <a:endParaRPr lang="ru-RU" sz="2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929330"/>
            <a:ext cx="4315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http://ru.wikipedia.org/wiki/</a:t>
            </a:r>
            <a:r>
              <a:rPr lang="ru-RU" dirty="0" err="1" smtClean="0">
                <a:hlinkClick r:id="rId4"/>
              </a:rPr>
              <a:t>Пастер,_Луи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3205169" cy="4023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500430" y="500042"/>
            <a:ext cx="524880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Пирогов</a:t>
            </a:r>
          </a:p>
          <a:p>
            <a:pPr algn="ctr"/>
            <a:r>
              <a:rPr lang="ru-RU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 Николай Иванович</a:t>
            </a:r>
            <a:endParaRPr lang="ru-RU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9058" y="2000240"/>
            <a:ext cx="50720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(1810-1881гг) – Русский ученый и хирург. Основоположник экспериментальной анатомии и военно-плевой хирургии. Впервые применил гипсовые повязки, эфир для наркоза в полевых условиях, использовал йод и спирт при обработке ран. Его имя носит 2-1 Московский медицинский институт.</a:t>
            </a:r>
            <a:endParaRPr lang="ru-RU" sz="2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8578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http://ru.wikipedia.org/wiki/</a:t>
            </a:r>
            <a:r>
              <a:rPr lang="ru-RU" dirty="0" err="1" smtClean="0">
                <a:hlinkClick r:id="rId4"/>
              </a:rPr>
              <a:t>Пирогов,_Николай_Иванович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3" y="1357298"/>
            <a:ext cx="2839661" cy="3786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714744" y="714356"/>
            <a:ext cx="48701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Сеченов </a:t>
            </a:r>
          </a:p>
          <a:p>
            <a:pPr algn="ctr"/>
            <a:r>
              <a:rPr lang="ru-RU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Иван Михайлович</a:t>
            </a:r>
            <a:endParaRPr lang="ru-RU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572140"/>
            <a:ext cx="4542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http://ru.wikipedia.org/wiki/</a:t>
            </a:r>
            <a:r>
              <a:rPr lang="ru-RU" dirty="0" err="1" smtClean="0">
                <a:hlinkClick r:id="rId4"/>
              </a:rPr>
              <a:t>Иван_Сеченов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57620" y="2143116"/>
            <a:ext cx="47863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Врач и ученый, основоположник русской школы физиологов. Доказал, что психическая жизнь человека – результат деятельности клеток головного мозга. Его имя носит Московская медицинская академия.</a:t>
            </a:r>
            <a:endParaRPr lang="ru-RU" sz="2400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 l="24687" t="3947" r="20937" b="5263"/>
          <a:stretch>
            <a:fillRect/>
          </a:stretch>
        </p:blipFill>
        <p:spPr bwMode="auto">
          <a:xfrm>
            <a:off x="357158" y="1357298"/>
            <a:ext cx="3362763" cy="4000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714876" y="928670"/>
            <a:ext cx="326935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Мечников</a:t>
            </a:r>
          </a:p>
          <a:p>
            <a:pPr algn="ctr"/>
            <a:r>
              <a:rPr lang="ru-RU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Илья Ильич</a:t>
            </a:r>
            <a:endParaRPr lang="ru-RU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7686" y="2571744"/>
            <a:ext cx="42148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(1845-1916гг) – Русский врач и ученый, академик, работал в Пастеровском институте в </a:t>
            </a:r>
            <a:r>
              <a:rPr lang="ru-RU" sz="2400" dirty="0" err="1" smtClean="0">
                <a:solidFill>
                  <a:schemeClr val="bg1"/>
                </a:solidFill>
                <a:latin typeface="Constantia" pitchFamily="18" charset="0"/>
              </a:rPr>
              <a:t>париже</a:t>
            </a:r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. Показал, какими защитными силами обладает организм. Автор фагоцитарной теории иммунитета.</a:t>
            </a:r>
            <a:endParaRPr lang="ru-RU" sz="2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58578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http://ru.wikipedia.org/wiki/</a:t>
            </a:r>
            <a:r>
              <a:rPr lang="ru-RU" dirty="0" err="1" smtClean="0">
                <a:hlinkClick r:id="rId4"/>
              </a:rPr>
              <a:t>Мечников_И._И</a:t>
            </a:r>
            <a:r>
              <a:rPr lang="ru-RU" dirty="0" smtClean="0"/>
              <a:t> 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29124" y="571480"/>
            <a:ext cx="41244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Павлов </a:t>
            </a:r>
          </a:p>
          <a:p>
            <a:pPr algn="ctr"/>
            <a:r>
              <a:rPr lang="ru-RU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Иван </a:t>
            </a:r>
            <a:r>
              <a:rPr lang="ru-RU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П</a:t>
            </a:r>
            <a:r>
              <a:rPr lang="ru-RU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етрович</a:t>
            </a:r>
            <a:endParaRPr lang="ru-RU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48" y="1928802"/>
            <a:ext cx="42148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(1849-1936гг) – Выдающийся русский ученый. Изучал физиологию пищеварения, ВНД животных и человека. Выявил механизмы возникновения условных рефлексов. Доказал, что сознание и способность к мышлению связаны с развитием мозга и второй сигнальной системы.</a:t>
            </a:r>
            <a:endParaRPr lang="ru-RU" sz="2400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14422"/>
            <a:ext cx="2980191" cy="42148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42844" y="60722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http://ru.wikipedia.org/wiki/</a:t>
            </a:r>
            <a:r>
              <a:rPr lang="ru-RU" dirty="0" err="1" smtClean="0">
                <a:hlinkClick r:id="rId4"/>
              </a:rPr>
              <a:t>Павлов,_Иван_Петрович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43372" y="714356"/>
            <a:ext cx="46963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Боткин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 Сергей Петрович</a:t>
            </a:r>
            <a:endParaRPr lang="ru-RU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7686" y="2571744"/>
            <a:ext cx="42148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( 1832-1889гг) - Русский врач-терапевт. Создал учение о том, что организм – единое целое, а ведущую роль играет нервная </a:t>
            </a:r>
            <a:r>
              <a:rPr lang="ru-RU" sz="2400" dirty="0" err="1" smtClean="0">
                <a:solidFill>
                  <a:schemeClr val="bg1"/>
                </a:solidFill>
                <a:latin typeface="Constantia" pitchFamily="18" charset="0"/>
              </a:rPr>
              <a:t>ситема</a:t>
            </a:r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928670"/>
            <a:ext cx="3795467" cy="4500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596" y="55721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http://ru.wikipedia.org/wiki/</a:t>
            </a:r>
            <a:r>
              <a:rPr lang="ru-RU" dirty="0" smtClean="0">
                <a:hlinkClick r:id="rId4"/>
              </a:rPr>
              <a:t>Файл:</a:t>
            </a:r>
            <a:r>
              <a:rPr lang="en-US" dirty="0" smtClean="0">
                <a:hlinkClick r:id="rId4"/>
              </a:rPr>
              <a:t>S_P_Botkin.jpg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43306" y="714356"/>
            <a:ext cx="530780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Ухтомский </a:t>
            </a:r>
          </a:p>
          <a:p>
            <a:pPr algn="ctr"/>
            <a:r>
              <a:rPr lang="ru-RU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Алексей Алексеевич</a:t>
            </a:r>
            <a:endParaRPr lang="ru-RU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7686" y="2571744"/>
            <a:ext cx="42148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( 11875-1942гг) – Известный физиолог, академик. Создал учение о доминанте, одном из общефизиологических принципов, определяющих деятельность нервной системы.</a:t>
            </a:r>
            <a:endParaRPr lang="ru-RU" sz="2400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2786082" cy="3714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42910" y="55721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http://ru.wikipedia.org/wiki/</a:t>
            </a:r>
            <a:r>
              <a:rPr lang="ru-RU" dirty="0" err="1" smtClean="0">
                <a:hlinkClick r:id="rId4"/>
              </a:rPr>
              <a:t>Ухтомский_Алексей_Алексеевич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29058" y="714356"/>
            <a:ext cx="487210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Бурденко</a:t>
            </a:r>
          </a:p>
          <a:p>
            <a:pPr algn="ctr"/>
            <a:r>
              <a:rPr lang="ru-RU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Николай Нилович</a:t>
            </a:r>
            <a:endParaRPr lang="ru-RU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9058" y="2285992"/>
            <a:ext cx="46434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( 1876-1946гг) – Русский хирург, академик. Один из основоположников нейрохирургии. Создатель хирургический школы экспериментального направления. Разработал операции на спинном мозге.</a:t>
            </a:r>
            <a:endParaRPr lang="ru-RU" sz="2400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928670"/>
            <a:ext cx="3071834" cy="4307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57158" y="55721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http://ru.wikipedia.org/wiki/</a:t>
            </a:r>
            <a:r>
              <a:rPr lang="ru-RU" dirty="0" err="1" smtClean="0">
                <a:hlinkClick r:id="rId4"/>
              </a:rPr>
              <a:t>Бурденко,_Николай_Нилович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1214422"/>
            <a:ext cx="85725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Гиппократ -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ttp://upload.wikimedia.org/wikipedia/commons/thumb/d/d1/Hippocrates_pushkin01.jpg/449px-Hippocrates_pushkin01.jpg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   </a:t>
            </a:r>
            <a:endParaRPr lang="ru-RU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85728"/>
            <a:ext cx="80133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Использованные ресурсы</a:t>
            </a:r>
            <a:endParaRPr lang="ru-RU" sz="4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928802"/>
            <a:ext cx="82868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Аристотель -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http://upload.wikimedia.org/wikipedia/commons/thumb/a/a4/Aristoteles_Louvre.jpg/450px-Aristoteles_Louvre.jpg</a:t>
            </a:r>
            <a:endParaRPr lang="ru-RU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643182"/>
            <a:ext cx="88583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Гален -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http://upload.wikimedia.org/wikipedia/commons/thumb/f/f5/Galen_detail.jpg/497px-Galen_detail.jpg</a:t>
            </a:r>
            <a:endParaRPr lang="ru-RU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928934"/>
            <a:ext cx="85011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Авиценна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http://upload.wikimedia.org/wikipedia/commons/b/bc/Avicenna_Persian_Physician.jpg</a:t>
            </a:r>
            <a:endParaRPr lang="ru-RU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286124"/>
            <a:ext cx="85011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Парацельс -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http://upload.wikimedia.org/wikipedia/commons/4/4a/Paracelsus.jpg</a:t>
            </a:r>
            <a:endParaRPr lang="ru-RU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3643314"/>
            <a:ext cx="84296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Ли </a:t>
            </a:r>
            <a:r>
              <a:rPr lang="ru-RU" sz="1400" dirty="0" err="1" smtClean="0">
                <a:solidFill>
                  <a:schemeClr val="bg1"/>
                </a:solidFill>
                <a:latin typeface="Constantia" pitchFamily="18" charset="0"/>
              </a:rPr>
              <a:t>Ши-Чжэнь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http://russian.cri.cn/chinaabc/chapter17/images/lishizheng.jpg</a:t>
            </a:r>
            <a:endParaRPr lang="ru-RU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4000504"/>
            <a:ext cx="82153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Везалий -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http://upload.wikimedia.org/wikipedia/commons/thumb/4/4e/Vesalius_Fabrica_portrait.jpg/432px-Vesalius_Fabrica_portrait.jpg</a:t>
            </a:r>
            <a:endParaRPr lang="ru-RU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4714884"/>
            <a:ext cx="82868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Гарвей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http://upload.wikimedia.org/wikipedia/commons/e/ef/William_Harvey-Foto.jpg</a:t>
            </a:r>
            <a:endParaRPr lang="ru-RU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5072074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>
                <a:solidFill>
                  <a:schemeClr val="bg1"/>
                </a:solidFill>
                <a:latin typeface="Constantia" pitchFamily="18" charset="0"/>
              </a:rPr>
              <a:t>Гальвани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-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http://upload.wikimedia.org/wikipedia/commons/thumb/3/39/Luigi_galvani.jpg/529px-Luigi_galvani.jpg</a:t>
            </a:r>
            <a:endParaRPr lang="ru-RU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3427116" cy="4572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000496" y="214311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onstantia" pitchFamily="18" charset="0"/>
              </a:rPr>
              <a:t>(около 460 до н. э., остров Кос — около 377 до н. э.) древнегреческий врач, «отец медицины», которая выделилась из философии в отдельную науку.</a:t>
            </a:r>
            <a:endParaRPr lang="ru-RU" sz="28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928670"/>
            <a:ext cx="3810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Гиппократ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6072206"/>
            <a:ext cx="4031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http://ru.wikipedia.org/wiki/</a:t>
            </a:r>
            <a:r>
              <a:rPr lang="ru-RU" dirty="0" smtClean="0">
                <a:hlinkClick r:id="rId4"/>
              </a:rPr>
              <a:t>Гиппократ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878" y="1071546"/>
            <a:ext cx="85011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Пастер -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http://upload.wikimedia.org/wikipedia/commons/4/42/Louis_Pasteur.jpg</a:t>
            </a:r>
            <a:endParaRPr lang="ru-RU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357298"/>
            <a:ext cx="7858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Сеченов -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http://upload.wikimedia.org/wikipedia/commons/a/a7/Sechenov.jpg</a:t>
            </a:r>
            <a:endParaRPr lang="ru-RU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643050"/>
            <a:ext cx="80724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Мечников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http://upload.wikimedia.org/wikipedia/commons/thumb/4/4f/Ilja_Iljitsch_Metschnikow_Nadar.jpg/800px-Ilja_Iljitsch_Metschnikow_Nadar.jpg</a:t>
            </a:r>
            <a:endParaRPr lang="ru-RU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2357430"/>
            <a:ext cx="83582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Павлов -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http://upload.wikimedia.org/wikipedia/commons/5/56/Ivan_Pavlov_(Nobel).png</a:t>
            </a:r>
            <a:endParaRPr lang="ru-RU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2714620"/>
            <a:ext cx="8072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Боткин -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http://upload.wikimedia.org/wikipedia/commons/thumb/9/9b/S_P_Botkin.jpg/200px-S_P_Botkin.jpg</a:t>
            </a:r>
            <a:endParaRPr lang="ru-RU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3143248"/>
            <a:ext cx="83582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Ухтомский  -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http://upload.wikimedia.org/wikipedia/ru/thumb/1/15/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Ухтомский%2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C_</a:t>
            </a:r>
            <a:r>
              <a:rPr lang="ru-RU" sz="1400" dirty="0" err="1" smtClean="0">
                <a:solidFill>
                  <a:schemeClr val="bg1"/>
                </a:solidFill>
                <a:latin typeface="Constantia" pitchFamily="18" charset="0"/>
              </a:rPr>
              <a:t>Алексей_Алексеевич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.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jpeg/100px-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Ухтомский%2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C_</a:t>
            </a:r>
            <a:r>
              <a:rPr lang="ru-RU" sz="1400" dirty="0" err="1" smtClean="0">
                <a:solidFill>
                  <a:schemeClr val="bg1"/>
                </a:solidFill>
                <a:latin typeface="Constantia" pitchFamily="18" charset="0"/>
              </a:rPr>
              <a:t>Алексей_Алексеевич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.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</a:rPr>
              <a:t>jpeg</a:t>
            </a:r>
            <a:endParaRPr lang="ru-RU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4000504"/>
            <a:ext cx="82153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Бурденко - </a:t>
            </a:r>
            <a:r>
              <a:rPr lang="en-US" sz="1400" dirty="0" smtClean="0">
                <a:solidFill>
                  <a:schemeClr val="bg1"/>
                </a:solidFill>
                <a:latin typeface="Constantia" pitchFamily="18" charset="0"/>
                <a:hlinkClick r:id="rId3"/>
              </a:rPr>
              <a:t>http://upload.wikimedia.org/wikipedia/ru/3/3a/Burdenko.GIF</a:t>
            </a:r>
            <a:endParaRPr lang="ru-RU" sz="1400" dirty="0" smtClean="0">
              <a:solidFill>
                <a:schemeClr val="bg1"/>
              </a:solidFill>
              <a:latin typeface="Constantia" pitchFamily="18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Резанова Е.А., Антонова И.П., Резанов А.А. Биология человека (анатомия, </a:t>
            </a:r>
            <a:r>
              <a:rPr lang="ru-RU" sz="1400" dirty="0" err="1" smtClean="0">
                <a:solidFill>
                  <a:schemeClr val="bg1"/>
                </a:solidFill>
                <a:latin typeface="Constantia" pitchFamily="18" charset="0"/>
              </a:rPr>
              <a:t>физилогия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 и гигиена человека с основами медицинской экологии) в таблицах и схемах. – М.: </a:t>
            </a:r>
            <a:r>
              <a:rPr lang="ru-RU" sz="1400" dirty="0" err="1" smtClean="0">
                <a:solidFill>
                  <a:schemeClr val="bg1"/>
                </a:solidFill>
                <a:latin typeface="Constantia" pitchFamily="18" charset="0"/>
              </a:rPr>
              <a:t>Изда-Школа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, 1998. </a:t>
            </a:r>
            <a:endParaRPr lang="ru-RU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4786322"/>
            <a:ext cx="81439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mtClean="0">
                <a:solidFill>
                  <a:schemeClr val="bg1"/>
                </a:solidFill>
                <a:latin typeface="Constantia" pitchFamily="18" charset="0"/>
              </a:rPr>
              <a:t>Рембрандт.  </a:t>
            </a:r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Урок анатомии доктора </a:t>
            </a:r>
            <a:r>
              <a:rPr lang="ru-RU" sz="1400" dirty="0" err="1" smtClean="0">
                <a:solidFill>
                  <a:schemeClr val="bg1"/>
                </a:solidFill>
                <a:latin typeface="Constantia" pitchFamily="18" charset="0"/>
              </a:rPr>
              <a:t>Тюлпа</a:t>
            </a:r>
            <a:endParaRPr lang="ru-RU" sz="1400" dirty="0" smtClean="0">
              <a:solidFill>
                <a:schemeClr val="bg1"/>
              </a:solidFill>
              <a:latin typeface="Constantia" pitchFamily="18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http://gallery.dearta.ru/categories.php?cat_id=111&amp;sionid=c938853cbf06527d6437fa29807dc8df&amp;page=1&amp;sionid=c938853cbf06527d6437fa29807dc8df</a:t>
            </a:r>
            <a:endParaRPr lang="ru-RU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3429009" cy="45720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071934" y="20002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384 до н. э., </a:t>
            </a:r>
            <a:r>
              <a:rPr lang="ru-RU" sz="2400" dirty="0" err="1" smtClean="0">
                <a:solidFill>
                  <a:schemeClr val="bg1"/>
                </a:solidFill>
                <a:latin typeface="Constantia" pitchFamily="18" charset="0"/>
              </a:rPr>
              <a:t>Стагир</a:t>
            </a:r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 — 322 до н. э., </a:t>
            </a:r>
            <a:r>
              <a:rPr lang="ru-RU" sz="2400" dirty="0" err="1" smtClean="0">
                <a:solidFill>
                  <a:schemeClr val="bg1"/>
                </a:solidFill>
                <a:latin typeface="Constantia" pitchFamily="18" charset="0"/>
              </a:rPr>
              <a:t>Халкида</a:t>
            </a:r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) — древнегреческий философ и учёный. Ввел название «аорта». Отметил общие черты сходства человека с животными и заложил основы описательной и сравнительной анатомии</a:t>
            </a:r>
            <a:endParaRPr lang="ru-RU" sz="2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928670"/>
            <a:ext cx="4116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Аристотель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6072206"/>
            <a:ext cx="4249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http://ru.wikipedia.org/wiki/</a:t>
            </a:r>
            <a:r>
              <a:rPr lang="ru-RU" dirty="0" smtClean="0">
                <a:hlinkClick r:id="rId4"/>
              </a:rPr>
              <a:t>Аристотель</a:t>
            </a: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1771800"/>
            <a:ext cx="3500462" cy="4218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428992" y="642918"/>
            <a:ext cx="5248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Клавдий Гален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1857364"/>
            <a:ext cx="48577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 129 или 131 — около 200) — античный медик. Впервые начал изучать функции органов. Изучал нервную систему. Его трудами пользовались 14 веков. Его рецепты до сих пор применяют, а лекарства носят название «галеновых препаратов».</a:t>
            </a:r>
            <a:endParaRPr lang="ru-RU" sz="2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6072206"/>
            <a:ext cx="3714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http://ru.wikipedia.org/wiki/</a:t>
            </a:r>
            <a:r>
              <a:rPr lang="ru-RU" dirty="0" smtClean="0">
                <a:hlinkClick r:id="rId4"/>
              </a:rPr>
              <a:t>Гален</a:t>
            </a:r>
            <a:r>
              <a:rPr lang="ru-RU" dirty="0" smtClean="0"/>
              <a:t>  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4"/>
            <a:ext cx="3409950" cy="486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857620" y="6000768"/>
            <a:ext cx="3873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http://ru.wikipedia.org/wiki/</a:t>
            </a:r>
            <a:r>
              <a:rPr lang="ru-RU" dirty="0" err="1" smtClean="0">
                <a:hlinkClick r:id="rId4"/>
              </a:rPr>
              <a:t>Авицена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571480"/>
            <a:ext cx="801487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Абу Али </a:t>
            </a:r>
            <a:r>
              <a:rPr lang="ru-RU" sz="40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Хусайн</a:t>
            </a:r>
            <a:r>
              <a:rPr lang="ru-RU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 ибн </a:t>
            </a:r>
            <a:r>
              <a:rPr lang="ru-RU" sz="40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Абдаллах</a:t>
            </a:r>
            <a:endParaRPr lang="ru-RU" sz="40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nstantia" pitchFamily="18" charset="0"/>
            </a:endParaRPr>
          </a:p>
          <a:p>
            <a:pPr algn="r"/>
            <a:r>
              <a:rPr lang="ru-RU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 ибн Сина</a:t>
            </a:r>
            <a:endParaRPr lang="ru-RU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2000240"/>
            <a:ext cx="521497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16 августа 980 — </a:t>
            </a:r>
            <a:r>
              <a:rPr lang="ru-RU" sz="2400" dirty="0" err="1" smtClean="0">
                <a:solidFill>
                  <a:schemeClr val="bg1"/>
                </a:solidFill>
                <a:latin typeface="Constantia" pitchFamily="18" charset="0"/>
              </a:rPr>
              <a:t>Хамадан</a:t>
            </a:r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, 18 июня 1037)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Среднеазиатский ученый, врач, математик, поэт. Изучал физиологию и анатомию человека. Предположил, что болезнь вызывается невидимыми организмами. Его «Канон врачебной науки» в течение 5 веков считался важнейшим учебным руководством.</a:t>
            </a:r>
            <a:endParaRPr lang="ru-RU" sz="2400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3505200" cy="474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357686" y="642918"/>
            <a:ext cx="3988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Парацельс 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15001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nstantia" pitchFamily="18" charset="0"/>
              </a:rPr>
              <a:t>(</a:t>
            </a:r>
            <a:r>
              <a:rPr lang="ru-RU" b="1" dirty="0" err="1" smtClean="0">
                <a:solidFill>
                  <a:schemeClr val="bg1"/>
                </a:solidFill>
                <a:latin typeface="Constantia" pitchFamily="18" charset="0"/>
              </a:rPr>
              <a:t>Филип</a:t>
            </a:r>
            <a:r>
              <a:rPr lang="ru-RU" b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Constantia" pitchFamily="18" charset="0"/>
              </a:rPr>
              <a:t>Ауреол</a:t>
            </a:r>
            <a:r>
              <a:rPr lang="ru-RU" b="1" dirty="0" smtClean="0">
                <a:solidFill>
                  <a:schemeClr val="bg1"/>
                </a:solidFill>
                <a:latin typeface="Constantia" pitchFamily="18" charset="0"/>
              </a:rPr>
              <a:t> Теофраст </a:t>
            </a:r>
            <a:r>
              <a:rPr lang="ru-RU" b="1" dirty="0" err="1" smtClean="0">
                <a:solidFill>
                  <a:schemeClr val="bg1"/>
                </a:solidFill>
                <a:latin typeface="Constantia" pitchFamily="18" charset="0"/>
              </a:rPr>
              <a:t>Бомбаст</a:t>
            </a:r>
            <a:r>
              <a:rPr lang="ru-RU" b="1" dirty="0" smtClean="0">
                <a:solidFill>
                  <a:schemeClr val="bg1"/>
                </a:solidFill>
                <a:latin typeface="Constantia" pitchFamily="18" charset="0"/>
              </a:rPr>
              <a:t> фон </a:t>
            </a:r>
            <a:r>
              <a:rPr lang="ru-RU" b="1" dirty="0" err="1" smtClean="0">
                <a:solidFill>
                  <a:schemeClr val="bg1"/>
                </a:solidFill>
                <a:latin typeface="Constantia" pitchFamily="18" charset="0"/>
              </a:rPr>
              <a:t>Гогенхайм</a:t>
            </a:r>
            <a:r>
              <a:rPr lang="ru-RU" b="1" dirty="0" smtClean="0">
                <a:solidFill>
                  <a:schemeClr val="bg1"/>
                </a:solidFill>
                <a:latin typeface="Constantia" pitchFamily="18" charset="0"/>
              </a:rPr>
              <a:t> (</a:t>
            </a:r>
            <a:r>
              <a:rPr lang="ru-RU" b="1" dirty="0" err="1" smtClean="0">
                <a:solidFill>
                  <a:schemeClr val="bg1"/>
                </a:solidFill>
                <a:latin typeface="Constantia" pitchFamily="18" charset="0"/>
              </a:rPr>
              <a:t>Гогенгейм</a:t>
            </a:r>
            <a:r>
              <a:rPr lang="ru-RU" b="1" dirty="0" smtClean="0">
                <a:solidFill>
                  <a:schemeClr val="bg1"/>
                </a:solidFill>
                <a:latin typeface="Constantia" pitchFamily="18" charset="0"/>
              </a:rPr>
              <a:t>))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43372" y="2357430"/>
            <a:ext cx="45720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 (1499 – 1541гг) - Врач эпохи Возрождения. Считал, что болезнь вызывается возбудителем. Применял в лечении простые лекарственные средства. Рекомендовал естественные средства лечения: свежий воздух, покой, диету, минеральные воды.</a:t>
            </a:r>
            <a:endParaRPr lang="ru-RU" sz="2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6286520"/>
            <a:ext cx="4125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http://ru.wikipedia.org/wiki/</a:t>
            </a:r>
            <a:r>
              <a:rPr lang="ru-RU" dirty="0" smtClean="0">
                <a:hlinkClick r:id="rId4"/>
              </a:rPr>
              <a:t>Парацельс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2807388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5643578"/>
            <a:ext cx="4288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http://www.odvestnik.com.ua/issue/312/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14744" y="2285992"/>
            <a:ext cx="4857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(1518- - 1592гг) – Китайский врач. Изучал действие растительных, животных и минеральных лекарств на человека.  Из 12 тысяч рецептов, описанных им, в книге «Основные положения фармакологии», некоторые до сих пор применяются.</a:t>
            </a:r>
            <a:endParaRPr lang="ru-RU" sz="2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1071546"/>
            <a:ext cx="41259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Ли </a:t>
            </a:r>
            <a:r>
              <a:rPr lang="ru-RU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Ши-Чжэнь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57620" y="785794"/>
            <a:ext cx="49304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Андреас Везалий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3343270" cy="4643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596" y="6072206"/>
            <a:ext cx="3856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http://ru.wikipedia.org/wiki/</a:t>
            </a:r>
            <a:r>
              <a:rPr lang="ru-RU" dirty="0" smtClean="0">
                <a:hlinkClick r:id="rId4"/>
              </a:rPr>
              <a:t>Везалий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000496" y="2285992"/>
            <a:ext cx="45005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 ( 1514 – 1654гг) – Итальянский врач и естествоиспытатель. В Трактате «О строении человеческого тела» детально описал скелет человека и исправил ошибки </a:t>
            </a:r>
            <a:r>
              <a:rPr lang="ru-RU" sz="2400" dirty="0" err="1" smtClean="0">
                <a:solidFill>
                  <a:schemeClr val="bg1"/>
                </a:solidFill>
                <a:latin typeface="Constantia" pitchFamily="18" charset="0"/>
              </a:rPr>
              <a:t>галена</a:t>
            </a:r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. Медики пользовались его учебным пособием два века.</a:t>
            </a:r>
            <a:endParaRPr lang="ru-RU" sz="2400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42984"/>
            <a:ext cx="3286148" cy="44957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6000768"/>
            <a:ext cx="370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http://ru.wikipedia.org/wiki/</a:t>
            </a:r>
            <a:r>
              <a:rPr lang="ru-RU" dirty="0" smtClean="0">
                <a:hlinkClick r:id="rId4"/>
              </a:rPr>
              <a:t>Гарвей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928670"/>
            <a:ext cx="43184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Уильям </a:t>
            </a: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Г</a:t>
            </a:r>
            <a:r>
              <a:rPr lang="ru-RU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nstantia" pitchFamily="18" charset="0"/>
              </a:rPr>
              <a:t>арвей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3372" y="2214554"/>
            <a:ext cx="4357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(1578-1657гг) – Английский врач. Доказал движение крови по замкнутому кругу, а также –то, что сердце – центральная точка в кровообращении.</a:t>
            </a:r>
            <a:endParaRPr lang="ru-RU" sz="2400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ce-blue-cave">
  <a:themeElements>
    <a:clrScheme name="mouse_pixel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use_pixel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se_pixel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se_pixel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se_pixel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se_pixel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se_pixel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se_pixel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se_pixel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se_pixel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se_pixel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se_pixel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se_pixel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se_pixel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ice-blue-cave</Template>
  <TotalTime>82</TotalTime>
  <Words>872</Words>
  <Application>Microsoft Office PowerPoint</Application>
  <PresentationFormat>Экран (4:3)</PresentationFormat>
  <Paragraphs>87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Aero</vt:lpstr>
      <vt:lpstr>Eras Bold ITC</vt:lpstr>
      <vt:lpstr>Arial Black</vt:lpstr>
      <vt:lpstr>Times New Roman</vt:lpstr>
      <vt:lpstr>ice-blue-cave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30</cp:revision>
  <dcterms:created xsi:type="dcterms:W3CDTF">2009-09-06T17:32:40Z</dcterms:created>
  <dcterms:modified xsi:type="dcterms:W3CDTF">2009-09-06T18:54:48Z</dcterms:modified>
</cp:coreProperties>
</file>