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645024"/>
            <a:ext cx="6553200" cy="457200"/>
          </a:xfrm>
        </p:spPr>
        <p:txBody>
          <a:bodyPr/>
          <a:lstStyle/>
          <a:p>
            <a:r>
              <a:rPr lang="uk-UA" smtClean="0">
                <a:solidFill>
                  <a:schemeClr val="tx1"/>
                </a:solidFill>
              </a:rPr>
              <a:t>11 клас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6478529" cy="22413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Вплив генотипу і факторів зовнішнього середовища на рослинні організми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7164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Вода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1752600"/>
            <a:ext cx="4752528" cy="5204792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dirty="0"/>
              <a:t>Як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рослини</a:t>
            </a:r>
            <a:r>
              <a:rPr lang="ru-RU" dirty="0"/>
              <a:t> активно </a:t>
            </a:r>
            <a:r>
              <a:rPr lang="ru-RU" dirty="0" err="1"/>
              <a:t>реагують</a:t>
            </a:r>
            <a:r>
              <a:rPr lang="ru-RU" dirty="0"/>
              <a:t> на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– </a:t>
            </a:r>
            <a:r>
              <a:rPr lang="ru-RU" dirty="0" err="1" smtClean="0"/>
              <a:t>водозабезпечення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є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для нормального росту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.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живого вода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багатогранну</a:t>
            </a:r>
            <a:r>
              <a:rPr lang="ru-RU" dirty="0"/>
              <a:t> і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роль.</a:t>
            </a:r>
            <a:br>
              <a:rPr lang="ru-RU" dirty="0"/>
            </a:br>
            <a:r>
              <a:rPr lang="ru-RU" dirty="0"/>
              <a:t>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водою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екологічні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Гідрофіти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живуть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(</a:t>
            </a:r>
            <a:r>
              <a:rPr lang="ru-RU" dirty="0" err="1"/>
              <a:t>водорості</a:t>
            </a:r>
            <a:r>
              <a:rPr lang="ru-RU" dirty="0"/>
              <a:t>, </a:t>
            </a:r>
            <a:r>
              <a:rPr lang="ru-RU" dirty="0" err="1"/>
              <a:t>лотоси</a:t>
            </a:r>
            <a:r>
              <a:rPr lang="ru-RU" dirty="0"/>
              <a:t>, </a:t>
            </a:r>
            <a:r>
              <a:rPr lang="ru-RU" dirty="0" err="1"/>
              <a:t>водяна</a:t>
            </a:r>
            <a:r>
              <a:rPr lang="ru-RU" dirty="0"/>
              <a:t> </a:t>
            </a:r>
            <a:r>
              <a:rPr lang="ru-RU" dirty="0" err="1"/>
              <a:t>лілія</a:t>
            </a:r>
            <a:r>
              <a:rPr lang="ru-RU" dirty="0"/>
              <a:t>, ряска </a:t>
            </a:r>
            <a:r>
              <a:rPr lang="ru-RU" dirty="0" err="1"/>
              <a:t>тощо</a:t>
            </a:r>
            <a:r>
              <a:rPr lang="ru-RU" dirty="0"/>
              <a:t>). Воду </a:t>
            </a:r>
            <a:r>
              <a:rPr lang="ru-RU" dirty="0" err="1"/>
              <a:t>поглинають</a:t>
            </a:r>
            <a:r>
              <a:rPr lang="ru-RU" dirty="0"/>
              <a:t> </a:t>
            </a:r>
            <a:r>
              <a:rPr lang="ru-RU" dirty="0" err="1"/>
              <a:t>усією</a:t>
            </a:r>
            <a:r>
              <a:rPr lang="ru-RU" dirty="0"/>
              <a:t> </a:t>
            </a:r>
            <a:r>
              <a:rPr lang="ru-RU" dirty="0" err="1"/>
              <a:t>поверхнею</a:t>
            </a:r>
            <a:r>
              <a:rPr lang="ru-RU" dirty="0"/>
              <a:t>, </a:t>
            </a:r>
            <a:r>
              <a:rPr lang="ru-RU" dirty="0" err="1"/>
              <a:t>коренів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, у них послаблена </a:t>
            </a:r>
            <a:r>
              <a:rPr lang="ru-RU" dirty="0" err="1"/>
              <a:t>анатомічна</a:t>
            </a:r>
            <a:r>
              <a:rPr lang="ru-RU" dirty="0"/>
              <a:t> і </a:t>
            </a:r>
            <a:r>
              <a:rPr lang="ru-RU" dirty="0" err="1"/>
              <a:t>морфологічна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.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чутливі</a:t>
            </a:r>
            <a:r>
              <a:rPr lang="ru-RU" dirty="0"/>
              <a:t> до </a:t>
            </a:r>
            <a:r>
              <a:rPr lang="ru-RU" dirty="0" err="1"/>
              <a:t>порушень</a:t>
            </a:r>
            <a:r>
              <a:rPr lang="ru-RU" dirty="0"/>
              <a:t> водного балансу,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невелике</a:t>
            </a:r>
            <a:r>
              <a:rPr lang="ru-RU" dirty="0"/>
              <a:t> </a:t>
            </a:r>
            <a:r>
              <a:rPr lang="ru-RU" dirty="0" err="1"/>
              <a:t>збезводнення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загибелі</a:t>
            </a:r>
            <a:r>
              <a:rPr lang="ru-RU" dirty="0"/>
              <a:t>.</a:t>
            </a:r>
            <a:br>
              <a:rPr lang="ru-RU" dirty="0"/>
            </a:b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08" y="2996952"/>
            <a:ext cx="3770512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43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373563"/>
          </a:xfrm>
        </p:spPr>
        <p:txBody>
          <a:bodyPr/>
          <a:lstStyle/>
          <a:p>
            <a:pPr marL="114300" lvl="0" indent="0">
              <a:buClr>
                <a:srgbClr val="93A299"/>
              </a:buClr>
              <a:buNone/>
            </a:pPr>
            <a:r>
              <a:rPr lang="ru-RU" sz="2000" dirty="0">
                <a:solidFill>
                  <a:srgbClr val="564B3C"/>
                </a:solidFill>
              </a:rPr>
              <a:t>• </a:t>
            </a:r>
            <a:r>
              <a:rPr lang="ru-RU" sz="2000" dirty="0" err="1">
                <a:solidFill>
                  <a:srgbClr val="564B3C"/>
                </a:solidFill>
              </a:rPr>
              <a:t>Гігрофіти</a:t>
            </a:r>
            <a:r>
              <a:rPr lang="ru-RU" sz="2000" dirty="0">
                <a:solidFill>
                  <a:srgbClr val="564B3C"/>
                </a:solidFill>
              </a:rPr>
              <a:t> – </a:t>
            </a:r>
            <a:r>
              <a:rPr lang="ru-RU" sz="2000" dirty="0" err="1">
                <a:solidFill>
                  <a:srgbClr val="564B3C"/>
                </a:solidFill>
              </a:rPr>
              <a:t>це</a:t>
            </a:r>
            <a:r>
              <a:rPr lang="ru-RU" sz="2000" dirty="0">
                <a:solidFill>
                  <a:srgbClr val="564B3C"/>
                </a:solidFill>
              </a:rPr>
              <a:t> </a:t>
            </a:r>
            <a:r>
              <a:rPr lang="ru-RU" sz="2000" dirty="0" err="1">
                <a:solidFill>
                  <a:srgbClr val="564B3C"/>
                </a:solidFill>
              </a:rPr>
              <a:t>рослини</a:t>
            </a:r>
            <a:r>
              <a:rPr lang="ru-RU" sz="2000" dirty="0">
                <a:solidFill>
                  <a:srgbClr val="564B3C"/>
                </a:solidFill>
              </a:rPr>
              <a:t>, </a:t>
            </a:r>
            <a:r>
              <a:rPr lang="ru-RU" sz="2000" dirty="0" err="1">
                <a:solidFill>
                  <a:srgbClr val="564B3C"/>
                </a:solidFill>
              </a:rPr>
              <a:t>які</a:t>
            </a:r>
            <a:r>
              <a:rPr lang="ru-RU" sz="2000" dirty="0">
                <a:solidFill>
                  <a:srgbClr val="564B3C"/>
                </a:solidFill>
              </a:rPr>
              <a:t> </a:t>
            </a:r>
            <a:r>
              <a:rPr lang="ru-RU" sz="2000" dirty="0" err="1">
                <a:solidFill>
                  <a:srgbClr val="564B3C"/>
                </a:solidFill>
              </a:rPr>
              <a:t>живуть</a:t>
            </a:r>
            <a:r>
              <a:rPr lang="ru-RU" sz="2000" dirty="0">
                <a:solidFill>
                  <a:srgbClr val="564B3C"/>
                </a:solidFill>
              </a:rPr>
              <a:t> </a:t>
            </a:r>
            <a:r>
              <a:rPr lang="ru-RU" sz="2000" dirty="0" err="1">
                <a:solidFill>
                  <a:srgbClr val="564B3C"/>
                </a:solidFill>
              </a:rPr>
              <a:t>біля</a:t>
            </a:r>
            <a:r>
              <a:rPr lang="ru-RU" sz="2000" dirty="0">
                <a:solidFill>
                  <a:srgbClr val="564B3C"/>
                </a:solidFill>
              </a:rPr>
              <a:t> води, на </a:t>
            </a:r>
            <a:r>
              <a:rPr lang="ru-RU" sz="2000" dirty="0" err="1">
                <a:solidFill>
                  <a:srgbClr val="564B3C"/>
                </a:solidFill>
              </a:rPr>
              <a:t>узбережжях</a:t>
            </a:r>
            <a:r>
              <a:rPr lang="ru-RU" sz="2000" dirty="0">
                <a:solidFill>
                  <a:srgbClr val="564B3C"/>
                </a:solidFill>
              </a:rPr>
              <a:t> </a:t>
            </a:r>
            <a:r>
              <a:rPr lang="ru-RU" sz="2000" dirty="0" err="1">
                <a:solidFill>
                  <a:srgbClr val="564B3C"/>
                </a:solidFill>
              </a:rPr>
              <a:t>водойм</a:t>
            </a:r>
            <a:r>
              <a:rPr lang="ru-RU" sz="2000" dirty="0">
                <a:solidFill>
                  <a:srgbClr val="564B3C"/>
                </a:solidFill>
              </a:rPr>
              <a:t> (</a:t>
            </a:r>
            <a:r>
              <a:rPr lang="ru-RU" sz="2000" dirty="0" err="1">
                <a:solidFill>
                  <a:srgbClr val="564B3C"/>
                </a:solidFill>
              </a:rPr>
              <a:t>верескові</a:t>
            </a:r>
            <a:r>
              <a:rPr lang="ru-RU" sz="2000" dirty="0">
                <a:solidFill>
                  <a:srgbClr val="564B3C"/>
                </a:solidFill>
              </a:rPr>
              <a:t>, </a:t>
            </a:r>
            <a:r>
              <a:rPr lang="ru-RU" sz="2000" dirty="0" err="1">
                <a:solidFill>
                  <a:srgbClr val="564B3C"/>
                </a:solidFill>
              </a:rPr>
              <a:t>папороті</a:t>
            </a:r>
            <a:r>
              <a:rPr lang="ru-RU" sz="2000" dirty="0">
                <a:solidFill>
                  <a:srgbClr val="564B3C"/>
                </a:solidFill>
              </a:rPr>
              <a:t>, </a:t>
            </a:r>
            <a:r>
              <a:rPr lang="ru-RU" sz="2000" dirty="0" err="1">
                <a:solidFill>
                  <a:srgbClr val="564B3C"/>
                </a:solidFill>
              </a:rPr>
              <a:t>чистотіл</a:t>
            </a:r>
            <a:r>
              <a:rPr lang="ru-RU" sz="2000" dirty="0">
                <a:solidFill>
                  <a:srgbClr val="564B3C"/>
                </a:solidFill>
              </a:rPr>
              <a:t>). Вони </a:t>
            </a:r>
            <a:r>
              <a:rPr lang="ru-RU" sz="2000" dirty="0" err="1">
                <a:solidFill>
                  <a:srgbClr val="564B3C"/>
                </a:solidFill>
              </a:rPr>
              <a:t>мають</a:t>
            </a:r>
            <a:r>
              <a:rPr lang="ru-RU" sz="2000" dirty="0">
                <a:solidFill>
                  <a:srgbClr val="564B3C"/>
                </a:solidFill>
              </a:rPr>
              <a:t> </a:t>
            </a:r>
            <a:r>
              <a:rPr lang="ru-RU" sz="2000" dirty="0" err="1">
                <a:solidFill>
                  <a:srgbClr val="564B3C"/>
                </a:solidFill>
              </a:rPr>
              <a:t>достатнє</a:t>
            </a:r>
            <a:r>
              <a:rPr lang="ru-RU" sz="2000" dirty="0">
                <a:solidFill>
                  <a:srgbClr val="564B3C"/>
                </a:solidFill>
              </a:rPr>
              <a:t> </a:t>
            </a:r>
            <a:r>
              <a:rPr lang="ru-RU" sz="2000" dirty="0" err="1">
                <a:solidFill>
                  <a:srgbClr val="564B3C"/>
                </a:solidFill>
              </a:rPr>
              <a:t>водопостачання</a:t>
            </a:r>
            <a:r>
              <a:rPr lang="ru-RU" sz="2000" dirty="0">
                <a:solidFill>
                  <a:srgbClr val="564B3C"/>
                </a:solidFill>
              </a:rPr>
              <a:t>, </a:t>
            </a:r>
            <a:r>
              <a:rPr lang="ru-RU" sz="2000" dirty="0" err="1">
                <a:solidFill>
                  <a:srgbClr val="564B3C"/>
                </a:solidFill>
              </a:rPr>
              <a:t>продихи</a:t>
            </a:r>
            <a:r>
              <a:rPr lang="ru-RU" sz="2000" dirty="0">
                <a:solidFill>
                  <a:srgbClr val="564B3C"/>
                </a:solidFill>
              </a:rPr>
              <a:t> у них </a:t>
            </a:r>
            <a:r>
              <a:rPr lang="ru-RU" sz="2000" dirty="0" err="1">
                <a:solidFill>
                  <a:srgbClr val="564B3C"/>
                </a:solidFill>
              </a:rPr>
              <a:t>майже</a:t>
            </a:r>
            <a:r>
              <a:rPr lang="ru-RU" sz="2000" dirty="0">
                <a:solidFill>
                  <a:srgbClr val="564B3C"/>
                </a:solidFill>
              </a:rPr>
              <a:t> </a:t>
            </a:r>
            <a:r>
              <a:rPr lang="ru-RU" sz="2000" dirty="0" err="1">
                <a:solidFill>
                  <a:srgbClr val="564B3C"/>
                </a:solidFill>
              </a:rPr>
              <a:t>постійно</a:t>
            </a:r>
            <a:r>
              <a:rPr lang="ru-RU" sz="2000" dirty="0">
                <a:solidFill>
                  <a:srgbClr val="564B3C"/>
                </a:solidFill>
              </a:rPr>
              <a:t> </a:t>
            </a:r>
            <a:r>
              <a:rPr lang="ru-RU" sz="2000" dirty="0" err="1">
                <a:solidFill>
                  <a:srgbClr val="564B3C"/>
                </a:solidFill>
              </a:rPr>
              <a:t>відкриті</a:t>
            </a:r>
            <a:r>
              <a:rPr lang="ru-RU" sz="2000" dirty="0">
                <a:solidFill>
                  <a:srgbClr val="564B3C"/>
                </a:solidFill>
              </a:rPr>
              <a:t>.</a:t>
            </a:r>
            <a:r>
              <a:rPr lang="ru-RU" sz="1300" dirty="0">
                <a:solidFill>
                  <a:srgbClr val="564B3C"/>
                </a:solidFill>
              </a:rPr>
              <a:t/>
            </a:r>
            <a:br>
              <a:rPr lang="ru-RU" sz="1300" dirty="0">
                <a:solidFill>
                  <a:srgbClr val="564B3C"/>
                </a:solidFill>
              </a:rPr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44824"/>
            <a:ext cx="6588732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3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4402832" cy="4988768"/>
          </a:xfrm>
        </p:spPr>
        <p:txBody>
          <a:bodyPr>
            <a:normAutofit lnSpcReduction="10000"/>
          </a:bodyPr>
          <a:lstStyle/>
          <a:p>
            <a:pPr marL="114300" lvl="0" indent="0">
              <a:buClr>
                <a:srgbClr val="93A299"/>
              </a:buClr>
              <a:buNone/>
            </a:pPr>
            <a:r>
              <a:rPr lang="ru-RU" sz="1300" dirty="0" smtClean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Мезофіти</a:t>
            </a:r>
            <a:r>
              <a:rPr lang="ru-RU" sz="1600" dirty="0">
                <a:solidFill>
                  <a:srgbClr val="564B3C"/>
                </a:solidFill>
              </a:rPr>
              <a:t> – </a:t>
            </a:r>
            <a:r>
              <a:rPr lang="ru-RU" sz="1600" dirty="0" err="1">
                <a:solidFill>
                  <a:srgbClr val="564B3C"/>
                </a:solidFill>
              </a:rPr>
              <a:t>це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найбільша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група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рослин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помірного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клімату</a:t>
            </a:r>
            <a:r>
              <a:rPr lang="ru-RU" sz="1600" dirty="0">
                <a:solidFill>
                  <a:srgbClr val="564B3C"/>
                </a:solidFill>
              </a:rPr>
              <a:t> з </a:t>
            </a:r>
            <a:r>
              <a:rPr lang="ru-RU" sz="1600" dirty="0" err="1">
                <a:solidFill>
                  <a:srgbClr val="564B3C"/>
                </a:solidFill>
              </a:rPr>
              <a:t>середнім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рівнем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водозабезпечення</a:t>
            </a:r>
            <a:r>
              <a:rPr lang="ru-RU" sz="1600" dirty="0">
                <a:solidFill>
                  <a:srgbClr val="564B3C"/>
                </a:solidFill>
              </a:rPr>
              <a:t>. </a:t>
            </a:r>
            <a:r>
              <a:rPr lang="ru-RU" sz="1600" dirty="0" err="1">
                <a:solidFill>
                  <a:srgbClr val="564B3C"/>
                </a:solidFill>
              </a:rPr>
              <a:t>Це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рослини</a:t>
            </a:r>
            <a:r>
              <a:rPr lang="ru-RU" sz="1600" dirty="0">
                <a:solidFill>
                  <a:srgbClr val="564B3C"/>
                </a:solidFill>
              </a:rPr>
              <a:t> наших </a:t>
            </a:r>
            <a:r>
              <a:rPr lang="ru-RU" sz="1600" dirty="0" err="1">
                <a:solidFill>
                  <a:srgbClr val="564B3C"/>
                </a:solidFill>
              </a:rPr>
              <a:t>лугів</a:t>
            </a:r>
            <a:r>
              <a:rPr lang="ru-RU" sz="1600" dirty="0">
                <a:solidFill>
                  <a:srgbClr val="564B3C"/>
                </a:solidFill>
              </a:rPr>
              <a:t> і </a:t>
            </a:r>
            <a:r>
              <a:rPr lang="ru-RU" sz="1600" dirty="0" err="1">
                <a:solidFill>
                  <a:srgbClr val="564B3C"/>
                </a:solidFill>
              </a:rPr>
              <a:t>лісів</a:t>
            </a:r>
            <a:r>
              <a:rPr lang="ru-RU" sz="1600" dirty="0">
                <a:solidFill>
                  <a:srgbClr val="564B3C"/>
                </a:solidFill>
              </a:rPr>
              <a:t> та </a:t>
            </a:r>
            <a:r>
              <a:rPr lang="ru-RU" sz="1600" dirty="0" err="1">
                <a:solidFill>
                  <a:srgbClr val="564B3C"/>
                </a:solidFill>
              </a:rPr>
              <a:t>головна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маса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культивованих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людиною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сільськогосподарських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рослин</a:t>
            </a:r>
            <a:r>
              <a:rPr lang="ru-RU" sz="1600" dirty="0">
                <a:solidFill>
                  <a:srgbClr val="564B3C"/>
                </a:solidFill>
              </a:rPr>
              <a:t>. Листки </a:t>
            </a:r>
            <a:r>
              <a:rPr lang="ru-RU" sz="1600" dirty="0" err="1">
                <a:solidFill>
                  <a:srgbClr val="564B3C"/>
                </a:solidFill>
              </a:rPr>
              <a:t>мезофітів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мають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чітко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виражену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стовпчасту</a:t>
            </a:r>
            <a:r>
              <a:rPr lang="ru-RU" sz="1600" dirty="0">
                <a:solidFill>
                  <a:srgbClr val="564B3C"/>
                </a:solidFill>
              </a:rPr>
              <a:t> і </a:t>
            </a:r>
            <a:r>
              <a:rPr lang="ru-RU" sz="1600" dirty="0" err="1">
                <a:solidFill>
                  <a:srgbClr val="564B3C"/>
                </a:solidFill>
              </a:rPr>
              <a:t>губчасту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паренхіми</a:t>
            </a:r>
            <a:r>
              <a:rPr lang="ru-RU" sz="1600" dirty="0">
                <a:solidFill>
                  <a:srgbClr val="564B3C"/>
                </a:solidFill>
              </a:rPr>
              <a:t>. </a:t>
            </a:r>
            <a:r>
              <a:rPr lang="ru-RU" sz="1600" dirty="0" err="1">
                <a:solidFill>
                  <a:srgbClr val="564B3C"/>
                </a:solidFill>
              </a:rPr>
              <a:t>Процес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транспірації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регульований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продиховим</a:t>
            </a:r>
            <a:r>
              <a:rPr lang="ru-RU" sz="1600" dirty="0">
                <a:solidFill>
                  <a:srgbClr val="564B3C"/>
                </a:solidFill>
              </a:rPr>
              <a:t> (</a:t>
            </a:r>
            <a:r>
              <a:rPr lang="ru-RU" sz="1600" dirty="0" err="1">
                <a:solidFill>
                  <a:srgbClr val="564B3C"/>
                </a:solidFill>
              </a:rPr>
              <a:t>відкриттял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закриття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продихів</a:t>
            </a:r>
            <a:r>
              <a:rPr lang="ru-RU" sz="1600" dirty="0">
                <a:solidFill>
                  <a:srgbClr val="564B3C"/>
                </a:solidFill>
              </a:rPr>
              <a:t>) і </a:t>
            </a:r>
            <a:r>
              <a:rPr lang="ru-RU" sz="1600" dirty="0" err="1">
                <a:solidFill>
                  <a:srgbClr val="564B3C"/>
                </a:solidFill>
              </a:rPr>
              <a:t>позапродиховим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механізмами</a:t>
            </a:r>
            <a:r>
              <a:rPr lang="ru-RU" sz="1600" dirty="0">
                <a:solidFill>
                  <a:srgbClr val="564B3C"/>
                </a:solidFill>
              </a:rPr>
              <a:t>. У </a:t>
            </a:r>
            <a:r>
              <a:rPr lang="ru-RU" sz="1600" dirty="0" err="1">
                <a:solidFill>
                  <a:srgbClr val="564B3C"/>
                </a:solidFill>
              </a:rPr>
              <a:t>мезофітів</a:t>
            </a:r>
            <a:r>
              <a:rPr lang="ru-RU" sz="1600" dirty="0">
                <a:solidFill>
                  <a:srgbClr val="564B3C"/>
                </a:solidFill>
              </a:rPr>
              <a:t> добре </a:t>
            </a:r>
            <a:r>
              <a:rPr lang="ru-RU" sz="1600" dirty="0" err="1">
                <a:solidFill>
                  <a:srgbClr val="564B3C"/>
                </a:solidFill>
              </a:rPr>
              <a:t>розвинена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коренева</a:t>
            </a:r>
            <a:r>
              <a:rPr lang="ru-RU" sz="1600" dirty="0">
                <a:solidFill>
                  <a:srgbClr val="564B3C"/>
                </a:solidFill>
              </a:rPr>
              <a:t> система. </a:t>
            </a:r>
            <a:r>
              <a:rPr lang="ru-RU" sz="1600" dirty="0" err="1">
                <a:solidFill>
                  <a:srgbClr val="564B3C"/>
                </a:solidFill>
              </a:rPr>
              <a:t>Водночас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чим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більш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мезофітна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рослина</a:t>
            </a:r>
            <a:r>
              <a:rPr lang="ru-RU" sz="1600" dirty="0">
                <a:solidFill>
                  <a:srgbClr val="564B3C"/>
                </a:solidFill>
              </a:rPr>
              <a:t>, </a:t>
            </a:r>
            <a:r>
              <a:rPr lang="ru-RU" sz="1600" dirty="0" err="1">
                <a:solidFill>
                  <a:srgbClr val="564B3C"/>
                </a:solidFill>
              </a:rPr>
              <a:t>тим</a:t>
            </a:r>
            <a:r>
              <a:rPr lang="ru-RU" sz="1600" dirty="0">
                <a:solidFill>
                  <a:srgbClr val="564B3C"/>
                </a:solidFill>
              </a:rPr>
              <a:t> вона </a:t>
            </a:r>
            <a:r>
              <a:rPr lang="ru-RU" sz="1600" dirty="0" err="1">
                <a:solidFill>
                  <a:srgbClr val="564B3C"/>
                </a:solidFill>
              </a:rPr>
              <a:t>гірше</a:t>
            </a:r>
            <a:r>
              <a:rPr lang="ru-RU" sz="1600" dirty="0">
                <a:solidFill>
                  <a:srgbClr val="564B3C"/>
                </a:solidFill>
              </a:rPr>
              <a:t> переносить </a:t>
            </a:r>
            <a:r>
              <a:rPr lang="ru-RU" sz="1600" dirty="0" err="1">
                <a:solidFill>
                  <a:srgbClr val="564B3C"/>
                </a:solidFill>
              </a:rPr>
              <a:t>посухи</a:t>
            </a:r>
            <a:r>
              <a:rPr lang="ru-RU" sz="1600" dirty="0">
                <a:solidFill>
                  <a:srgbClr val="564B3C"/>
                </a:solidFill>
              </a:rPr>
              <a:t>. Є широка </a:t>
            </a:r>
            <a:r>
              <a:rPr lang="ru-RU" sz="1600" dirty="0" err="1">
                <a:solidFill>
                  <a:srgbClr val="564B3C"/>
                </a:solidFill>
              </a:rPr>
              <a:t>амплітуда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мезофітизації</a:t>
            </a:r>
            <a:r>
              <a:rPr lang="ru-RU" sz="1600" dirty="0">
                <a:solidFill>
                  <a:srgbClr val="564B3C"/>
                </a:solidFill>
              </a:rPr>
              <a:t>: </a:t>
            </a:r>
            <a:r>
              <a:rPr lang="ru-RU" sz="1600" dirty="0" err="1">
                <a:solidFill>
                  <a:srgbClr val="564B3C"/>
                </a:solidFill>
              </a:rPr>
              <a:t>типові</a:t>
            </a:r>
            <a:r>
              <a:rPr lang="ru-RU" sz="1600" dirty="0">
                <a:solidFill>
                  <a:srgbClr val="564B3C"/>
                </a:solidFill>
              </a:rPr>
              <a:t> </a:t>
            </a:r>
            <a:r>
              <a:rPr lang="ru-RU" sz="1600" dirty="0" err="1">
                <a:solidFill>
                  <a:srgbClr val="564B3C"/>
                </a:solidFill>
              </a:rPr>
              <a:t>мезофіти</a:t>
            </a:r>
            <a:r>
              <a:rPr lang="ru-RU" sz="1600" dirty="0">
                <a:solidFill>
                  <a:srgbClr val="564B3C"/>
                </a:solidFill>
              </a:rPr>
              <a:t> (</a:t>
            </a:r>
            <a:r>
              <a:rPr lang="ru-RU" sz="1600" dirty="0" err="1">
                <a:solidFill>
                  <a:srgbClr val="564B3C"/>
                </a:solidFill>
              </a:rPr>
              <a:t>томати</a:t>
            </a:r>
            <a:r>
              <a:rPr lang="ru-RU" sz="1600" dirty="0">
                <a:solidFill>
                  <a:srgbClr val="564B3C"/>
                </a:solidFill>
              </a:rPr>
              <a:t>), і </a:t>
            </a:r>
            <a:r>
              <a:rPr lang="ru-RU" sz="1600" dirty="0" err="1">
                <a:solidFill>
                  <a:srgbClr val="564B3C"/>
                </a:solidFill>
              </a:rPr>
              <a:t>близькі</a:t>
            </a:r>
            <a:r>
              <a:rPr lang="ru-RU" sz="1600" dirty="0">
                <a:solidFill>
                  <a:srgbClr val="564B3C"/>
                </a:solidFill>
              </a:rPr>
              <a:t> до </a:t>
            </a:r>
            <a:r>
              <a:rPr lang="ru-RU" sz="1600" dirty="0" err="1">
                <a:solidFill>
                  <a:srgbClr val="564B3C"/>
                </a:solidFill>
              </a:rPr>
              <a:t>ксерофітів</a:t>
            </a:r>
            <a:r>
              <a:rPr lang="ru-RU" sz="1600" dirty="0">
                <a:solidFill>
                  <a:srgbClr val="564B3C"/>
                </a:solidFill>
              </a:rPr>
              <a:t> (сорго).</a:t>
            </a:r>
            <a:r>
              <a:rPr lang="ru-RU" sz="1300" dirty="0">
                <a:solidFill>
                  <a:srgbClr val="564B3C"/>
                </a:solidFill>
              </a:rPr>
              <a:t/>
            </a:r>
            <a:br>
              <a:rPr lang="ru-RU" sz="1300" dirty="0">
                <a:solidFill>
                  <a:srgbClr val="564B3C"/>
                </a:solidFill>
              </a:rPr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8800"/>
            <a:ext cx="3890778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04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52600"/>
            <a:ext cx="8856984" cy="4196680"/>
          </a:xfrm>
        </p:spPr>
        <p:txBody>
          <a:bodyPr/>
          <a:lstStyle/>
          <a:p>
            <a:pPr marL="114300" lvl="0" indent="0">
              <a:buClr>
                <a:srgbClr val="93A299"/>
              </a:buClr>
              <a:buNone/>
            </a:pPr>
            <a:r>
              <a:rPr lang="ru-RU" sz="1400" dirty="0" err="1" smtClean="0">
                <a:solidFill>
                  <a:srgbClr val="564B3C"/>
                </a:solidFill>
              </a:rPr>
              <a:t>Ксерофіти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>
                <a:solidFill>
                  <a:srgbClr val="564B3C"/>
                </a:solidFill>
              </a:rPr>
              <a:t>– </a:t>
            </a:r>
            <a:r>
              <a:rPr lang="ru-RU" sz="1400" dirty="0" err="1">
                <a:solidFill>
                  <a:srgbClr val="564B3C"/>
                </a:solidFill>
              </a:rPr>
              <a:t>це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рослини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посушливих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місць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зростання</a:t>
            </a:r>
            <a:r>
              <a:rPr lang="ru-RU" sz="1400" dirty="0">
                <a:solidFill>
                  <a:srgbClr val="564B3C"/>
                </a:solidFill>
              </a:rPr>
              <a:t> (степи, </a:t>
            </a:r>
            <a:r>
              <a:rPr lang="ru-RU" sz="1400" dirty="0" err="1">
                <a:solidFill>
                  <a:srgbClr val="564B3C"/>
                </a:solidFill>
              </a:rPr>
              <a:t>пустелі</a:t>
            </a:r>
            <a:r>
              <a:rPr lang="ru-RU" sz="1400" dirty="0">
                <a:solidFill>
                  <a:srgbClr val="564B3C"/>
                </a:solidFill>
              </a:rPr>
              <a:t>, </a:t>
            </a:r>
            <a:r>
              <a:rPr lang="ru-RU" sz="1400" dirty="0" err="1" smtClean="0">
                <a:solidFill>
                  <a:srgbClr val="564B3C"/>
                </a:solidFill>
              </a:rPr>
              <a:t>напівпустелі</a:t>
            </a:r>
            <a:r>
              <a:rPr lang="ru-RU" sz="1400" dirty="0">
                <a:solidFill>
                  <a:srgbClr val="564B3C"/>
                </a:solidFill>
              </a:rPr>
              <a:t>) з </a:t>
            </a:r>
            <a:r>
              <a:rPr lang="ru-RU" sz="1400" dirty="0" err="1">
                <a:solidFill>
                  <a:srgbClr val="564B3C"/>
                </a:solidFill>
              </a:rPr>
              <a:t>утрудненим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водозабезпеченням</a:t>
            </a:r>
            <a:r>
              <a:rPr lang="ru-RU" sz="1400" dirty="0">
                <a:solidFill>
                  <a:srgbClr val="564B3C"/>
                </a:solidFill>
              </a:rPr>
              <a:t>. Вони добре </a:t>
            </a:r>
            <a:r>
              <a:rPr lang="ru-RU" sz="1400" dirty="0" err="1">
                <a:solidFill>
                  <a:srgbClr val="564B3C"/>
                </a:solidFill>
              </a:rPr>
              <a:t>пристосовані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smtClean="0">
                <a:solidFill>
                  <a:srgbClr val="564B3C"/>
                </a:solidFill>
              </a:rPr>
              <a:t>до </a:t>
            </a:r>
            <a:r>
              <a:rPr lang="ru-RU" sz="1400" dirty="0" err="1" smtClean="0">
                <a:solidFill>
                  <a:srgbClr val="564B3C"/>
                </a:solidFill>
              </a:rPr>
              <a:t>перенесення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посух</a:t>
            </a:r>
            <a:r>
              <a:rPr lang="ru-RU" sz="1400" dirty="0">
                <a:solidFill>
                  <a:srgbClr val="564B3C"/>
                </a:solidFill>
              </a:rPr>
              <a:t> і </a:t>
            </a:r>
            <a:r>
              <a:rPr lang="ru-RU" sz="1400" dirty="0" err="1">
                <a:solidFill>
                  <a:srgbClr val="564B3C"/>
                </a:solidFill>
              </a:rPr>
              <a:t>здатні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долати</a:t>
            </a:r>
            <a:r>
              <a:rPr lang="ru-RU" sz="1400" dirty="0">
                <a:solidFill>
                  <a:srgbClr val="564B3C"/>
                </a:solidFill>
              </a:rPr>
              <a:t> як </a:t>
            </a:r>
            <a:r>
              <a:rPr lang="ru-RU" sz="1400" dirty="0" err="1">
                <a:solidFill>
                  <a:srgbClr val="564B3C"/>
                </a:solidFill>
              </a:rPr>
              <a:t>недостатнє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водопостачання</a:t>
            </a:r>
            <a:r>
              <a:rPr lang="ru-RU" sz="1400" dirty="0">
                <a:solidFill>
                  <a:srgbClr val="564B3C"/>
                </a:solidFill>
              </a:rPr>
              <a:t>, </a:t>
            </a:r>
            <a:r>
              <a:rPr lang="ru-RU" sz="1400" dirty="0" err="1" smtClean="0">
                <a:solidFill>
                  <a:srgbClr val="564B3C"/>
                </a:solidFill>
              </a:rPr>
              <a:t>пов'язане</a:t>
            </a:r>
            <a:r>
              <a:rPr lang="ru-RU" sz="1400" dirty="0" smtClean="0">
                <a:solidFill>
                  <a:srgbClr val="564B3C"/>
                </a:solidFill>
              </a:rPr>
              <a:t> з </a:t>
            </a:r>
            <a:r>
              <a:rPr lang="ru-RU" sz="1400" dirty="0" err="1">
                <a:solidFill>
                  <a:srgbClr val="564B3C"/>
                </a:solidFill>
              </a:rPr>
              <a:t>низькою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вологістю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ґрунту</a:t>
            </a:r>
            <a:r>
              <a:rPr lang="ru-RU" sz="1400" dirty="0">
                <a:solidFill>
                  <a:srgbClr val="564B3C"/>
                </a:solidFill>
              </a:rPr>
              <a:t> і </a:t>
            </a:r>
            <a:r>
              <a:rPr lang="ru-RU" sz="1400" dirty="0" err="1">
                <a:solidFill>
                  <a:srgbClr val="564B3C"/>
                </a:solidFill>
              </a:rPr>
              <a:t>незначними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опадами</a:t>
            </a:r>
            <a:r>
              <a:rPr lang="ru-RU" sz="1400" dirty="0">
                <a:solidFill>
                  <a:srgbClr val="564B3C"/>
                </a:solidFill>
              </a:rPr>
              <a:t>, так і </a:t>
            </a:r>
            <a:r>
              <a:rPr lang="ru-RU" sz="1400" dirty="0" err="1">
                <a:solidFill>
                  <a:srgbClr val="564B3C"/>
                </a:solidFill>
              </a:rPr>
              <a:t>підвищену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smtClean="0">
                <a:solidFill>
                  <a:srgbClr val="564B3C"/>
                </a:solidFill>
              </a:rPr>
              <a:t>температуру</a:t>
            </a:r>
            <a:r>
              <a:rPr lang="ru-RU" sz="1400" dirty="0">
                <a:solidFill>
                  <a:srgbClr val="564B3C"/>
                </a:solidFill>
              </a:rPr>
              <a:t>, </a:t>
            </a:r>
            <a:r>
              <a:rPr lang="ru-RU" sz="1400" dirty="0" err="1">
                <a:solidFill>
                  <a:srgbClr val="564B3C"/>
                </a:solidFill>
              </a:rPr>
              <a:t>зумовлену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кліматом</a:t>
            </a:r>
            <a:r>
              <a:rPr lang="ru-RU" sz="1400" dirty="0">
                <a:solidFill>
                  <a:srgbClr val="564B3C"/>
                </a:solidFill>
              </a:rPr>
              <a:t>. Для </a:t>
            </a:r>
            <a:r>
              <a:rPr lang="ru-RU" sz="1400" dirty="0" err="1">
                <a:solidFill>
                  <a:srgbClr val="564B3C"/>
                </a:solidFill>
              </a:rPr>
              <a:t>ксерофітів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характерні</a:t>
            </a:r>
            <a:r>
              <a:rPr lang="ru-RU" sz="1400" dirty="0">
                <a:solidFill>
                  <a:srgbClr val="564B3C"/>
                </a:solidFill>
              </a:rPr>
              <a:t> два </a:t>
            </a:r>
            <a:r>
              <a:rPr lang="ru-RU" sz="1400" dirty="0" err="1">
                <a:solidFill>
                  <a:srgbClr val="564B3C"/>
                </a:solidFill>
              </a:rPr>
              <a:t>типи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 smtClean="0">
                <a:solidFill>
                  <a:srgbClr val="564B3C"/>
                </a:solidFill>
              </a:rPr>
              <a:t>анатомоморфологічних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пристосувань</a:t>
            </a:r>
            <a:r>
              <a:rPr lang="ru-RU" sz="1400" dirty="0">
                <a:solidFill>
                  <a:srgbClr val="564B3C"/>
                </a:solidFill>
              </a:rPr>
              <a:t> до </a:t>
            </a:r>
            <a:r>
              <a:rPr lang="ru-RU" sz="1400" dirty="0" err="1">
                <a:solidFill>
                  <a:srgbClr val="564B3C"/>
                </a:solidFill>
              </a:rPr>
              <a:t>дефіциту</a:t>
            </a:r>
            <a:r>
              <a:rPr lang="ru-RU" sz="1400" dirty="0">
                <a:solidFill>
                  <a:srgbClr val="564B3C"/>
                </a:solidFill>
              </a:rPr>
              <a:t> води: </a:t>
            </a:r>
            <a:r>
              <a:rPr lang="ru-RU" sz="1400" dirty="0" err="1">
                <a:solidFill>
                  <a:srgbClr val="564B3C"/>
                </a:solidFill>
              </a:rPr>
              <a:t>спрямовані</a:t>
            </a:r>
            <a:r>
              <a:rPr lang="ru-RU" sz="1400" dirty="0">
                <a:solidFill>
                  <a:srgbClr val="564B3C"/>
                </a:solidFill>
              </a:rPr>
              <a:t> на </a:t>
            </a:r>
            <a:r>
              <a:rPr lang="ru-RU" sz="1400" dirty="0" err="1" smtClean="0">
                <a:solidFill>
                  <a:srgbClr val="564B3C"/>
                </a:solidFill>
              </a:rPr>
              <a:t>поліпшення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 err="1" smtClean="0">
                <a:solidFill>
                  <a:srgbClr val="564B3C"/>
                </a:solidFill>
              </a:rPr>
              <a:t>водопостачання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>
                <a:solidFill>
                  <a:srgbClr val="564B3C"/>
                </a:solidFill>
              </a:rPr>
              <a:t>і </a:t>
            </a:r>
            <a:r>
              <a:rPr lang="ru-RU" sz="1400" dirty="0" err="1">
                <a:solidFill>
                  <a:srgbClr val="564B3C"/>
                </a:solidFill>
              </a:rPr>
              <a:t>спрямовані</a:t>
            </a:r>
            <a:r>
              <a:rPr lang="ru-RU" sz="1400" dirty="0">
                <a:solidFill>
                  <a:srgbClr val="564B3C"/>
                </a:solidFill>
              </a:rPr>
              <a:t> на </a:t>
            </a:r>
            <a:r>
              <a:rPr lang="ru-RU" sz="1400" dirty="0" err="1">
                <a:solidFill>
                  <a:srgbClr val="564B3C"/>
                </a:solidFill>
              </a:rPr>
              <a:t>зниження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втрат</a:t>
            </a:r>
            <a:r>
              <a:rPr lang="ru-RU" sz="1400" dirty="0">
                <a:solidFill>
                  <a:srgbClr val="564B3C"/>
                </a:solidFill>
              </a:rPr>
              <a:t> води у </a:t>
            </a:r>
            <a:r>
              <a:rPr lang="ru-RU" sz="1400" dirty="0" err="1">
                <a:solidFill>
                  <a:srgbClr val="564B3C"/>
                </a:solidFill>
              </a:rPr>
              <a:t>разі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транспірації</a:t>
            </a:r>
            <a:r>
              <a:rPr lang="ru-RU" sz="1400" dirty="0">
                <a:solidFill>
                  <a:srgbClr val="564B3C"/>
                </a:solidFill>
              </a:rPr>
              <a:t>. </a:t>
            </a:r>
            <a:r>
              <a:rPr lang="ru-RU" sz="1400" dirty="0" smtClean="0">
                <a:solidFill>
                  <a:srgbClr val="564B3C"/>
                </a:solidFill>
              </a:rPr>
              <a:t>У </a:t>
            </a:r>
            <a:r>
              <a:rPr lang="ru-RU" sz="1400" dirty="0" err="1" smtClean="0">
                <a:solidFill>
                  <a:srgbClr val="564B3C"/>
                </a:solidFill>
              </a:rPr>
              <a:t>представників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першого</a:t>
            </a:r>
            <a:r>
              <a:rPr lang="ru-RU" sz="1400" dirty="0">
                <a:solidFill>
                  <a:srgbClr val="564B3C"/>
                </a:solidFill>
              </a:rPr>
              <a:t> типу </a:t>
            </a:r>
            <a:r>
              <a:rPr lang="ru-RU" sz="1400" dirty="0" err="1">
                <a:solidFill>
                  <a:srgbClr val="564B3C"/>
                </a:solidFill>
              </a:rPr>
              <a:t>пристосувань</a:t>
            </a:r>
            <a:r>
              <a:rPr lang="ru-RU" sz="1400" dirty="0">
                <a:solidFill>
                  <a:srgbClr val="564B3C"/>
                </a:solidFill>
              </a:rPr>
              <a:t> (</a:t>
            </a:r>
            <a:r>
              <a:rPr lang="ru-RU" sz="1400" dirty="0" err="1">
                <a:solidFill>
                  <a:srgbClr val="564B3C"/>
                </a:solidFill>
              </a:rPr>
              <a:t>наприклад</a:t>
            </a:r>
            <a:r>
              <a:rPr lang="ru-RU" sz="1400" dirty="0">
                <a:solidFill>
                  <a:srgbClr val="564B3C"/>
                </a:solidFill>
              </a:rPr>
              <a:t>, </a:t>
            </a:r>
            <a:r>
              <a:rPr lang="ru-RU" sz="1400" dirty="0" err="1">
                <a:solidFill>
                  <a:srgbClr val="564B3C"/>
                </a:solidFill>
              </a:rPr>
              <a:t>верблюжа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smtClean="0">
                <a:solidFill>
                  <a:srgbClr val="564B3C"/>
                </a:solidFill>
              </a:rPr>
              <a:t>колючка) </a:t>
            </a:r>
            <a:r>
              <a:rPr lang="ru-RU" sz="1400" dirty="0" err="1" smtClean="0">
                <a:solidFill>
                  <a:srgbClr val="564B3C"/>
                </a:solidFill>
              </a:rPr>
              <a:t>розвивається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потужна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коренева</a:t>
            </a:r>
            <a:r>
              <a:rPr lang="ru-RU" sz="1400" dirty="0">
                <a:solidFill>
                  <a:srgbClr val="564B3C"/>
                </a:solidFill>
              </a:rPr>
              <a:t> система, яка </a:t>
            </a:r>
            <a:r>
              <a:rPr lang="ru-RU" sz="1400" dirty="0" err="1">
                <a:solidFill>
                  <a:srgbClr val="564B3C"/>
                </a:solidFill>
              </a:rPr>
              <a:t>проникає</a:t>
            </a:r>
            <a:r>
              <a:rPr lang="ru-RU" sz="1400" dirty="0">
                <a:solidFill>
                  <a:srgbClr val="564B3C"/>
                </a:solidFill>
              </a:rPr>
              <a:t> в </a:t>
            </a:r>
            <a:r>
              <a:rPr lang="ru-RU" sz="1400" dirty="0" err="1">
                <a:solidFill>
                  <a:srgbClr val="564B3C"/>
                </a:solidFill>
              </a:rPr>
              <a:t>ґрунт</a:t>
            </a:r>
            <a:r>
              <a:rPr lang="ru-RU" sz="1400" dirty="0">
                <a:solidFill>
                  <a:srgbClr val="564B3C"/>
                </a:solidFill>
              </a:rPr>
              <a:t> на </a:t>
            </a:r>
            <a:r>
              <a:rPr lang="ru-RU" sz="1400" dirty="0" err="1" smtClean="0">
                <a:solidFill>
                  <a:srgbClr val="564B3C"/>
                </a:solidFill>
              </a:rPr>
              <a:t>глибину</a:t>
            </a:r>
            <a:r>
              <a:rPr lang="ru-RU" sz="1400" dirty="0" smtClean="0">
                <a:solidFill>
                  <a:srgbClr val="564B3C"/>
                </a:solidFill>
              </a:rPr>
              <a:t> до </a:t>
            </a:r>
            <a:r>
              <a:rPr lang="ru-RU" sz="1400" dirty="0">
                <a:solidFill>
                  <a:srgbClr val="564B3C"/>
                </a:solidFill>
              </a:rPr>
              <a:t>18 м, </a:t>
            </a:r>
            <a:r>
              <a:rPr lang="ru-RU" sz="1400" dirty="0" err="1">
                <a:solidFill>
                  <a:srgbClr val="564B3C"/>
                </a:solidFill>
              </a:rPr>
              <a:t>що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дає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змогу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поглинати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ґрунтову</a:t>
            </a:r>
            <a:r>
              <a:rPr lang="ru-RU" sz="1400" dirty="0">
                <a:solidFill>
                  <a:srgbClr val="564B3C"/>
                </a:solidFill>
              </a:rPr>
              <a:t> воду. </a:t>
            </a:r>
            <a:r>
              <a:rPr lang="ru-RU" sz="1400" dirty="0" err="1">
                <a:solidFill>
                  <a:srgbClr val="564B3C"/>
                </a:solidFill>
              </a:rPr>
              <a:t>Другий</a:t>
            </a:r>
            <a:r>
              <a:rPr lang="ru-RU" sz="1400" dirty="0">
                <a:solidFill>
                  <a:srgbClr val="564B3C"/>
                </a:solidFill>
              </a:rPr>
              <a:t> тип </a:t>
            </a:r>
            <a:r>
              <a:rPr lang="ru-RU" sz="1400" dirty="0" err="1" smtClean="0">
                <a:solidFill>
                  <a:srgbClr val="564B3C"/>
                </a:solidFill>
              </a:rPr>
              <a:t>пристосувань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 err="1" smtClean="0">
                <a:solidFill>
                  <a:srgbClr val="564B3C"/>
                </a:solidFill>
              </a:rPr>
              <a:t>пов'язаний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>
                <a:solidFill>
                  <a:srgbClr val="564B3C"/>
                </a:solidFill>
              </a:rPr>
              <a:t>з </a:t>
            </a:r>
            <a:r>
              <a:rPr lang="ru-RU" sz="1400" dirty="0" err="1">
                <a:solidFill>
                  <a:srgbClr val="564B3C"/>
                </a:solidFill>
              </a:rPr>
              <a:t>формуванням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різних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>
                <a:solidFill>
                  <a:srgbClr val="564B3C"/>
                </a:solidFill>
              </a:rPr>
              <a:t>захисних</a:t>
            </a:r>
            <a:r>
              <a:rPr lang="ru-RU" sz="1400" dirty="0">
                <a:solidFill>
                  <a:srgbClr val="564B3C"/>
                </a:solidFill>
              </a:rPr>
              <a:t> структур для </a:t>
            </a:r>
            <a:r>
              <a:rPr lang="ru-RU" sz="1400" dirty="0" err="1">
                <a:solidFill>
                  <a:srgbClr val="564B3C"/>
                </a:solidFill>
              </a:rPr>
              <a:t>зниження</a:t>
            </a:r>
            <a:r>
              <a:rPr lang="ru-RU" sz="1400" dirty="0">
                <a:solidFill>
                  <a:srgbClr val="564B3C"/>
                </a:solidFill>
              </a:rPr>
              <a:t> </a:t>
            </a:r>
            <a:r>
              <a:rPr lang="ru-RU" sz="1400" dirty="0" err="1" smtClean="0">
                <a:solidFill>
                  <a:srgbClr val="564B3C"/>
                </a:solidFill>
              </a:rPr>
              <a:t>транспірації</a:t>
            </a:r>
            <a:r>
              <a:rPr lang="ru-RU" sz="1400" dirty="0" smtClean="0">
                <a:solidFill>
                  <a:srgbClr val="564B3C"/>
                </a:solidFill>
              </a:rPr>
              <a:t> </a:t>
            </a:r>
            <a:r>
              <a:rPr lang="ru-RU" sz="1400" dirty="0">
                <a:solidFill>
                  <a:srgbClr val="564B3C"/>
                </a:solidFill>
              </a:rPr>
              <a:t>(</a:t>
            </a:r>
            <a:r>
              <a:rPr lang="ru-RU" sz="1400" dirty="0" err="1">
                <a:solidFill>
                  <a:srgbClr val="564B3C"/>
                </a:solidFill>
              </a:rPr>
              <a:t>опушення</a:t>
            </a:r>
            <a:r>
              <a:rPr lang="ru-RU" sz="1400" dirty="0">
                <a:solidFill>
                  <a:srgbClr val="564B3C"/>
                </a:solidFill>
              </a:rPr>
              <a:t>, колючки, </a:t>
            </a:r>
            <a:r>
              <a:rPr lang="ru-RU" sz="1400" dirty="0" err="1">
                <a:solidFill>
                  <a:srgbClr val="564B3C"/>
                </a:solidFill>
              </a:rPr>
              <a:t>товста</a:t>
            </a:r>
            <a:r>
              <a:rPr lang="ru-RU" sz="1400" dirty="0">
                <a:solidFill>
                  <a:srgbClr val="564B3C"/>
                </a:solidFill>
              </a:rPr>
              <a:t> кутикула </a:t>
            </a:r>
            <a:r>
              <a:rPr lang="ru-RU" sz="1400" dirty="0" err="1">
                <a:solidFill>
                  <a:srgbClr val="564B3C"/>
                </a:solidFill>
              </a:rPr>
              <a:t>тощо</a:t>
            </a:r>
            <a:r>
              <a:rPr lang="ru-RU" sz="1400" dirty="0">
                <a:solidFill>
                  <a:srgbClr val="564B3C"/>
                </a:solidFill>
              </a:rPr>
              <a:t>).</a:t>
            </a:r>
            <a:endParaRPr lang="uk-UA" sz="1400" dirty="0">
              <a:solidFill>
                <a:srgbClr val="564B3C"/>
              </a:solidFill>
            </a:endParaRP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077072"/>
            <a:ext cx="4032448" cy="267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5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080" y="1988840"/>
            <a:ext cx="8424936" cy="51107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зумовлений</a:t>
            </a:r>
            <a:r>
              <a:rPr lang="ru-RU" dirty="0"/>
              <a:t> складною </a:t>
            </a:r>
            <a:r>
              <a:rPr lang="ru-RU" dirty="0" err="1"/>
              <a:t>взаємодією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.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пов'язаний</a:t>
            </a:r>
            <a:r>
              <a:rPr lang="ru-RU" dirty="0"/>
              <a:t> з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виявлено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гена.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вівса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 </a:t>
            </a:r>
            <a:r>
              <a:rPr lang="ru-RU" dirty="0" err="1"/>
              <a:t>лусочок</a:t>
            </a:r>
            <a:r>
              <a:rPr lang="ru-RU" dirty="0"/>
              <a:t> і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остюка</a:t>
            </a:r>
            <a:r>
              <a:rPr lang="ru-RU" dirty="0"/>
              <a:t> </a:t>
            </a:r>
            <a:r>
              <a:rPr lang="ru-RU" dirty="0" err="1"/>
              <a:t>насіння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одним геном. У </a:t>
            </a:r>
            <a:r>
              <a:rPr lang="ru-RU" dirty="0" err="1"/>
              <a:t>дрозофіли</a:t>
            </a:r>
            <a:r>
              <a:rPr lang="ru-RU" dirty="0"/>
              <a:t> ген </a:t>
            </a:r>
            <a:r>
              <a:rPr lang="ru-RU" dirty="0" err="1"/>
              <a:t>білого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 очей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і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довжину</a:t>
            </a:r>
            <a:r>
              <a:rPr lang="ru-RU" dirty="0"/>
              <a:t> </a:t>
            </a:r>
            <a:r>
              <a:rPr lang="ru-RU" dirty="0" err="1" smtClean="0"/>
              <a:t>крил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плодючості</a:t>
            </a:r>
            <a:r>
              <a:rPr lang="ru-RU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 </a:t>
            </a:r>
            <a:r>
              <a:rPr lang="ru-RU" dirty="0" err="1"/>
              <a:t>виключено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ген є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/>
              <a:t>геном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"</a:t>
            </a:r>
            <a:r>
              <a:rPr lang="ru-RU" dirty="0" err="1"/>
              <a:t>своєї</a:t>
            </a:r>
            <a:r>
              <a:rPr lang="ru-RU" dirty="0"/>
              <a:t>" </a:t>
            </a:r>
            <a:r>
              <a:rPr lang="ru-RU" dirty="0" err="1"/>
              <a:t>ознаки</a:t>
            </a:r>
            <a:r>
              <a:rPr lang="ru-RU" dirty="0"/>
              <a:t> і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модифікатором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інших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ознак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Склалася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цілісна</a:t>
            </a:r>
            <a:r>
              <a:rPr lang="ru-RU" dirty="0"/>
              <a:t> система у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/>
              <a:t>еволюції</a:t>
            </a:r>
            <a:r>
              <a:rPr lang="ru-RU" dirty="0"/>
              <a:t> </a:t>
            </a:r>
            <a:r>
              <a:rPr lang="ru-RU" dirty="0" err="1"/>
              <a:t>органічного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світу</a:t>
            </a:r>
            <a:r>
              <a:rPr lang="ru-RU" dirty="0"/>
              <a:t>, </a:t>
            </a:r>
            <a:r>
              <a:rPr lang="ru-RU" dirty="0" err="1"/>
              <a:t>виживали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 дала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найсприятливішу</a:t>
            </a:r>
            <a:r>
              <a:rPr lang="ru-RU" dirty="0" smtClean="0"/>
              <a:t> </a:t>
            </a:r>
            <a:r>
              <a:rPr lang="ru-RU" dirty="0" err="1"/>
              <a:t>реакцію</a:t>
            </a:r>
            <a:r>
              <a:rPr lang="ru-RU" dirty="0"/>
              <a:t> в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онтогенезі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429000"/>
            <a:ext cx="43180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83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Хромосоми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ru-RU" dirty="0" err="1"/>
              <a:t>Основна</a:t>
            </a:r>
            <a:r>
              <a:rPr lang="ru-RU" dirty="0"/>
              <a:t> роль у </a:t>
            </a:r>
            <a:r>
              <a:rPr lang="ru-RU" dirty="0" err="1"/>
              <a:t>передаванні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хромосомам, З ними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, </a:t>
            </a:r>
            <a:r>
              <a:rPr lang="ru-RU" dirty="0" err="1"/>
              <a:t>відкриті</a:t>
            </a:r>
            <a:r>
              <a:rPr lang="ru-RU" dirty="0"/>
              <a:t> Г. Менделем і Т. Морганом.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органел</a:t>
            </a:r>
            <a:r>
              <a:rPr lang="ru-RU" dirty="0"/>
              <a:t> </a:t>
            </a:r>
            <a:r>
              <a:rPr lang="ru-RU" dirty="0" err="1"/>
              <a:t>цитоплазми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ДНК (</a:t>
            </a:r>
            <a:r>
              <a:rPr lang="ru-RU" dirty="0" err="1"/>
              <a:t>пластиди</a:t>
            </a:r>
            <a:r>
              <a:rPr lang="ru-RU" dirty="0"/>
              <a:t>, </a:t>
            </a:r>
            <a:r>
              <a:rPr lang="ru-RU" dirty="0" err="1"/>
              <a:t>мітохондрії</a:t>
            </a:r>
            <a:r>
              <a:rPr lang="ru-RU" dirty="0"/>
              <a:t>). Вони </a:t>
            </a:r>
            <a:r>
              <a:rPr lang="ru-RU" dirty="0" err="1"/>
              <a:t>здатні</a:t>
            </a:r>
            <a:r>
              <a:rPr lang="ru-RU" dirty="0"/>
              <a:t> до </a:t>
            </a:r>
            <a:r>
              <a:rPr lang="ru-RU" dirty="0" err="1"/>
              <a:t>авторепродукції</a:t>
            </a:r>
            <a:r>
              <a:rPr lang="ru-RU" dirty="0"/>
              <a:t> і з </a:t>
            </a:r>
            <a:r>
              <a:rPr lang="ru-RU" dirty="0" err="1"/>
              <a:t>їхньою</a:t>
            </a:r>
            <a:r>
              <a:rPr lang="ru-RU" dirty="0"/>
              <a:t> ДНК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пов'язана</a:t>
            </a:r>
            <a:r>
              <a:rPr lang="ru-RU" dirty="0"/>
              <a:t> передача </a:t>
            </a:r>
            <a:r>
              <a:rPr lang="ru-RU" dirty="0" err="1"/>
              <a:t>позахромосомної</a:t>
            </a:r>
            <a:r>
              <a:rPr lang="ru-RU" dirty="0"/>
              <a:t>, </a:t>
            </a:r>
            <a:r>
              <a:rPr lang="ru-RU" dirty="0" err="1"/>
              <a:t>цитоплазматичної</a:t>
            </a:r>
            <a:r>
              <a:rPr lang="ru-RU" dirty="0"/>
              <a:t> </a:t>
            </a:r>
            <a:r>
              <a:rPr lang="ru-RU" dirty="0" err="1"/>
              <a:t>спадковості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Є </a:t>
            </a:r>
            <a:r>
              <a:rPr lang="ru-RU" dirty="0" err="1"/>
              <a:t>сорти</a:t>
            </a:r>
            <a:r>
              <a:rPr lang="ru-RU" dirty="0"/>
              <a:t> </a:t>
            </a:r>
            <a:r>
              <a:rPr lang="ru-RU" dirty="0" err="1"/>
              <a:t>ротиків</a:t>
            </a:r>
            <a:r>
              <a:rPr lang="ru-RU" dirty="0"/>
              <a:t>, </a:t>
            </a:r>
            <a:r>
              <a:rPr lang="ru-RU" dirty="0" err="1"/>
              <a:t>нічної</a:t>
            </a:r>
            <a:r>
              <a:rPr lang="ru-RU" dirty="0"/>
              <a:t> </a:t>
            </a:r>
            <a:r>
              <a:rPr lang="ru-RU" dirty="0" err="1"/>
              <a:t>красуні</a:t>
            </a:r>
            <a:r>
              <a:rPr lang="ru-RU" dirty="0"/>
              <a:t> та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зеленими</a:t>
            </a:r>
            <a:r>
              <a:rPr lang="ru-RU" dirty="0"/>
              <a:t> листками </a:t>
            </a:r>
            <a:r>
              <a:rPr lang="ru-RU" dirty="0" err="1"/>
              <a:t>трапляються</a:t>
            </a:r>
            <a:r>
              <a:rPr lang="ru-RU" dirty="0"/>
              <a:t> </a:t>
            </a:r>
            <a:r>
              <a:rPr lang="ru-RU" dirty="0" err="1"/>
              <a:t>строкаті</a:t>
            </a:r>
            <a:r>
              <a:rPr lang="ru-RU" dirty="0"/>
              <a:t> з </a:t>
            </a:r>
            <a:r>
              <a:rPr lang="ru-RU" dirty="0" err="1"/>
              <a:t>білими</a:t>
            </a:r>
            <a:r>
              <a:rPr lang="ru-RU" dirty="0"/>
              <a:t> </a:t>
            </a:r>
            <a:r>
              <a:rPr lang="ru-RU" dirty="0" err="1"/>
              <a:t>плямами</a:t>
            </a:r>
            <a:r>
              <a:rPr lang="ru-RU" dirty="0"/>
              <a:t> — </a:t>
            </a:r>
            <a:r>
              <a:rPr lang="ru-RU" dirty="0" err="1"/>
              <a:t>ділянками</a:t>
            </a:r>
            <a:r>
              <a:rPr lang="ru-RU" dirty="0"/>
              <a:t>, </a:t>
            </a:r>
            <a:r>
              <a:rPr lang="ru-RU" dirty="0" err="1"/>
              <a:t>позбавленими</a:t>
            </a:r>
            <a:r>
              <a:rPr lang="ru-RU" dirty="0"/>
              <a:t> </a:t>
            </a:r>
            <a:r>
              <a:rPr lang="ru-RU" dirty="0" err="1"/>
              <a:t>хлорофілу</a:t>
            </a:r>
            <a:r>
              <a:rPr lang="ru-RU" dirty="0"/>
              <a:t>. </a:t>
            </a:r>
            <a:r>
              <a:rPr lang="ru-RU" dirty="0" err="1"/>
              <a:t>Ознака</a:t>
            </a:r>
            <a:r>
              <a:rPr lang="ru-RU" dirty="0"/>
              <a:t> </a:t>
            </a:r>
            <a:r>
              <a:rPr lang="ru-RU" dirty="0" err="1"/>
              <a:t>строкатості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по </a:t>
            </a:r>
            <a:r>
              <a:rPr lang="ru-RU" dirty="0" err="1"/>
              <a:t>материнській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 через </a:t>
            </a:r>
            <a:r>
              <a:rPr lang="ru-RU" dirty="0" err="1"/>
              <a:t>пластиди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r>
              <a:rPr lang="ru-RU" dirty="0"/>
              <a:t>У </a:t>
            </a:r>
            <a:r>
              <a:rPr lang="ru-RU" dirty="0" err="1"/>
              <a:t>кукурудзи</a:t>
            </a:r>
            <a:r>
              <a:rPr lang="ru-RU" dirty="0"/>
              <a:t> є </a:t>
            </a:r>
            <a:r>
              <a:rPr lang="ru-RU" dirty="0" err="1"/>
              <a:t>сорти</a:t>
            </a:r>
            <a:r>
              <a:rPr lang="ru-RU" dirty="0"/>
              <a:t> з </a:t>
            </a:r>
            <a:r>
              <a:rPr lang="ru-RU" dirty="0" err="1"/>
              <a:t>чоловічою</a:t>
            </a:r>
            <a:r>
              <a:rPr lang="ru-RU" dirty="0"/>
              <a:t> </a:t>
            </a:r>
            <a:r>
              <a:rPr lang="ru-RU" dirty="0" err="1"/>
              <a:t>стерильністю</a:t>
            </a:r>
            <a:r>
              <a:rPr lang="ru-RU" dirty="0"/>
              <a:t>, яка </a:t>
            </a:r>
            <a:r>
              <a:rPr lang="ru-RU" dirty="0" err="1"/>
              <a:t>передається</a:t>
            </a:r>
            <a:r>
              <a:rPr lang="ru-RU" dirty="0"/>
              <a:t> </a:t>
            </a:r>
            <a:r>
              <a:rPr lang="ru-RU" dirty="0" err="1"/>
              <a:t>винятково</a:t>
            </a:r>
            <a:r>
              <a:rPr lang="ru-RU" dirty="0"/>
              <a:t> через цитоплазму </a:t>
            </a:r>
            <a:r>
              <a:rPr lang="ru-RU" dirty="0" err="1"/>
              <a:t>жіночих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Сорти </a:t>
            </a:r>
            <a:r>
              <a:rPr lang="ru-RU" dirty="0" err="1"/>
              <a:t>кукурудзи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чоловічою</a:t>
            </a:r>
            <a:r>
              <a:rPr lang="ru-RU" dirty="0"/>
              <a:t> </a:t>
            </a:r>
            <a:r>
              <a:rPr lang="ru-RU" dirty="0" err="1"/>
              <a:t>стерильністю</a:t>
            </a:r>
            <a:r>
              <a:rPr lang="ru-RU" dirty="0"/>
              <a:t>, широко </a:t>
            </a:r>
            <a:r>
              <a:rPr lang="ru-RU" dirty="0" err="1"/>
              <a:t>використовують</a:t>
            </a:r>
            <a:r>
              <a:rPr lang="ru-RU" dirty="0"/>
              <a:t> у </a:t>
            </a:r>
            <a:r>
              <a:rPr lang="ru-RU" dirty="0" err="1"/>
              <a:t>сільському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схрещувань</a:t>
            </a:r>
            <a:r>
              <a:rPr lang="ru-RU" dirty="0"/>
              <a:t>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пилку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неможливе</a:t>
            </a:r>
            <a:r>
              <a:rPr lang="ru-RU" dirty="0"/>
              <a:t> </a:t>
            </a:r>
            <a:r>
              <a:rPr lang="ru-RU" dirty="0" err="1"/>
              <a:t>самозапилення</a:t>
            </a:r>
            <a:r>
              <a:rPr lang="ru-RU" dirty="0"/>
              <a:t>, тому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перехресному</a:t>
            </a:r>
            <a:r>
              <a:rPr lang="ru-RU" dirty="0"/>
              <a:t> </a:t>
            </a:r>
            <a:r>
              <a:rPr lang="ru-RU" dirty="0" err="1"/>
              <a:t>запиленню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гібрид</a:t>
            </a:r>
            <a:r>
              <a:rPr lang="ru-RU" dirty="0"/>
              <a:t> з </a:t>
            </a:r>
            <a:r>
              <a:rPr lang="ru-RU" dirty="0" err="1"/>
              <a:t>підвищеною</a:t>
            </a:r>
            <a:r>
              <a:rPr lang="ru-RU" dirty="0"/>
              <a:t> </a:t>
            </a:r>
            <a:r>
              <a:rPr lang="ru-RU" dirty="0" err="1"/>
              <a:t>врожайністю</a:t>
            </a:r>
            <a:r>
              <a:rPr lang="ru-RU" dirty="0"/>
              <a:t> (див. "Гетерозис").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органелою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</a:t>
            </a:r>
            <a:r>
              <a:rPr lang="ru-RU" dirty="0" err="1"/>
              <a:t>чоловіча</a:t>
            </a:r>
            <a:r>
              <a:rPr lang="ru-RU" dirty="0"/>
              <a:t> </a:t>
            </a:r>
            <a:r>
              <a:rPr lang="ru-RU" dirty="0" err="1"/>
              <a:t>цитоплазматична</a:t>
            </a:r>
            <a:r>
              <a:rPr lang="ru-RU" dirty="0"/>
              <a:t> </a:t>
            </a:r>
            <a:r>
              <a:rPr lang="ru-RU" dirty="0" err="1"/>
              <a:t>стерильність</a:t>
            </a:r>
            <a:r>
              <a:rPr lang="ru-RU" dirty="0"/>
              <a:t> у </a:t>
            </a:r>
            <a:r>
              <a:rPr lang="ru-RU" dirty="0" err="1"/>
              <a:t>кукурудзи</a:t>
            </a:r>
            <a:r>
              <a:rPr lang="ru-RU" dirty="0"/>
              <a:t>,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943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Гетерозис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9001000" cy="2880320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dirty="0"/>
              <a:t>З </a:t>
            </a:r>
            <a:r>
              <a:rPr lang="ru-RU" dirty="0" err="1"/>
              <a:t>давніх</a:t>
            </a:r>
            <a:r>
              <a:rPr lang="ru-RU" dirty="0"/>
              <a:t>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схрещування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сортів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життєздатне</a:t>
            </a:r>
            <a:r>
              <a:rPr lang="ru-RU" dirty="0"/>
              <a:t> і </a:t>
            </a:r>
            <a:r>
              <a:rPr lang="ru-RU" dirty="0" err="1"/>
              <a:t>продуктивне</a:t>
            </a:r>
            <a:r>
              <a:rPr lang="ru-RU" dirty="0"/>
              <a:t> потомство. Гетерозис (у </a:t>
            </a:r>
            <a:r>
              <a:rPr lang="ru-RU" dirty="0" err="1"/>
              <a:t>перекладі</a:t>
            </a:r>
            <a:r>
              <a:rPr lang="ru-RU" dirty="0"/>
              <a:t> з </a:t>
            </a:r>
            <a:r>
              <a:rPr lang="ru-RU" dirty="0" err="1"/>
              <a:t>грецької</a:t>
            </a:r>
            <a:r>
              <a:rPr lang="ru-RU" dirty="0"/>
              <a:t> </a:t>
            </a:r>
            <a:r>
              <a:rPr lang="fr-FR" dirty="0"/>
              <a:t>heteroisis - </a:t>
            </a:r>
            <a:r>
              <a:rPr lang="ru-RU" dirty="0" err="1"/>
              <a:t>перетворення</a:t>
            </a:r>
            <a:r>
              <a:rPr lang="ru-RU" dirty="0"/>
              <a:t>, </a:t>
            </a:r>
            <a:r>
              <a:rPr lang="ru-RU" dirty="0" err="1"/>
              <a:t>зміна</a:t>
            </a:r>
            <a:r>
              <a:rPr lang="ru-RU" dirty="0"/>
              <a:t>)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темпів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, </a:t>
            </a:r>
            <a:r>
              <a:rPr lang="ru-RU" dirty="0" err="1"/>
              <a:t>розмірів</a:t>
            </a:r>
            <a:r>
              <a:rPr lang="ru-RU" dirty="0"/>
              <a:t>, </a:t>
            </a:r>
            <a:r>
              <a:rPr lang="ru-RU" dirty="0" err="1"/>
              <a:t>оптимальне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життєздатності</a:t>
            </a:r>
            <a:r>
              <a:rPr lang="ru-RU" dirty="0"/>
              <a:t> та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гібридів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покоління</a:t>
            </a:r>
            <a:r>
              <a:rPr lang="ru-RU" dirty="0"/>
              <a:t> 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батьківськими</a:t>
            </a:r>
            <a:r>
              <a:rPr lang="ru-RU" dirty="0"/>
              <a:t> </a:t>
            </a:r>
            <a:r>
              <a:rPr lang="ru-RU" dirty="0" err="1"/>
              <a:t>організмами</a:t>
            </a:r>
            <a:r>
              <a:rPr lang="ru-RU" dirty="0"/>
              <a:t>.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- </a:t>
            </a:r>
            <a:r>
              <a:rPr lang="ru-RU" dirty="0" err="1"/>
              <a:t>гібридна</a:t>
            </a:r>
            <a:r>
              <a:rPr lang="ru-RU" dirty="0"/>
              <a:t> </a:t>
            </a:r>
            <a:r>
              <a:rPr lang="ru-RU" dirty="0" err="1"/>
              <a:t>потужність</a:t>
            </a:r>
            <a:r>
              <a:rPr lang="ru-RU" dirty="0"/>
              <a:t>. </a:t>
            </a:r>
            <a:r>
              <a:rPr lang="ru-RU" dirty="0" err="1" smtClean="0"/>
              <a:t>Типовий</a:t>
            </a:r>
            <a:r>
              <a:rPr lang="ru-RU" dirty="0" smtClean="0"/>
              <a:t> </a:t>
            </a:r>
            <a:r>
              <a:rPr lang="ru-RU" dirty="0"/>
              <a:t>приклад гетерозису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- </a:t>
            </a:r>
            <a:r>
              <a:rPr lang="ru-RU" dirty="0" err="1"/>
              <a:t>гібриди</a:t>
            </a:r>
            <a:r>
              <a:rPr lang="ru-RU" dirty="0"/>
              <a:t> </a:t>
            </a:r>
            <a:r>
              <a:rPr lang="ru-RU" dirty="0" err="1"/>
              <a:t>кукурудзи</a:t>
            </a:r>
            <a:r>
              <a:rPr lang="ru-RU" dirty="0"/>
              <a:t>, </a:t>
            </a:r>
            <a:r>
              <a:rPr lang="ru-RU" dirty="0" err="1"/>
              <a:t>одержувані</a:t>
            </a:r>
            <a:r>
              <a:rPr lang="ru-RU" dirty="0"/>
              <a:t> при </a:t>
            </a:r>
            <a:r>
              <a:rPr lang="ru-RU" dirty="0" err="1"/>
              <a:t>схрещуванні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відмінних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. </a:t>
            </a:r>
            <a:r>
              <a:rPr lang="ru-RU" dirty="0" smtClean="0"/>
              <a:t>Гетерозис </a:t>
            </a:r>
            <a:r>
              <a:rPr lang="ru-RU" dirty="0"/>
              <a:t>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в </a:t>
            </a:r>
            <a:r>
              <a:rPr lang="ru-RU" dirty="0" err="1"/>
              <a:t>кращій</a:t>
            </a:r>
            <a:r>
              <a:rPr lang="ru-RU" dirty="0"/>
              <a:t> </a:t>
            </a:r>
            <a:r>
              <a:rPr lang="ru-RU" dirty="0" err="1"/>
              <a:t>біологічній</a:t>
            </a:r>
            <a:r>
              <a:rPr lang="ru-RU" dirty="0"/>
              <a:t> та </a:t>
            </a:r>
            <a:r>
              <a:rPr lang="ru-RU" dirty="0" err="1"/>
              <a:t>господарській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. Так, </a:t>
            </a:r>
            <a:r>
              <a:rPr lang="ru-RU" dirty="0" err="1"/>
              <a:t>валові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зерна </a:t>
            </a:r>
            <a:r>
              <a:rPr lang="ru-RU" dirty="0" err="1"/>
              <a:t>підвищуються</a:t>
            </a:r>
            <a:r>
              <a:rPr lang="ru-RU" dirty="0"/>
              <a:t> на 20-30% у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батьківськими</a:t>
            </a:r>
            <a:r>
              <a:rPr lang="ru-RU" dirty="0"/>
              <a:t> формами. </a:t>
            </a:r>
          </a:p>
          <a:p>
            <a:pPr marL="114300" indent="0">
              <a:buNone/>
            </a:pP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221088"/>
            <a:ext cx="42862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995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Мінливість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752600"/>
            <a:ext cx="4572000" cy="5636840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ru-RU" dirty="0" err="1"/>
              <a:t>Живий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тісному</a:t>
            </a:r>
            <a:r>
              <a:rPr lang="ru-RU" dirty="0"/>
              <a:t> </a:t>
            </a:r>
            <a:r>
              <a:rPr lang="ru-RU" dirty="0" err="1"/>
              <a:t>взаємозв'язку</a:t>
            </a:r>
            <a:r>
              <a:rPr lang="ru-RU" dirty="0"/>
              <a:t> з </a:t>
            </a:r>
            <a:r>
              <a:rPr lang="ru-RU" dirty="0" err="1"/>
              <a:t>навколишнім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одна з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—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мінливість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вона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різноманітність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еволюційного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мінливості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генотипу, то </a:t>
            </a:r>
            <a:r>
              <a:rPr lang="ru-RU" dirty="0" err="1"/>
              <a:t>ознака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виникла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, </a:t>
            </a:r>
            <a:r>
              <a:rPr lang="ru-RU" dirty="0" err="1"/>
              <a:t>успадковується</a:t>
            </a:r>
            <a:r>
              <a:rPr lang="ru-RU" dirty="0"/>
              <a:t> і </a:t>
            </a:r>
            <a:r>
              <a:rPr lang="ru-RU" dirty="0" err="1"/>
              <a:t>виявляється</a:t>
            </a:r>
            <a:r>
              <a:rPr lang="ru-RU" dirty="0"/>
              <a:t> у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поколіннях</a:t>
            </a:r>
            <a:r>
              <a:rPr lang="ru-RU" dirty="0"/>
              <a:t>.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мінливість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генотиповою</a:t>
            </a:r>
            <a:r>
              <a:rPr lang="ru-RU" dirty="0"/>
              <a:t>, </a:t>
            </a:r>
            <a:r>
              <a:rPr lang="ru-RU" dirty="0" err="1"/>
              <a:t>мутаційною</a:t>
            </a:r>
            <a:r>
              <a:rPr lang="ru-RU" dirty="0"/>
              <a:t>, </a:t>
            </a:r>
            <a:r>
              <a:rPr lang="ru-RU" dirty="0" err="1"/>
              <a:t>спадковою</a:t>
            </a:r>
            <a:r>
              <a:rPr lang="ru-RU" dirty="0"/>
              <a:t>, </a:t>
            </a:r>
            <a:r>
              <a:rPr lang="ru-RU" dirty="0" err="1"/>
              <a:t>невизначеною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не </a:t>
            </a:r>
            <a:r>
              <a:rPr lang="ru-RU" dirty="0" err="1"/>
              <a:t>торкнулися</a:t>
            </a:r>
            <a:r>
              <a:rPr lang="ru-RU" dirty="0"/>
              <a:t> генотипу, а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викликали</a:t>
            </a:r>
            <a:r>
              <a:rPr lang="ru-RU" dirty="0"/>
              <a:t> </a:t>
            </a:r>
            <a:r>
              <a:rPr lang="ru-RU" dirty="0" err="1"/>
              <a:t>більшменш</a:t>
            </a:r>
            <a:r>
              <a:rPr lang="ru-RU" dirty="0"/>
              <a:t>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фенотипу, то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фенотипову</a:t>
            </a:r>
            <a:r>
              <a:rPr lang="ru-RU" dirty="0"/>
              <a:t>, </a:t>
            </a:r>
            <a:r>
              <a:rPr lang="ru-RU" dirty="0" err="1"/>
              <a:t>модифікаційну</a:t>
            </a:r>
            <a:r>
              <a:rPr lang="ru-RU" dirty="0"/>
              <a:t>, </a:t>
            </a:r>
            <a:r>
              <a:rPr lang="ru-RU" dirty="0" err="1"/>
              <a:t>неспадкову</a:t>
            </a:r>
            <a:r>
              <a:rPr lang="ru-RU" dirty="0"/>
              <a:t>, </a:t>
            </a:r>
            <a:r>
              <a:rPr lang="ru-RU" dirty="0" err="1"/>
              <a:t>визначену</a:t>
            </a:r>
            <a:r>
              <a:rPr lang="ru-RU" dirty="0"/>
              <a:t> </a:t>
            </a:r>
            <a:r>
              <a:rPr lang="ru-RU" dirty="0" err="1"/>
              <a:t>мінливість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не </a:t>
            </a:r>
            <a:r>
              <a:rPr lang="ru-RU" dirty="0" err="1"/>
              <a:t>успадковуються</a:t>
            </a:r>
            <a:r>
              <a:rPr lang="ru-RU" dirty="0"/>
              <a:t>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0888"/>
            <a:ext cx="440594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1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Вплив факторів зовнішнього середовища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7864" y="1556792"/>
            <a:ext cx="5544616" cy="5544616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/>
              <a:t>й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виникати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і,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одного фактора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. У </a:t>
            </a:r>
            <a:r>
              <a:rPr lang="ru-RU" dirty="0" err="1"/>
              <a:t>кімнатної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первоцвіту</a:t>
            </a:r>
            <a:r>
              <a:rPr lang="ru-RU" dirty="0"/>
              <a:t> </a:t>
            </a:r>
            <a:r>
              <a:rPr lang="ru-RU" dirty="0" err="1"/>
              <a:t>китайського</a:t>
            </a:r>
            <a:r>
              <a:rPr lang="ru-RU" dirty="0"/>
              <a:t> за </a:t>
            </a:r>
            <a:r>
              <a:rPr lang="ru-RU" dirty="0" err="1"/>
              <a:t>звичайних</a:t>
            </a:r>
            <a:r>
              <a:rPr lang="ru-RU" dirty="0"/>
              <a:t> умов за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15 до 20 °С </a:t>
            </a:r>
            <a:r>
              <a:rPr lang="ru-RU" dirty="0" err="1"/>
              <a:t>квітки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червоне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рослину</a:t>
            </a:r>
            <a:r>
              <a:rPr lang="ru-RU" dirty="0"/>
              <a:t> з </a:t>
            </a:r>
            <a:r>
              <a:rPr lang="ru-RU" dirty="0" err="1"/>
              <a:t>червоними</a:t>
            </a:r>
            <a:r>
              <a:rPr lang="ru-RU" dirty="0"/>
              <a:t> </a:t>
            </a:r>
            <a:r>
              <a:rPr lang="ru-RU" dirty="0" err="1"/>
              <a:t>квітками</a:t>
            </a:r>
            <a:r>
              <a:rPr lang="ru-RU" dirty="0"/>
              <a:t> перенести у </a:t>
            </a:r>
            <a:r>
              <a:rPr lang="ru-RU" dirty="0" err="1"/>
              <a:t>приміщення</a:t>
            </a:r>
            <a:r>
              <a:rPr lang="ru-RU" dirty="0"/>
              <a:t> з </a:t>
            </a:r>
            <a:r>
              <a:rPr lang="ru-RU" dirty="0" err="1"/>
              <a:t>підвищеною</a:t>
            </a:r>
            <a:r>
              <a:rPr lang="ru-RU" dirty="0"/>
              <a:t> </a:t>
            </a:r>
            <a:r>
              <a:rPr lang="ru-RU" dirty="0" err="1"/>
              <a:t>вологістю</a:t>
            </a:r>
            <a:r>
              <a:rPr lang="ru-RU" dirty="0"/>
              <a:t> і температурою 30—35 °С, то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квітки</a:t>
            </a:r>
            <a:r>
              <a:rPr lang="ru-RU" dirty="0"/>
              <a:t> </a:t>
            </a:r>
            <a:r>
              <a:rPr lang="ru-RU" dirty="0" err="1"/>
              <a:t>матимуть</a:t>
            </a:r>
            <a:r>
              <a:rPr lang="ru-RU" dirty="0"/>
              <a:t> </a:t>
            </a:r>
            <a:r>
              <a:rPr lang="ru-RU" dirty="0" err="1"/>
              <a:t>білий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у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з'являться</a:t>
            </a:r>
            <a:r>
              <a:rPr lang="ru-RU" dirty="0"/>
              <a:t> </a:t>
            </a:r>
            <a:r>
              <a:rPr lang="ru-RU" dirty="0" err="1"/>
              <a:t>червоні</a:t>
            </a:r>
            <a:r>
              <a:rPr lang="ru-RU" dirty="0"/>
              <a:t> </a:t>
            </a:r>
            <a:r>
              <a:rPr lang="ru-RU" dirty="0" err="1"/>
              <a:t>квітки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одні</a:t>
            </a:r>
            <a:r>
              <a:rPr lang="ru-RU" dirty="0"/>
              <a:t> й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порізному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умов,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.</a:t>
            </a:r>
            <a:br>
              <a:rPr lang="ru-RU" dirty="0"/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771852"/>
            <a:ext cx="3072037" cy="32563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11099"/>
            <a:ext cx="2245749" cy="29900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69979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Експерименти над рослинами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5193452" cy="5880570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ru-RU" dirty="0" err="1"/>
              <a:t>Було</a:t>
            </a:r>
            <a:r>
              <a:rPr lang="ru-RU" dirty="0"/>
              <a:t> проведено </a:t>
            </a:r>
            <a:r>
              <a:rPr lang="ru-RU" dirty="0" err="1"/>
              <a:t>серію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над </a:t>
            </a:r>
            <a:r>
              <a:rPr lang="ru-RU" dirty="0" err="1"/>
              <a:t>рослинами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належали до 120 </a:t>
            </a:r>
            <a:r>
              <a:rPr lang="ru-RU" dirty="0" err="1"/>
              <a:t>видів</a:t>
            </a:r>
            <a:r>
              <a:rPr lang="ru-RU" dirty="0"/>
              <a:t>.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екземпляр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розрізали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 Одну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вирощували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теплого </a:t>
            </a:r>
            <a:r>
              <a:rPr lang="ru-RU" dirty="0" err="1"/>
              <a:t>м'якого</a:t>
            </a:r>
            <a:r>
              <a:rPr lang="ru-RU" dirty="0"/>
              <a:t> </a:t>
            </a:r>
            <a:r>
              <a:rPr lang="ru-RU" dirty="0" err="1"/>
              <a:t>клімату</a:t>
            </a:r>
            <a:r>
              <a:rPr lang="ru-RU" dirty="0"/>
              <a:t>, а другу — </a:t>
            </a:r>
            <a:r>
              <a:rPr lang="ru-RU" dirty="0" err="1"/>
              <a:t>високо</a:t>
            </a:r>
            <a:r>
              <a:rPr lang="ru-RU" dirty="0"/>
              <a:t> в горах.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дослідів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такими (на </a:t>
            </a:r>
            <a:r>
              <a:rPr lang="ru-RU" dirty="0" err="1"/>
              <a:t>прикладі</a:t>
            </a:r>
            <a:r>
              <a:rPr lang="ru-RU" dirty="0"/>
              <a:t> </a:t>
            </a:r>
            <a:r>
              <a:rPr lang="ru-RU" dirty="0" err="1"/>
              <a:t>земляної</a:t>
            </a:r>
            <a:r>
              <a:rPr lang="ru-RU" dirty="0"/>
              <a:t> </a:t>
            </a:r>
            <a:r>
              <a:rPr lang="ru-RU" dirty="0" err="1"/>
              <a:t>груші</a:t>
            </a:r>
            <a:r>
              <a:rPr lang="ru-RU" dirty="0"/>
              <a:t>). </a:t>
            </a:r>
            <a:r>
              <a:rPr lang="ru-RU" dirty="0" err="1"/>
              <a:t>Стебло</a:t>
            </a:r>
            <a:r>
              <a:rPr lang="ru-RU" dirty="0"/>
              <a:t> </a:t>
            </a:r>
            <a:r>
              <a:rPr lang="ru-RU" dirty="0" err="1"/>
              <a:t>земляної</a:t>
            </a:r>
            <a:r>
              <a:rPr lang="ru-RU" dirty="0"/>
              <a:t> </a:t>
            </a:r>
            <a:r>
              <a:rPr lang="ru-RU" dirty="0" err="1"/>
              <a:t>груші</a:t>
            </a:r>
            <a:r>
              <a:rPr lang="ru-RU" dirty="0"/>
              <a:t>, яка </a:t>
            </a:r>
            <a:r>
              <a:rPr lang="ru-RU" dirty="0" err="1"/>
              <a:t>виросла</a:t>
            </a:r>
            <a:r>
              <a:rPr lang="ru-RU" dirty="0"/>
              <a:t> на </a:t>
            </a:r>
            <a:r>
              <a:rPr lang="ru-RU" dirty="0" err="1"/>
              <a:t>рівнині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, а </a:t>
            </a:r>
            <a:r>
              <a:rPr lang="ru-RU" dirty="0" err="1"/>
              <a:t>вирощеної</a:t>
            </a:r>
            <a:r>
              <a:rPr lang="ru-RU" dirty="0"/>
              <a:t> в горах — </a:t>
            </a:r>
            <a:r>
              <a:rPr lang="ru-RU" dirty="0" err="1"/>
              <a:t>дуже</a:t>
            </a:r>
            <a:r>
              <a:rPr lang="ru-RU" dirty="0"/>
              <a:t> низеньким і мало </a:t>
            </a:r>
            <a:r>
              <a:rPr lang="ru-RU" dirty="0" err="1"/>
              <a:t>вигляд</a:t>
            </a:r>
            <a:r>
              <a:rPr lang="ru-RU" dirty="0"/>
              <a:t> розетки, </a:t>
            </a:r>
            <a:r>
              <a:rPr lang="ru-RU" dirty="0" err="1"/>
              <a:t>притисненої</a:t>
            </a:r>
            <a:r>
              <a:rPr lang="ru-RU" dirty="0"/>
              <a:t> до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стебла</a:t>
            </a:r>
            <a:r>
              <a:rPr lang="ru-RU" dirty="0"/>
              <a:t> — результат </a:t>
            </a:r>
            <a:r>
              <a:rPr lang="ru-RU" dirty="0" err="1"/>
              <a:t>пристосування</a:t>
            </a:r>
            <a:r>
              <a:rPr lang="ru-RU" dirty="0"/>
              <a:t> до </a:t>
            </a:r>
            <a:r>
              <a:rPr lang="ru-RU" dirty="0" err="1"/>
              <a:t>суворих</a:t>
            </a:r>
            <a:r>
              <a:rPr lang="ru-RU" dirty="0"/>
              <a:t> умов </a:t>
            </a:r>
            <a:r>
              <a:rPr lang="ru-RU" dirty="0" err="1"/>
              <a:t>високогір'я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насіння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висівати</a:t>
            </a:r>
            <a:r>
              <a:rPr lang="ru-RU" dirty="0"/>
              <a:t> в </a:t>
            </a:r>
            <a:r>
              <a:rPr lang="ru-RU" dirty="0" err="1"/>
              <a:t>однотипних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вони </a:t>
            </a:r>
            <a:r>
              <a:rPr lang="ru-RU" dirty="0" err="1"/>
              <a:t>дадуть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з </a:t>
            </a:r>
            <a:r>
              <a:rPr lang="ru-RU" dirty="0" err="1"/>
              <a:t>однаковим</a:t>
            </a:r>
            <a:r>
              <a:rPr lang="ru-RU" dirty="0"/>
              <a:t> фенотипом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фенотип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умов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фенотипі</a:t>
            </a:r>
            <a:r>
              <a:rPr lang="ru-RU" dirty="0"/>
              <a:t> не </a:t>
            </a:r>
            <a:r>
              <a:rPr lang="ru-RU" dirty="0" err="1"/>
              <a:t>спричинюють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генотипу. </a:t>
            </a:r>
            <a:r>
              <a:rPr lang="ru-RU" dirty="0" err="1"/>
              <a:t>Навіть</a:t>
            </a:r>
            <a:r>
              <a:rPr lang="ru-RU" dirty="0"/>
              <a:t> на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рослині</a:t>
            </a:r>
            <a:r>
              <a:rPr lang="ru-RU" dirty="0"/>
              <a:t> листки,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виросли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різну</a:t>
            </a:r>
            <a:r>
              <a:rPr lang="ru-RU" dirty="0"/>
              <a:t> форму (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гетерофілії</a:t>
            </a:r>
            <a:r>
              <a:rPr lang="ru-RU" dirty="0"/>
              <a:t>).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580878"/>
            <a:ext cx="3858449" cy="2496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64088" y="4077073"/>
            <a:ext cx="3779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/>
              <a:t>Вплив</a:t>
            </a:r>
            <a:r>
              <a:rPr lang="ru-RU" i="1" dirty="0"/>
              <a:t> </a:t>
            </a:r>
            <a:r>
              <a:rPr lang="ru-RU" i="1" dirty="0" err="1"/>
              <a:t>середовища</a:t>
            </a:r>
            <a:r>
              <a:rPr lang="ru-RU" i="1" dirty="0"/>
              <a:t> на форму </a:t>
            </a:r>
            <a:r>
              <a:rPr lang="ru-RU" i="1" dirty="0" err="1"/>
              <a:t>листків</a:t>
            </a:r>
            <a:r>
              <a:rPr lang="ru-RU" i="1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1 — </a:t>
            </a:r>
            <a:r>
              <a:rPr lang="ru-RU" i="1" dirty="0" err="1"/>
              <a:t>стрілолист</a:t>
            </a:r>
            <a:r>
              <a:rPr lang="ru-RU" i="1" dirty="0"/>
              <a:t> (у </a:t>
            </a:r>
            <a:r>
              <a:rPr lang="ru-RU" i="1" dirty="0" err="1"/>
              <a:t>воді</a:t>
            </a:r>
            <a:r>
              <a:rPr lang="ru-RU" i="1" dirty="0"/>
              <a:t> листки </a:t>
            </a:r>
            <a:r>
              <a:rPr lang="ru-RU" i="1" dirty="0" err="1"/>
              <a:t>лінійні</a:t>
            </a:r>
            <a:r>
              <a:rPr lang="ru-RU" i="1" dirty="0"/>
              <a:t>, на </a:t>
            </a:r>
            <a:r>
              <a:rPr lang="ru-RU" i="1" dirty="0" err="1"/>
              <a:t>поверхні</a:t>
            </a:r>
            <a:r>
              <a:rPr lang="ru-RU" i="1" dirty="0"/>
              <a:t> води — </a:t>
            </a:r>
            <a:r>
              <a:rPr lang="ru-RU" i="1" dirty="0" err="1"/>
              <a:t>кулясті</a:t>
            </a:r>
            <a:r>
              <a:rPr lang="ru-RU" i="1" dirty="0"/>
              <a:t>, над водою — </a:t>
            </a:r>
            <a:r>
              <a:rPr lang="ru-RU" i="1" dirty="0" err="1"/>
              <a:t>стрілоподібні</a:t>
            </a:r>
            <a:r>
              <a:rPr lang="ru-RU" i="1" dirty="0"/>
              <a:t>); 2 — </a:t>
            </a:r>
            <a:r>
              <a:rPr lang="ru-RU" i="1" dirty="0" err="1"/>
              <a:t>підводні</a:t>
            </a:r>
            <a:r>
              <a:rPr lang="ru-RU" i="1" dirty="0"/>
              <a:t> І </a:t>
            </a:r>
            <a:r>
              <a:rPr lang="ru-RU" i="1" dirty="0" err="1"/>
              <a:t>надводні</a:t>
            </a:r>
            <a:r>
              <a:rPr lang="ru-RU" i="1" dirty="0"/>
              <a:t> листки </a:t>
            </a:r>
            <a:r>
              <a:rPr lang="ru-RU" i="1" dirty="0" err="1"/>
              <a:t>жовтцю</a:t>
            </a:r>
            <a:r>
              <a:rPr lang="ru-RU" i="1" dirty="0"/>
              <a:t> водяного; 3 — </a:t>
            </a:r>
            <a:r>
              <a:rPr lang="ru-RU" i="1" dirty="0" err="1"/>
              <a:t>гетерофілія</a:t>
            </a:r>
            <a:r>
              <a:rPr lang="ru-RU" i="1" dirty="0"/>
              <a:t> у </a:t>
            </a:r>
            <a:r>
              <a:rPr lang="ru-RU" i="1" dirty="0" err="1"/>
              <a:t>череди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7331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Світло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400600"/>
          </a:xfrm>
        </p:spPr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ru-RU" dirty="0"/>
              <a:t>Одним з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рослинного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і </a:t>
            </a:r>
            <a:r>
              <a:rPr lang="ru-RU" dirty="0" err="1"/>
              <a:t>розвиток</a:t>
            </a:r>
            <a:r>
              <a:rPr lang="ru-RU" dirty="0"/>
              <a:t>, є </a:t>
            </a:r>
            <a:r>
              <a:rPr lang="ru-RU" dirty="0" err="1"/>
              <a:t>світло</a:t>
            </a:r>
            <a:r>
              <a:rPr lang="ru-RU" dirty="0"/>
              <a:t>.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 </a:t>
            </a:r>
            <a:r>
              <a:rPr lang="ru-RU" dirty="0" err="1"/>
              <a:t>освітлення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світлолюбні</a:t>
            </a:r>
            <a:r>
              <a:rPr lang="ru-RU" dirty="0"/>
              <a:t> й </a:t>
            </a:r>
            <a:r>
              <a:rPr lang="ru-RU" dirty="0" err="1"/>
              <a:t>тіньовитривалі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морфологічно</a:t>
            </a:r>
            <a:r>
              <a:rPr lang="ru-RU" dirty="0"/>
              <a:t>, </a:t>
            </a:r>
            <a:r>
              <a:rPr lang="ru-RU" dirty="0" err="1"/>
              <a:t>анатомічно</a:t>
            </a:r>
            <a:r>
              <a:rPr lang="ru-RU" dirty="0"/>
              <a:t> й </a:t>
            </a:r>
            <a:r>
              <a:rPr lang="ru-RU" dirty="0" err="1"/>
              <a:t>фізіологічно</a:t>
            </a:r>
            <a:r>
              <a:rPr lang="ru-RU" dirty="0"/>
              <a:t>. Для </a:t>
            </a:r>
            <a:r>
              <a:rPr lang="ru-RU" dirty="0" err="1"/>
              <a:t>світлолюбних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ксероморфної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за </a:t>
            </a:r>
            <a:r>
              <a:rPr lang="ru-RU" dirty="0" err="1"/>
              <a:t>дії</a:t>
            </a:r>
            <a:r>
              <a:rPr lang="ru-RU" dirty="0"/>
              <a:t> сильного </a:t>
            </a:r>
            <a:r>
              <a:rPr lang="ru-RU" dirty="0" err="1"/>
              <a:t>освітлення</a:t>
            </a:r>
            <a:r>
              <a:rPr lang="ru-RU" dirty="0"/>
              <a:t>. Головною </a:t>
            </a:r>
            <a:r>
              <a:rPr lang="ru-RU" dirty="0" err="1"/>
              <a:t>фізіологічною</a:t>
            </a:r>
            <a:r>
              <a:rPr lang="ru-RU" dirty="0"/>
              <a:t> </a:t>
            </a:r>
            <a:r>
              <a:rPr lang="ru-RU" dirty="0" err="1"/>
              <a:t>відмінністю</a:t>
            </a:r>
            <a:r>
              <a:rPr lang="ru-RU" dirty="0"/>
              <a:t> </a:t>
            </a:r>
            <a:r>
              <a:rPr lang="ru-RU" dirty="0" err="1"/>
              <a:t>світлолюбних</a:t>
            </a:r>
            <a:r>
              <a:rPr lang="ru-RU" dirty="0"/>
              <a:t> і </a:t>
            </a:r>
            <a:r>
              <a:rPr lang="ru-RU" dirty="0" err="1"/>
              <a:t>тіньовитривалих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є </a:t>
            </a:r>
            <a:r>
              <a:rPr lang="ru-RU" dirty="0" err="1"/>
              <a:t>різниця</a:t>
            </a:r>
            <a:r>
              <a:rPr lang="ru-RU" dirty="0"/>
              <a:t> у </a:t>
            </a:r>
            <a:r>
              <a:rPr lang="ru-RU" dirty="0" err="1"/>
              <a:t>значенні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компенсаційного</a:t>
            </a:r>
            <a:r>
              <a:rPr lang="ru-RU" dirty="0"/>
              <a:t> пункту,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освітлення</a:t>
            </a:r>
            <a:r>
              <a:rPr lang="ru-RU" dirty="0"/>
              <a:t>, 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і фотосинтезу </a:t>
            </a:r>
            <a:r>
              <a:rPr lang="ru-RU" dirty="0" err="1"/>
              <a:t>зрівноважені</a:t>
            </a:r>
            <a:r>
              <a:rPr lang="ru-RU" dirty="0"/>
              <a:t>. У </a:t>
            </a:r>
            <a:r>
              <a:rPr lang="ru-RU" dirty="0" err="1"/>
              <a:t>тіньовитривалих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компенсаційний</a:t>
            </a:r>
            <a:r>
              <a:rPr lang="ru-RU" dirty="0"/>
              <a:t> пункт </a:t>
            </a:r>
            <a:r>
              <a:rPr lang="ru-RU" dirty="0" err="1"/>
              <a:t>досяжний</a:t>
            </a:r>
            <a:r>
              <a:rPr lang="ru-RU" dirty="0"/>
              <a:t> за умов </a:t>
            </a:r>
            <a:r>
              <a:rPr lang="ru-RU" dirty="0" err="1"/>
              <a:t>нижчого</a:t>
            </a:r>
            <a:r>
              <a:rPr lang="ru-RU" dirty="0"/>
              <a:t> </a:t>
            </a:r>
            <a:r>
              <a:rPr lang="ru-RU" dirty="0" err="1"/>
              <a:t>освітлення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світлолюбних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листків</a:t>
            </a:r>
            <a:r>
              <a:rPr lang="ru-RU" dirty="0"/>
              <a:t> бука </a:t>
            </a:r>
            <a:r>
              <a:rPr lang="ru-RU" dirty="0" err="1"/>
              <a:t>компенсаційний</a:t>
            </a:r>
            <a:r>
              <a:rPr lang="ru-RU" dirty="0"/>
              <a:t> пункт </a:t>
            </a:r>
            <a:r>
              <a:rPr lang="ru-RU" dirty="0" err="1"/>
              <a:t>досягає</a:t>
            </a:r>
            <a:r>
              <a:rPr lang="ru-RU" dirty="0"/>
              <a:t> 500 </a:t>
            </a:r>
            <a:r>
              <a:rPr lang="ru-RU" dirty="0" err="1"/>
              <a:t>лк</a:t>
            </a:r>
            <a:r>
              <a:rPr lang="ru-RU" dirty="0"/>
              <a:t>, а у </a:t>
            </a:r>
            <a:r>
              <a:rPr lang="ru-RU" dirty="0" err="1"/>
              <a:t>затінених</a:t>
            </a:r>
            <a:r>
              <a:rPr lang="ru-RU" dirty="0"/>
              <a:t> – 100 </a:t>
            </a:r>
            <a:r>
              <a:rPr lang="ru-RU" dirty="0" err="1"/>
              <a:t>лк</a:t>
            </a:r>
            <a:r>
              <a:rPr lang="ru-RU" dirty="0" smtClean="0"/>
              <a:t>.</a:t>
            </a:r>
            <a:endParaRPr lang="ru-RU" dirty="0"/>
          </a:p>
          <a:p>
            <a:pPr marL="114300" indent="0">
              <a:buNone/>
            </a:pPr>
            <a:r>
              <a:rPr lang="ru-RU" dirty="0" err="1"/>
              <a:t>Зазначимо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тіні</a:t>
            </a:r>
            <a:r>
              <a:rPr lang="ru-RU" dirty="0"/>
              <a:t> листки </a:t>
            </a:r>
            <a:r>
              <a:rPr lang="ru-RU" dirty="0" err="1"/>
              <a:t>виростають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більшими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на </a:t>
            </a:r>
            <a:r>
              <a:rPr lang="ru-RU" dirty="0" err="1"/>
              <a:t>світлі</a:t>
            </a:r>
            <a:r>
              <a:rPr lang="ru-RU" dirty="0"/>
              <a:t>. На </a:t>
            </a:r>
            <a:r>
              <a:rPr lang="ru-RU" dirty="0" err="1"/>
              <a:t>інтенсивному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світлі</a:t>
            </a:r>
            <a:r>
              <a:rPr lang="ru-RU" dirty="0" smtClean="0"/>
              <a:t> </a:t>
            </a:r>
            <a:r>
              <a:rPr lang="ru-RU" dirty="0" err="1"/>
              <a:t>зменшується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стебла</a:t>
            </a:r>
            <a:r>
              <a:rPr lang="ru-RU" dirty="0"/>
              <a:t>. У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/>
              <a:t>дослідженнях</a:t>
            </a:r>
            <a:r>
              <a:rPr lang="ru-RU" dirty="0"/>
              <a:t> </a:t>
            </a:r>
            <a:r>
              <a:rPr lang="ru-RU" dirty="0" err="1"/>
              <a:t>виявлена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гальмівна</a:t>
            </a:r>
            <a:r>
              <a:rPr lang="ru-RU" dirty="0" smtClean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на </a:t>
            </a:r>
            <a:r>
              <a:rPr lang="ru-RU" dirty="0" err="1"/>
              <a:t>ріст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прямий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/>
              <a:t>світла</a:t>
            </a:r>
            <a:r>
              <a:rPr lang="ru-RU" dirty="0"/>
              <a:t> на </a:t>
            </a:r>
            <a:r>
              <a:rPr lang="ru-RU" dirty="0" err="1"/>
              <a:t>рослину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нормативною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.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вважають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вночі</a:t>
            </a:r>
            <a:r>
              <a:rPr lang="ru-RU" dirty="0"/>
              <a:t> </a:t>
            </a:r>
            <a:r>
              <a:rPr lang="ru-RU" dirty="0" err="1"/>
              <a:t>ростуть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,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/>
              <a:t>удень</a:t>
            </a:r>
            <a:r>
              <a:rPr lang="ru-RU" dirty="0"/>
              <a:t> (</a:t>
            </a:r>
            <a:r>
              <a:rPr lang="ru-RU" dirty="0" err="1"/>
              <a:t>однак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пагін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квасолі</a:t>
            </a:r>
            <a:r>
              <a:rPr lang="ru-RU" dirty="0" smtClean="0"/>
              <a:t> </a:t>
            </a:r>
            <a:r>
              <a:rPr lang="ru-RU" dirty="0"/>
              <a:t>росте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вдень,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уночі</a:t>
            </a:r>
            <a:r>
              <a:rPr lang="ru-RU" dirty="0"/>
              <a:t>, а 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для низки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рівномірний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).</a:t>
            </a:r>
          </a:p>
          <a:p>
            <a:pPr marL="11430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028" y="3645024"/>
            <a:ext cx="387179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2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Температура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1752600"/>
            <a:ext cx="4176464" cy="510540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ru-RU" dirty="0"/>
              <a:t>Температура – один з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абіотичних</a:t>
            </a:r>
            <a:r>
              <a:rPr lang="ru-RU" dirty="0"/>
              <a:t>, </a:t>
            </a:r>
            <a:r>
              <a:rPr lang="ru-RU" dirty="0" err="1"/>
              <a:t>некерованих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географічне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нормально </a:t>
            </a:r>
            <a:r>
              <a:rPr lang="ru-RU" dirty="0" err="1"/>
              <a:t>рости</a:t>
            </a:r>
            <a:r>
              <a:rPr lang="ru-RU" dirty="0"/>
              <a:t> і </a:t>
            </a:r>
            <a:r>
              <a:rPr lang="ru-RU" dirty="0" err="1"/>
              <a:t>розвиватись</a:t>
            </a:r>
            <a:r>
              <a:rPr lang="ru-RU" dirty="0"/>
              <a:t>.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ростом і температурою </a:t>
            </a:r>
            <a:r>
              <a:rPr lang="ru-RU" dirty="0" err="1"/>
              <a:t>виражають</a:t>
            </a:r>
            <a:r>
              <a:rPr lang="ru-RU" dirty="0"/>
              <a:t> кривою з </a:t>
            </a:r>
            <a:r>
              <a:rPr lang="ru-RU" dirty="0" err="1"/>
              <a:t>трьома</a:t>
            </a:r>
            <a:r>
              <a:rPr lang="ru-RU" dirty="0"/>
              <a:t> </a:t>
            </a:r>
            <a:r>
              <a:rPr lang="ru-RU" dirty="0" err="1"/>
              <a:t>кардинальними</a:t>
            </a:r>
            <a:r>
              <a:rPr lang="ru-RU" dirty="0"/>
              <a:t> точками: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мінімальною</a:t>
            </a:r>
            <a:r>
              <a:rPr lang="ru-RU" dirty="0"/>
              <a:t> (</a:t>
            </a:r>
            <a:r>
              <a:rPr lang="ru-RU" dirty="0" err="1"/>
              <a:t>найнижча</a:t>
            </a:r>
            <a:r>
              <a:rPr lang="ru-RU" dirty="0"/>
              <a:t> температура, за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розпочинається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>• оптимальною (</a:t>
            </a:r>
            <a:r>
              <a:rPr lang="ru-RU" dirty="0" err="1"/>
              <a:t>найсприятливіша</a:t>
            </a:r>
            <a:r>
              <a:rPr lang="ru-RU" dirty="0"/>
              <a:t> для </a:t>
            </a:r>
            <a:r>
              <a:rPr lang="ru-RU" dirty="0" err="1"/>
              <a:t>ростових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>• максимальною (за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уже </a:t>
            </a:r>
            <a:r>
              <a:rPr lang="ru-RU" dirty="0" err="1"/>
              <a:t>припиняється</a:t>
            </a:r>
            <a:r>
              <a:rPr lang="ru-RU" dirty="0"/>
              <a:t>).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39152"/>
            <a:ext cx="4536504" cy="340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76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72</TotalTime>
  <Words>1169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Аптека</vt:lpstr>
      <vt:lpstr>Вплив генотипу і факторів зовнішнього середовища на рослинні організми</vt:lpstr>
      <vt:lpstr>Презентация PowerPoint</vt:lpstr>
      <vt:lpstr>Хромосоми</vt:lpstr>
      <vt:lpstr>Гетерозис</vt:lpstr>
      <vt:lpstr>Мінливість</vt:lpstr>
      <vt:lpstr>Вплив факторів зовнішнього середовища</vt:lpstr>
      <vt:lpstr>Експерименти над рослинами </vt:lpstr>
      <vt:lpstr>Світло </vt:lpstr>
      <vt:lpstr>Температура</vt:lpstr>
      <vt:lpstr>Вода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генотипу і факторів зовнішнього середовища на рослинні організми</dc:title>
  <dc:creator>Natalia</dc:creator>
  <cp:lastModifiedBy>Natalia</cp:lastModifiedBy>
  <cp:revision>7</cp:revision>
  <dcterms:created xsi:type="dcterms:W3CDTF">2013-12-02T13:37:05Z</dcterms:created>
  <dcterms:modified xsi:type="dcterms:W3CDTF">2015-01-29T09:55:32Z</dcterms:modified>
</cp:coreProperties>
</file>