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A53C-3127-418A-9897-50B74625CBD8}" type="datetimeFigureOut">
              <a:rPr lang="uk-UA" smtClean="0"/>
              <a:t>06.11.2013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6A11-51AC-4E05-8D81-C877EFB89783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A53C-3127-418A-9897-50B74625CBD8}" type="datetimeFigureOut">
              <a:rPr lang="uk-UA" smtClean="0"/>
              <a:t>06.11.2013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6A11-51AC-4E05-8D81-C877EFB8978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A53C-3127-418A-9897-50B74625CBD8}" type="datetimeFigureOut">
              <a:rPr lang="uk-UA" smtClean="0"/>
              <a:t>06.11.2013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6A11-51AC-4E05-8D81-C877EFB8978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A53C-3127-418A-9897-50B74625CBD8}" type="datetimeFigureOut">
              <a:rPr lang="uk-UA" smtClean="0"/>
              <a:t>06.11.2013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6A11-51AC-4E05-8D81-C877EFB8978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A53C-3127-418A-9897-50B74625CBD8}" type="datetimeFigureOut">
              <a:rPr lang="uk-UA" smtClean="0"/>
              <a:t>06.11.2013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6A11-51AC-4E05-8D81-C877EFB89783}" type="slidenum">
              <a:rPr lang="uk-UA" smtClean="0"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A53C-3127-418A-9897-50B74625CBD8}" type="datetimeFigureOut">
              <a:rPr lang="uk-UA" smtClean="0"/>
              <a:t>06.11.2013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6A11-51AC-4E05-8D81-C877EFB8978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A53C-3127-418A-9897-50B74625CBD8}" type="datetimeFigureOut">
              <a:rPr lang="uk-UA" smtClean="0"/>
              <a:t>06.11.2013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6A11-51AC-4E05-8D81-C877EFB89783}" type="slidenum">
              <a:rPr lang="uk-UA" smtClean="0"/>
              <a:t>‹#›</a:t>
            </a:fld>
            <a:endParaRPr lang="uk-UA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A53C-3127-418A-9897-50B74625CBD8}" type="datetimeFigureOut">
              <a:rPr lang="uk-UA" smtClean="0"/>
              <a:t>06.11.2013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6A11-51AC-4E05-8D81-C877EFB8978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A53C-3127-418A-9897-50B74625CBD8}" type="datetimeFigureOut">
              <a:rPr lang="uk-UA" smtClean="0"/>
              <a:t>06.11.2013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6A11-51AC-4E05-8D81-C877EFB8978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A53C-3127-418A-9897-50B74625CBD8}" type="datetimeFigureOut">
              <a:rPr lang="uk-UA" smtClean="0"/>
              <a:t>06.11.2013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6A11-51AC-4E05-8D81-C877EFB89783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A53C-3127-418A-9897-50B74625CBD8}" type="datetimeFigureOut">
              <a:rPr lang="uk-UA" smtClean="0"/>
              <a:t>06.11.2013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6A11-51AC-4E05-8D81-C877EFB8978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DEDA53C-3127-418A-9897-50B74625CBD8}" type="datetimeFigureOut">
              <a:rPr lang="uk-UA" smtClean="0"/>
              <a:t>06.11.2013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7816A11-51AC-4E05-8D81-C877EFB8978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377661" cy="1368152"/>
          </a:xfrm>
        </p:spPr>
        <p:txBody>
          <a:bodyPr/>
          <a:lstStyle/>
          <a:p>
            <a:pPr algn="ctr"/>
            <a:r>
              <a:rPr lang="en-US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TAKING A </a:t>
            </a:r>
            <a:r>
              <a:rPr lang="en-US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GAP YEAR </a:t>
            </a:r>
            <a:endParaRPr lang="uk-UA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5805264"/>
            <a:ext cx="4788024" cy="1044561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pPr algn="r"/>
            <a:r>
              <a:rPr lang="en-US" dirty="0" smtClean="0"/>
              <a:t>By Olga </a:t>
            </a:r>
            <a:r>
              <a:rPr lang="en-US" dirty="0" err="1" smtClean="0"/>
              <a:t>Kucherenko</a:t>
            </a:r>
            <a:endParaRPr lang="en-US" dirty="0" smtClean="0"/>
          </a:p>
          <a:p>
            <a:pPr algn="r"/>
            <a:r>
              <a:rPr lang="en-US" dirty="0" smtClean="0"/>
              <a:t>11-V 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59648"/>
            <a:ext cx="309634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95563"/>
            <a:ext cx="4320480" cy="282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70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9906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What is a Gap Year?</a:t>
            </a:r>
            <a:endParaRPr lang="uk-UA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67" y="1600200"/>
            <a:ext cx="9099942" cy="1612776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rgbClr val="7030A0"/>
                </a:solidFill>
                <a:ea typeface="Arial"/>
                <a:cs typeface="Arial"/>
                <a:sym typeface="Arial"/>
              </a:rPr>
              <a:t>GAP YEAR 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- vacation, provided the student or senior secondary vocational school for medical reasons and in other cases (disasters, family problems). </a:t>
            </a:r>
          </a:p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7" y="3212977"/>
            <a:ext cx="4379640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12976"/>
            <a:ext cx="4643117" cy="3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14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2278656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 number of companies are operating gap year schemes which are a great opportunity to gain work experience, as well as earn a competitive </a:t>
            </a:r>
            <a:r>
              <a:rPr lang="en-US" dirty="0" smtClean="0"/>
              <a:t>salary.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All volunteer projects and expeditions are team based - with 8-16 Gap Year and university students on each, led by one or two of our trained and experienced leaders.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57747"/>
            <a:ext cx="262829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35448"/>
            <a:ext cx="4824536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7749" y="692696"/>
            <a:ext cx="8640960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Structured work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programmes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9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94184"/>
            <a:ext cx="8229600" cy="9906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opportunities</a:t>
            </a:r>
            <a:endParaRPr lang="uk-UA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4896544" cy="5373215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 fontScale="85000" lnSpcReduction="10000"/>
          </a:bodyPr>
          <a:lstStyle/>
          <a:p>
            <a:pPr marL="342900" lvl="0" indent="-342900" algn="ctr">
              <a:spcBef>
                <a:spcPts val="0"/>
              </a:spcBef>
              <a:buClr>
                <a:srgbClr val="FF9900"/>
              </a:buClr>
              <a:buSzPct val="25000"/>
              <a:buNone/>
            </a:pPr>
            <a:r>
              <a:rPr lang="en-US" sz="3200" b="1" kern="0" dirty="0">
                <a:solidFill>
                  <a:srgbClr val="7030A0"/>
                </a:solidFill>
                <a:ea typeface="Arial"/>
                <a:cs typeface="Arial"/>
                <a:sym typeface="Arial"/>
                <a:rtl val="0"/>
              </a:rPr>
              <a:t>Gap year provides an opportunity for students:</a:t>
            </a:r>
          </a:p>
          <a:p>
            <a:pPr marL="342900" lvl="0" indent="-342900">
              <a:spcBef>
                <a:spcPts val="640"/>
              </a:spcBef>
              <a:buClr>
                <a:srgbClr val="FF9900"/>
              </a:buClr>
              <a:buSzPct val="75000"/>
              <a:buFont typeface="Arial"/>
              <a:buChar char="■"/>
            </a:pPr>
            <a:r>
              <a:rPr lang="en-US" sz="3200" kern="0" dirty="0">
                <a:ea typeface="Arial"/>
                <a:cs typeface="Arial"/>
                <a:sym typeface="Arial"/>
                <a:rtl val="0"/>
              </a:rPr>
              <a:t>to solve their problems (health or other</a:t>
            </a:r>
            <a:r>
              <a:rPr lang="en-US" sz="3200" kern="0" dirty="0" smtClean="0">
                <a:ea typeface="Arial"/>
                <a:cs typeface="Arial"/>
                <a:sym typeface="Arial"/>
                <a:rtl val="0"/>
              </a:rPr>
              <a:t>);</a:t>
            </a:r>
            <a:endParaRPr lang="en-US" sz="3200" kern="0" dirty="0">
              <a:ea typeface="Arial"/>
              <a:cs typeface="Arial"/>
              <a:sym typeface="Arial"/>
              <a:rtl val="0"/>
            </a:endParaRPr>
          </a:p>
          <a:p>
            <a:pPr marL="342900" lvl="0" indent="-342900">
              <a:spcBef>
                <a:spcPts val="640"/>
              </a:spcBef>
              <a:buClr>
                <a:srgbClr val="FF9900"/>
              </a:buClr>
              <a:buSzPct val="75000"/>
              <a:buFont typeface="Arial"/>
              <a:buChar char="■"/>
            </a:pPr>
            <a:r>
              <a:rPr lang="en-US" sz="3200" kern="0" dirty="0">
                <a:ea typeface="Arial"/>
                <a:cs typeface="Arial"/>
                <a:sym typeface="Arial"/>
                <a:rtl val="0"/>
              </a:rPr>
              <a:t>to prepare for </a:t>
            </a:r>
            <a:r>
              <a:rPr lang="en-US" sz="3200" kern="0" dirty="0" smtClean="0">
                <a:ea typeface="Arial"/>
                <a:cs typeface="Arial"/>
                <a:sym typeface="Arial"/>
                <a:rtl val="0"/>
              </a:rPr>
              <a:t>training;</a:t>
            </a:r>
            <a:r>
              <a:rPr lang="en-US" sz="3200" kern="0" dirty="0">
                <a:ea typeface="Arial"/>
                <a:cs typeface="Arial"/>
                <a:sym typeface="Arial"/>
                <a:rtl val="0"/>
              </a:rPr>
              <a:t> </a:t>
            </a:r>
          </a:p>
          <a:p>
            <a:pPr marL="342900" lvl="0" indent="-342900">
              <a:spcBef>
                <a:spcPts val="640"/>
              </a:spcBef>
              <a:buClr>
                <a:srgbClr val="FF9900"/>
              </a:buClr>
              <a:buSzPct val="75000"/>
              <a:buFont typeface="Arial"/>
              <a:buChar char="■"/>
            </a:pPr>
            <a:r>
              <a:rPr lang="en-US" sz="3200" kern="0" dirty="0" smtClean="0">
                <a:ea typeface="Arial"/>
                <a:cs typeface="Arial"/>
                <a:sym typeface="Arial"/>
                <a:rtl val="0"/>
              </a:rPr>
              <a:t>go sightseeing;</a:t>
            </a:r>
          </a:p>
          <a:p>
            <a:pPr marL="342900" lvl="0" indent="-342900">
              <a:spcBef>
                <a:spcPts val="640"/>
              </a:spcBef>
              <a:buClr>
                <a:srgbClr val="FF9900"/>
              </a:buClr>
              <a:buSzPct val="75000"/>
              <a:buFont typeface="Arial"/>
              <a:buChar char="■"/>
            </a:pPr>
            <a:r>
              <a:rPr lang="en-US" sz="3200" kern="0" dirty="0">
                <a:ea typeface="Arial"/>
                <a:cs typeface="Arial"/>
                <a:sym typeface="Arial"/>
                <a:rtl val="0"/>
              </a:rPr>
              <a:t>e</a:t>
            </a:r>
            <a:r>
              <a:rPr lang="en-US" sz="3200" kern="0" dirty="0" smtClean="0">
                <a:ea typeface="Arial"/>
                <a:cs typeface="Arial"/>
                <a:sym typeface="Arial"/>
                <a:rtl val="0"/>
              </a:rPr>
              <a:t>xperience a different culture firsthand .</a:t>
            </a:r>
          </a:p>
          <a:p>
            <a:pPr marL="342900" lvl="0" indent="-342900">
              <a:spcBef>
                <a:spcPts val="640"/>
              </a:spcBef>
              <a:buClr>
                <a:srgbClr val="FF9900"/>
              </a:buClr>
              <a:buSzPct val="75000"/>
              <a:buFont typeface="Arial"/>
              <a:buChar char="■"/>
            </a:pPr>
            <a:r>
              <a:rPr lang="en-US" sz="3200" kern="0" dirty="0">
                <a:ea typeface="Arial"/>
                <a:cs typeface="Arial"/>
                <a:sym typeface="Arial"/>
                <a:rtl val="0"/>
              </a:rPr>
              <a:t>c</a:t>
            </a:r>
            <a:r>
              <a:rPr lang="en-US" sz="3200" kern="0" dirty="0" smtClean="0">
                <a:ea typeface="Arial"/>
                <a:cs typeface="Arial"/>
                <a:sym typeface="Arial"/>
                <a:rtl val="0"/>
              </a:rPr>
              <a:t>ommunicate every day in English;</a:t>
            </a:r>
          </a:p>
          <a:p>
            <a:pPr marL="342900" lvl="0" indent="-342900">
              <a:spcBef>
                <a:spcPts val="640"/>
              </a:spcBef>
              <a:buClr>
                <a:srgbClr val="FF9900"/>
              </a:buClr>
              <a:buSzPct val="75000"/>
              <a:buFont typeface="Arial"/>
              <a:buChar char="■"/>
            </a:pPr>
            <a:r>
              <a:rPr lang="en-US" sz="3200" kern="0" dirty="0" smtClean="0">
                <a:ea typeface="Arial"/>
                <a:cs typeface="Arial"/>
                <a:sym typeface="Arial"/>
                <a:rtl val="0"/>
              </a:rPr>
              <a:t>professional </a:t>
            </a:r>
            <a:r>
              <a:rPr lang="en-US" sz="3200" kern="0" dirty="0" smtClean="0">
                <a:ea typeface="Arial"/>
                <a:cs typeface="Arial"/>
                <a:sym typeface="Arial"/>
                <a:rtl val="0"/>
              </a:rPr>
              <a:t>development…</a:t>
            </a:r>
          </a:p>
          <a:p>
            <a:pPr marL="342900" lvl="0" indent="-342900">
              <a:spcBef>
                <a:spcPts val="640"/>
              </a:spcBef>
              <a:buClr>
                <a:srgbClr val="FF9900"/>
              </a:buClr>
              <a:buSzPct val="75000"/>
              <a:buFont typeface="Arial"/>
              <a:buChar char="■"/>
            </a:pPr>
            <a:endParaRPr lang="en-US" sz="3200" kern="0" dirty="0" smtClean="0">
              <a:ea typeface="Arial"/>
              <a:cs typeface="Arial"/>
              <a:sym typeface="Arial"/>
              <a:rtl val="0"/>
            </a:endParaRPr>
          </a:p>
          <a:p>
            <a:pPr marL="342900" lvl="0" indent="-342900">
              <a:spcBef>
                <a:spcPts val="640"/>
              </a:spcBef>
              <a:buClr>
                <a:srgbClr val="FF9900"/>
              </a:buClr>
              <a:buSzPct val="75000"/>
              <a:buFont typeface="Arial"/>
              <a:buChar char="■"/>
            </a:pPr>
            <a:endParaRPr lang="en-US" sz="3200" kern="0" dirty="0">
              <a:ea typeface="Arial"/>
              <a:cs typeface="Arial"/>
              <a:sym typeface="Arial"/>
              <a:rtl val="0"/>
            </a:endParaRPr>
          </a:p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421195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4149081"/>
            <a:ext cx="4211960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94" y="548680"/>
            <a:ext cx="8744478" cy="1296144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The main disadvantage gap year is a student misses an important year of study.</a:t>
            </a:r>
          </a:p>
          <a:p>
            <a:pPr algn="just"/>
            <a:endParaRPr lang="uk-UA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16832"/>
            <a:ext cx="413544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45" y="2564904"/>
            <a:ext cx="498601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05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57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Work Experience Abroad</a:t>
            </a:r>
            <a:endParaRPr lang="uk-UA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640960" cy="1728192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 dirty="0"/>
              <a:t>Working abroad during your gap year will give you the opportunity to truly experience a country while gaining invaluable skills that employers and universities highly regard.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7776864" cy="357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13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476672"/>
            <a:ext cx="8928992" cy="18002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Your gap year is an opportunity to experience a different world, whether it be part of a project, expedition or combined trip - be part of something extraordinary.</a:t>
            </a:r>
          </a:p>
          <a:p>
            <a:r>
              <a:rPr lang="en-US" dirty="0"/>
              <a:t>This is your chance to do something really amazing...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9" y="2287127"/>
            <a:ext cx="512971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14169"/>
            <a:ext cx="4824536" cy="274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17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77641" y="2132856"/>
            <a:ext cx="8496944" cy="11521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for your attention!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919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218</TotalTime>
  <Words>164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Ясность</vt:lpstr>
      <vt:lpstr>TAKING A GAP YEAR </vt:lpstr>
      <vt:lpstr>What is a Gap Year?</vt:lpstr>
      <vt:lpstr>Презентация PowerPoint</vt:lpstr>
      <vt:lpstr>opportunities</vt:lpstr>
      <vt:lpstr>Презентация PowerPoint</vt:lpstr>
      <vt:lpstr>Презентация PowerPoint</vt:lpstr>
      <vt:lpstr>Work Experience Abroad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AKSEL_ZT.UA</dc:creator>
  <cp:lastModifiedBy>AKSEL_ZT.UA</cp:lastModifiedBy>
  <cp:revision>16</cp:revision>
  <dcterms:created xsi:type="dcterms:W3CDTF">2013-10-31T11:43:26Z</dcterms:created>
  <dcterms:modified xsi:type="dcterms:W3CDTF">2013-11-06T21:50:06Z</dcterms:modified>
</cp:coreProperties>
</file>