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AC00"/>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A8531EEF-920C-484A-9451-D2341888DE3C}" type="datetimeFigureOut">
              <a:rPr lang="uk-UA" smtClean="0"/>
              <a:t>22.11.2013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7864CC1-A9D0-40F2-921E-9A731D70EF41}" type="slidenum">
              <a:rPr lang="uk-UA" smtClean="0"/>
              <a:t>‹#›</a:t>
            </a:fld>
            <a:endParaRPr lang="uk-UA"/>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5B3DE6C-7683-4AD3-9424-BEB80A8EDE5E}" type="datetimeFigureOut">
              <a:rPr lang="uk-UA" smtClean="0"/>
              <a:t>22.11.2013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9E0C765-B763-4172-86E7-9527D95E2DBD}" type="slidenum">
              <a:rPr lang="uk-UA" smtClean="0"/>
              <a:t>‹#›</a:t>
            </a:fld>
            <a:endParaRPr lang="uk-UA"/>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5B3DE6C-7683-4AD3-9424-BEB80A8EDE5E}" type="datetimeFigureOut">
              <a:rPr lang="uk-UA" smtClean="0"/>
              <a:t>22.11.2013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9E0C765-B763-4172-86E7-9527D95E2DBD}" type="slidenum">
              <a:rPr lang="uk-UA" smtClean="0"/>
              <a:t>‹#›</a:t>
            </a:fld>
            <a:endParaRPr lang="uk-UA"/>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5B3DE6C-7683-4AD3-9424-BEB80A8EDE5E}" type="datetimeFigureOut">
              <a:rPr lang="uk-UA" smtClean="0"/>
              <a:t>22.11.2013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9E0C765-B763-4172-86E7-9527D95E2DBD}" type="slidenum">
              <a:rPr lang="uk-UA" smtClean="0"/>
              <a:t>‹#›</a:t>
            </a:fld>
            <a:endParaRPr lang="uk-UA"/>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8531EEF-920C-484A-9451-D2341888DE3C}" type="datetimeFigureOut">
              <a:rPr lang="uk-UA" smtClean="0"/>
              <a:t>22.11.2013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7864CC1-A9D0-40F2-921E-9A731D70EF41}" type="slidenum">
              <a:rPr lang="uk-UA" smtClean="0"/>
              <a:t>‹#›</a:t>
            </a:fld>
            <a:endParaRPr lang="uk-UA"/>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75B3DE6C-7683-4AD3-9424-BEB80A8EDE5E}" type="datetimeFigureOut">
              <a:rPr lang="uk-UA" smtClean="0"/>
              <a:t>22.11.2013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9E0C765-B763-4172-86E7-9527D95E2DBD}" type="slidenum">
              <a:rPr lang="uk-UA" smtClean="0"/>
              <a:t>‹#›</a:t>
            </a:fld>
            <a:endParaRPr lang="uk-UA"/>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75B3DE6C-7683-4AD3-9424-BEB80A8EDE5E}" type="datetimeFigureOut">
              <a:rPr lang="uk-UA" smtClean="0"/>
              <a:t>22.11.2013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C9E0C765-B763-4172-86E7-9527D95E2DBD}" type="slidenum">
              <a:rPr lang="uk-UA" smtClean="0"/>
              <a:t>‹#›</a:t>
            </a:fld>
            <a:endParaRPr lang="uk-UA"/>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75B3DE6C-7683-4AD3-9424-BEB80A8EDE5E}" type="datetimeFigureOut">
              <a:rPr lang="uk-UA" smtClean="0"/>
              <a:t>22.11.2013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C9E0C765-B763-4172-86E7-9527D95E2DBD}" type="slidenum">
              <a:rPr lang="uk-UA" smtClean="0"/>
              <a:t>‹#›</a:t>
            </a:fld>
            <a:endParaRPr lang="uk-UA"/>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5B3DE6C-7683-4AD3-9424-BEB80A8EDE5E}" type="datetimeFigureOut">
              <a:rPr lang="uk-UA" smtClean="0"/>
              <a:t>22.11.2013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C9E0C765-B763-4172-86E7-9527D95E2DBD}" type="slidenum">
              <a:rPr lang="uk-UA" smtClean="0"/>
              <a:t>‹#›</a:t>
            </a:fld>
            <a:endParaRPr lang="uk-UA"/>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5B3DE6C-7683-4AD3-9424-BEB80A8EDE5E}" type="datetimeFigureOut">
              <a:rPr lang="uk-UA" smtClean="0"/>
              <a:t>22.11.2013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9E0C765-B763-4172-86E7-9527D95E2DBD}" type="slidenum">
              <a:rPr lang="uk-UA" smtClean="0"/>
              <a:t>‹#›</a:t>
            </a:fld>
            <a:endParaRPr lang="uk-UA"/>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531EEF-920C-484A-9451-D2341888DE3C}" type="datetimeFigureOut">
              <a:rPr lang="uk-UA" smtClean="0"/>
              <a:t>22.11.2013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7864CC1-A9D0-40F2-921E-9A731D70EF41}" type="slidenum">
              <a:rPr lang="uk-UA" smtClean="0"/>
              <a:t>‹#›</a:t>
            </a:fld>
            <a:endParaRPr lang="uk-UA"/>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3DE6C-7683-4AD3-9424-BEB80A8EDE5E}" type="datetimeFigureOut">
              <a:rPr lang="uk-UA" smtClean="0"/>
              <a:t>22.11.2013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0C765-B763-4172-86E7-9527D95E2DBD}"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332656"/>
            <a:ext cx="8712968" cy="3026767"/>
          </a:xfrm>
        </p:spPr>
        <p:txBody>
          <a:bodyPr>
            <a:noAutofit/>
          </a:bodyPr>
          <a:lstStyle/>
          <a:p>
            <a:r>
              <a:rPr lang="uk-UA" sz="7200" b="1" i="1" dirty="0" smtClean="0">
                <a:solidFill>
                  <a:srgbClr val="E2AC00"/>
                </a:solidFill>
                <a:effectLst>
                  <a:outerShdw blurRad="38100" dist="38100" dir="2700000" algn="tl">
                    <a:srgbClr val="000000">
                      <a:alpha val="43137"/>
                    </a:srgbClr>
                  </a:outerShdw>
                </a:effectLst>
                <a:latin typeface="Georgia" pitchFamily="18" charset="0"/>
              </a:rPr>
              <a:t>Перша медична допомога</a:t>
            </a:r>
            <a:endParaRPr lang="uk-UA" sz="7200" b="1" i="1" dirty="0">
              <a:solidFill>
                <a:srgbClr val="E2AC00"/>
              </a:solidFill>
              <a:effectLst>
                <a:outerShdw blurRad="38100" dist="38100" dir="2700000" algn="tl">
                  <a:srgbClr val="000000">
                    <a:alpha val="43137"/>
                  </a:srgbClr>
                </a:outerShdw>
              </a:effectLst>
              <a:latin typeface="Georgia" pitchFamily="18" charset="0"/>
            </a:endParaRPr>
          </a:p>
        </p:txBody>
      </p:sp>
      <p:pic>
        <p:nvPicPr>
          <p:cNvPr id="4" name="Рисунок 3" descr="1338117015_first-aid-kit-icons-02.png"/>
          <p:cNvPicPr>
            <a:picLocks noChangeAspect="1"/>
          </p:cNvPicPr>
          <p:nvPr/>
        </p:nvPicPr>
        <p:blipFill>
          <a:blip r:embed="rId2" cstate="print"/>
          <a:stretch>
            <a:fillRect/>
          </a:stretch>
        </p:blipFill>
        <p:spPr>
          <a:xfrm>
            <a:off x="4267200" y="2564904"/>
            <a:ext cx="4876800" cy="4876800"/>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9952" y="56138"/>
            <a:ext cx="4896544" cy="6801862"/>
          </a:xfrm>
          <a:prstGeom prst="rect">
            <a:avLst/>
          </a:prstGeom>
        </p:spPr>
        <p:txBody>
          <a:bodyPr wrap="square">
            <a:spAutoFit/>
          </a:bodyPr>
          <a:lstStyle/>
          <a:p>
            <a:pPr algn="ctr"/>
            <a:r>
              <a:rPr lang="uk-UA" sz="2400" b="1" dirty="0">
                <a:solidFill>
                  <a:srgbClr val="FFC000"/>
                </a:solidFill>
                <a:effectLst>
                  <a:outerShdw blurRad="38100" dist="38100" dir="2700000" algn="tl">
                    <a:srgbClr val="000000">
                      <a:alpha val="43137"/>
                    </a:srgbClr>
                  </a:outerShdw>
                </a:effectLst>
              </a:rPr>
              <a:t>Вивих. </a:t>
            </a:r>
            <a:r>
              <a:rPr lang="uk-UA" sz="2000" dirty="0"/>
              <a:t>Накласти холодний предмет; застосувати обезболювання, іммобілізувати кінцівку в положенні вивиху.</a:t>
            </a:r>
          </a:p>
          <a:p>
            <a:pPr algn="ctr"/>
            <a:r>
              <a:rPr lang="uk-UA" sz="2400" b="1" dirty="0">
                <a:solidFill>
                  <a:srgbClr val="FFC000"/>
                </a:solidFill>
                <a:effectLst>
                  <a:outerShdw blurRad="38100" dist="38100" dir="2700000" algn="tl">
                    <a:srgbClr val="000000">
                      <a:alpha val="43137"/>
                    </a:srgbClr>
                  </a:outerShdw>
                </a:effectLst>
              </a:rPr>
              <a:t>Перелом</a:t>
            </a:r>
            <a:r>
              <a:rPr lang="uk-UA" sz="2400" dirty="0">
                <a:solidFill>
                  <a:srgbClr val="FFC000"/>
                </a:solidFill>
                <a:effectLst>
                  <a:outerShdw blurRad="38100" dist="38100" dir="2700000" algn="tl">
                    <a:srgbClr val="000000">
                      <a:alpha val="43137"/>
                    </a:srgbClr>
                  </a:outerShdw>
                </a:effectLst>
              </a:rPr>
              <a:t>.</a:t>
            </a:r>
            <a:r>
              <a:rPr lang="uk-UA" sz="2000" dirty="0"/>
              <a:t> Терміново іммобілізувати кістки в місці перелому накладанням шин, провести профілактику шоку на загальних засадах; транспортування та, особливо, перекладання повинні бути вкрай обережні.</a:t>
            </a:r>
          </a:p>
          <a:p>
            <a:pPr algn="ctr"/>
            <a:r>
              <a:rPr lang="uk-UA" sz="2400" b="1" dirty="0" err="1">
                <a:solidFill>
                  <a:srgbClr val="FFC000"/>
                </a:solidFill>
                <a:effectLst>
                  <a:outerShdw blurRad="38100" dist="38100" dir="2700000" algn="tl">
                    <a:srgbClr val="000000">
                      <a:alpha val="43137"/>
                    </a:srgbClr>
                  </a:outerShdw>
                </a:effectLst>
              </a:rPr>
              <a:t>Здавлення</a:t>
            </a:r>
            <a:r>
              <a:rPr lang="uk-UA" sz="2400" dirty="0">
                <a:solidFill>
                  <a:srgbClr val="FFC000"/>
                </a:solidFill>
                <a:effectLst>
                  <a:outerShdw blurRad="38100" dist="38100" dir="2700000" algn="tl">
                    <a:srgbClr val="000000">
                      <a:alpha val="43137"/>
                    </a:srgbClr>
                  </a:outerShdw>
                </a:effectLst>
              </a:rPr>
              <a:t>.</a:t>
            </a:r>
            <a:r>
              <a:rPr lang="uk-UA" sz="2000" dirty="0"/>
              <a:t> Накласти джгути, як при зупинці кровотечі, обкласти ушкодження охолодженими предметами, у разі враження кінцівок іммобілізувати їх за допомогою шин, уразі шоку потерпілого зігріти, можна ввести наркотичні та серцеві засоби.</a:t>
            </a:r>
          </a:p>
          <a:p>
            <a:pPr algn="ctr"/>
            <a:r>
              <a:rPr lang="uk-UA" sz="2400" b="1" dirty="0">
                <a:solidFill>
                  <a:srgbClr val="FFC000"/>
                </a:solidFill>
                <a:effectLst>
                  <a:outerShdw blurRad="38100" dist="38100" dir="2700000" algn="tl">
                    <a:srgbClr val="000000">
                      <a:alpha val="43137"/>
                    </a:srgbClr>
                  </a:outerShdw>
                </a:effectLst>
              </a:rPr>
              <a:t>Удушення, утоплення</a:t>
            </a:r>
            <a:r>
              <a:rPr lang="uk-UA" sz="2400" dirty="0">
                <a:solidFill>
                  <a:srgbClr val="FFC000"/>
                </a:solidFill>
                <a:effectLst>
                  <a:outerShdw blurRad="38100" dist="38100" dir="2700000" algn="tl">
                    <a:srgbClr val="000000">
                      <a:alpha val="43137"/>
                    </a:srgbClr>
                  </a:outerShdw>
                </a:effectLst>
              </a:rPr>
              <a:t>. </a:t>
            </a:r>
            <a:r>
              <a:rPr lang="uk-UA" sz="2000" dirty="0"/>
              <a:t>Терміново звільнити дихальні шляхи, зробити штучне дихання (16—18 разів на хвилину) та зовнішній масаж серця, постійно зігрівати.</a:t>
            </a:r>
          </a:p>
        </p:txBody>
      </p:sp>
      <p:pic>
        <p:nvPicPr>
          <p:cNvPr id="3" name="Рисунок 2" descr="31835_900.jpg"/>
          <p:cNvPicPr>
            <a:picLocks noChangeAspect="1"/>
          </p:cNvPicPr>
          <p:nvPr/>
        </p:nvPicPr>
        <p:blipFill>
          <a:blip r:embed="rId2" cstate="print"/>
          <a:srcRect t="5405" b="8108"/>
          <a:stretch>
            <a:fillRect/>
          </a:stretch>
        </p:blipFill>
        <p:spPr>
          <a:xfrm>
            <a:off x="683568" y="116632"/>
            <a:ext cx="2508879" cy="2304256"/>
          </a:xfrm>
          <a:prstGeom prst="rect">
            <a:avLst/>
          </a:prstGeom>
        </p:spPr>
      </p:pic>
      <p:pic>
        <p:nvPicPr>
          <p:cNvPr id="5" name="Рисунок 4" descr="епп.jpg"/>
          <p:cNvPicPr>
            <a:picLocks noChangeAspect="1"/>
          </p:cNvPicPr>
          <p:nvPr/>
        </p:nvPicPr>
        <p:blipFill>
          <a:blip r:embed="rId3" cstate="print"/>
          <a:stretch>
            <a:fillRect/>
          </a:stretch>
        </p:blipFill>
        <p:spPr>
          <a:xfrm>
            <a:off x="179512" y="2564904"/>
            <a:ext cx="4032448" cy="1952361"/>
          </a:xfrm>
          <a:prstGeom prst="rect">
            <a:avLst/>
          </a:prstGeom>
        </p:spPr>
      </p:pic>
      <p:pic>
        <p:nvPicPr>
          <p:cNvPr id="6" name="Рисунок 5" descr="021.jpg"/>
          <p:cNvPicPr>
            <a:picLocks noChangeAspect="1"/>
          </p:cNvPicPr>
          <p:nvPr/>
        </p:nvPicPr>
        <p:blipFill>
          <a:blip r:embed="rId4" cstate="print"/>
          <a:srcRect t="10386"/>
          <a:stretch>
            <a:fillRect/>
          </a:stretch>
        </p:blipFill>
        <p:spPr>
          <a:xfrm>
            <a:off x="251520" y="4653136"/>
            <a:ext cx="3610269" cy="2088232"/>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id_06.jpg"/>
          <p:cNvPicPr>
            <a:picLocks noChangeAspect="1"/>
          </p:cNvPicPr>
          <p:nvPr/>
        </p:nvPicPr>
        <p:blipFill>
          <a:blip r:embed="rId2" cstate="print"/>
          <a:stretch>
            <a:fillRect/>
          </a:stretch>
        </p:blipFill>
        <p:spPr>
          <a:xfrm>
            <a:off x="323528" y="620688"/>
            <a:ext cx="8538091" cy="5976664"/>
          </a:xfrm>
          <a:prstGeom prst="rect">
            <a:avLst/>
          </a:prstGeom>
          <a:ln>
            <a:noFill/>
          </a:ln>
          <a:effectLst>
            <a:outerShdw blurRad="190500" algn="tl" rotWithShape="0">
              <a:srgbClr val="000000">
                <a:alpha val="70000"/>
              </a:srgbClr>
            </a:outerShdw>
          </a:effectLst>
        </p:spPr>
      </p:pic>
      <p:sp>
        <p:nvSpPr>
          <p:cNvPr id="3" name="Прямоугольник 2"/>
          <p:cNvSpPr/>
          <p:nvPr/>
        </p:nvSpPr>
        <p:spPr>
          <a:xfrm>
            <a:off x="1043608" y="0"/>
            <a:ext cx="7553478" cy="584775"/>
          </a:xfrm>
          <a:prstGeom prst="rect">
            <a:avLst/>
          </a:prstGeom>
        </p:spPr>
        <p:txBody>
          <a:bodyPr wrap="none">
            <a:spAutoFit/>
          </a:bodyPr>
          <a:lstStyle/>
          <a:p>
            <a:r>
              <a:rPr lang="uk-UA" sz="3200" b="1" i="1" dirty="0" smtClean="0">
                <a:solidFill>
                  <a:srgbClr val="FFC000"/>
                </a:solidFill>
                <a:effectLst>
                  <a:outerShdw blurRad="38100" dist="38100" dir="2700000" algn="tl">
                    <a:srgbClr val="000000">
                      <a:alpha val="43137"/>
                    </a:srgbClr>
                  </a:outerShdw>
                </a:effectLst>
              </a:rPr>
              <a:t>Перша допомог</a:t>
            </a:r>
            <a:r>
              <a:rPr lang="uk-UA" sz="3200" b="1" i="1" dirty="0" smtClean="0">
                <a:solidFill>
                  <a:srgbClr val="FFC000"/>
                </a:solidFill>
                <a:effectLst>
                  <a:outerShdw blurRad="38100" dist="38100" dir="2700000" algn="tl">
                    <a:srgbClr val="000000">
                      <a:alpha val="43137"/>
                    </a:srgbClr>
                  </a:outerShdw>
                </a:effectLst>
              </a:rPr>
              <a:t>а при переловах кінцівок</a:t>
            </a:r>
            <a:endParaRPr lang="uk-UA" sz="3200" b="1" i="1" dirty="0">
              <a:solidFill>
                <a:srgbClr val="FFC000"/>
              </a:solidFill>
              <a:effectLst>
                <a:outerShdw blurRad="38100" dist="38100" dir="2700000" algn="tl">
                  <a:srgbClr val="000000">
                    <a:alpha val="43137"/>
                  </a:srgbClr>
                </a:outerShdw>
              </a:effectLst>
            </a:endParaRPr>
          </a:p>
        </p:txBody>
      </p:sp>
    </p:spTree>
  </p:cSld>
  <p:clrMapOvr>
    <a:masterClrMapping/>
  </p:clrMapOvr>
  <p:transition spd="med">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99384" y="56138"/>
            <a:ext cx="5544616" cy="6801862"/>
          </a:xfrm>
          <a:prstGeom prst="rect">
            <a:avLst/>
          </a:prstGeom>
        </p:spPr>
        <p:txBody>
          <a:bodyPr wrap="square">
            <a:spAutoFit/>
          </a:bodyPr>
          <a:lstStyle/>
          <a:p>
            <a:pPr algn="ctr"/>
            <a:r>
              <a:rPr lang="uk-UA" sz="2400" b="1" dirty="0">
                <a:solidFill>
                  <a:srgbClr val="FFC000"/>
                </a:solidFill>
                <a:effectLst>
                  <a:outerShdw blurRad="38100" dist="38100" dir="2700000" algn="tl">
                    <a:srgbClr val="000000">
                      <a:alpha val="43137"/>
                    </a:srgbClr>
                  </a:outerShdw>
                </a:effectLst>
              </a:rPr>
              <a:t>Електротравми</a:t>
            </a:r>
            <a:r>
              <a:rPr lang="uk-UA" sz="2400" dirty="0">
                <a:solidFill>
                  <a:srgbClr val="FFC000"/>
                </a:solidFill>
                <a:effectLst>
                  <a:outerShdw blurRad="38100" dist="38100" dir="2700000" algn="tl">
                    <a:srgbClr val="000000">
                      <a:alpha val="43137"/>
                    </a:srgbClr>
                  </a:outerShdw>
                </a:effectLst>
              </a:rPr>
              <a:t>. </a:t>
            </a:r>
            <a:r>
              <a:rPr lang="uk-UA" sz="2000" dirty="0"/>
              <a:t>Негайно припинити дію електричного струму, терміново доставити в лікувальний заклад, у разі припинення дихання або зупинки серця зробити штучне дихання (12—16 разів на хвилину) та зовнішній масаж серця (50—60 разів на хвилину) впродовж усього часу до відновлення дихання та серцевої діяльності; ввести серцеві засоби, зігріти.</a:t>
            </a:r>
          </a:p>
          <a:p>
            <a:pPr algn="ctr"/>
            <a:r>
              <a:rPr lang="uk-UA" sz="2400" b="1" dirty="0">
                <a:solidFill>
                  <a:srgbClr val="FFC000"/>
                </a:solidFill>
                <a:effectLst>
                  <a:outerShdw blurRad="38100" dist="38100" dir="2700000" algn="tl">
                    <a:srgbClr val="000000">
                      <a:alpha val="43137"/>
                    </a:srgbClr>
                  </a:outerShdw>
                </a:effectLst>
              </a:rPr>
              <a:t>Опіки термічні</a:t>
            </a:r>
            <a:r>
              <a:rPr lang="uk-UA" sz="2400" dirty="0">
                <a:solidFill>
                  <a:srgbClr val="FFC000"/>
                </a:solidFill>
                <a:effectLst>
                  <a:outerShdw blurRad="38100" dist="38100" dir="2700000" algn="tl">
                    <a:srgbClr val="000000">
                      <a:alpha val="43137"/>
                    </a:srgbClr>
                  </a:outerShdw>
                </a:effectLst>
              </a:rPr>
              <a:t>. </a:t>
            </a:r>
            <a:r>
              <a:rPr lang="uk-UA" sz="2000" dirty="0"/>
              <a:t>Розрізати одяг навколо опіку, не відриваючи від тіла, накласти суху асептичну пов'язку; при великих опіках загорнути в сухе простирадло, терміново доставити в лікувальний заклад. Не можна промивати опіки, змащувати, торкатися руками, проколювати пухирі!</a:t>
            </a:r>
          </a:p>
          <a:p>
            <a:pPr algn="ctr"/>
            <a:r>
              <a:rPr lang="uk-UA" sz="2400" b="1" dirty="0">
                <a:solidFill>
                  <a:srgbClr val="FFC000"/>
                </a:solidFill>
                <a:effectLst>
                  <a:outerShdw blurRad="38100" dist="38100" dir="2700000" algn="tl">
                    <a:srgbClr val="000000">
                      <a:alpha val="43137"/>
                    </a:srgbClr>
                  </a:outerShdw>
                </a:effectLst>
              </a:rPr>
              <a:t>Опіки хімічні</a:t>
            </a:r>
            <a:r>
              <a:rPr lang="uk-UA" sz="2400" dirty="0">
                <a:solidFill>
                  <a:srgbClr val="FFC000"/>
                </a:solidFill>
                <a:effectLst>
                  <a:outerShdw blurRad="38100" dist="38100" dir="2700000" algn="tl">
                    <a:srgbClr val="000000">
                      <a:alpha val="43137"/>
                    </a:srgbClr>
                  </a:outerShdw>
                </a:effectLst>
              </a:rPr>
              <a:t>. </a:t>
            </a:r>
            <a:r>
              <a:rPr lang="uk-UA" sz="2000" dirty="0"/>
              <a:t>Промивання згідно з властивостями конкретного типу хімічної речовини: кислоти — лугом, луг — кислотою, у разі дії вапна — олією.</a:t>
            </a:r>
          </a:p>
          <a:p>
            <a:pPr algn="ctr"/>
            <a:r>
              <a:rPr lang="uk-UA" sz="2400" b="1" dirty="0">
                <a:solidFill>
                  <a:srgbClr val="FFC000"/>
                </a:solidFill>
                <a:effectLst>
                  <a:outerShdw blurRad="38100" dist="38100" dir="2700000" algn="tl">
                    <a:srgbClr val="000000">
                      <a:alpha val="43137"/>
                    </a:srgbClr>
                  </a:outerShdw>
                </a:effectLst>
              </a:rPr>
              <a:t>Отруєння чадним газом</a:t>
            </a:r>
            <a:r>
              <a:rPr lang="uk-UA" sz="2000" dirty="0"/>
              <a:t>. Винести на свіже повітря, зробити штучне дихання, розтирати, гріти ноги, дати подихати нашатирним спиртом</a:t>
            </a:r>
            <a:r>
              <a:rPr lang="uk-UA" sz="2000" dirty="0" smtClean="0"/>
              <a:t>.</a:t>
            </a:r>
            <a:endParaRPr lang="uk-UA" sz="2000" dirty="0"/>
          </a:p>
        </p:txBody>
      </p:sp>
      <p:pic>
        <p:nvPicPr>
          <p:cNvPr id="3" name="Рисунок 2" descr="12436498627112.jpg"/>
          <p:cNvPicPr>
            <a:picLocks noChangeAspect="1"/>
          </p:cNvPicPr>
          <p:nvPr/>
        </p:nvPicPr>
        <p:blipFill>
          <a:blip r:embed="rId2" cstate="print"/>
          <a:srcRect l="2160" t="2479" r="2801" b="12820"/>
          <a:stretch>
            <a:fillRect/>
          </a:stretch>
        </p:blipFill>
        <p:spPr>
          <a:xfrm>
            <a:off x="251520" y="116632"/>
            <a:ext cx="3096344" cy="2404750"/>
          </a:xfrm>
          <a:prstGeom prst="rect">
            <a:avLst/>
          </a:prstGeom>
          <a:ln>
            <a:noFill/>
          </a:ln>
          <a:effectLst>
            <a:outerShdw blurRad="190500" algn="tl" rotWithShape="0">
              <a:srgbClr val="000000">
                <a:alpha val="70000"/>
              </a:srgbClr>
            </a:outerShdw>
          </a:effectLst>
        </p:spPr>
      </p:pic>
      <p:pic>
        <p:nvPicPr>
          <p:cNvPr id="4" name="Рисунок 3" descr="ozhogi.jpg"/>
          <p:cNvPicPr>
            <a:picLocks noChangeAspect="1"/>
          </p:cNvPicPr>
          <p:nvPr/>
        </p:nvPicPr>
        <p:blipFill>
          <a:blip r:embed="rId3" cstate="print"/>
          <a:stretch>
            <a:fillRect/>
          </a:stretch>
        </p:blipFill>
        <p:spPr>
          <a:xfrm>
            <a:off x="251520" y="2708920"/>
            <a:ext cx="3128438" cy="2088232"/>
          </a:xfrm>
          <a:prstGeom prst="rect">
            <a:avLst/>
          </a:prstGeom>
        </p:spPr>
      </p:pic>
      <p:pic>
        <p:nvPicPr>
          <p:cNvPr id="5" name="Рисунок 4" descr="119_600x475_500x350.jpg"/>
          <p:cNvPicPr>
            <a:picLocks noChangeAspect="1"/>
          </p:cNvPicPr>
          <p:nvPr/>
        </p:nvPicPr>
        <p:blipFill>
          <a:blip r:embed="rId4" cstate="print"/>
          <a:stretch>
            <a:fillRect/>
          </a:stretch>
        </p:blipFill>
        <p:spPr>
          <a:xfrm>
            <a:off x="539552" y="4941168"/>
            <a:ext cx="2557789" cy="1790452"/>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0"/>
            <a:ext cx="3960440" cy="5570756"/>
          </a:xfrm>
          <a:prstGeom prst="rect">
            <a:avLst/>
          </a:prstGeom>
        </p:spPr>
        <p:txBody>
          <a:bodyPr wrap="square">
            <a:spAutoFit/>
          </a:bodyPr>
          <a:lstStyle/>
          <a:p>
            <a:pPr algn="ctr"/>
            <a:r>
              <a:rPr lang="uk-UA" sz="2400" b="1" dirty="0">
                <a:solidFill>
                  <a:srgbClr val="FFC000"/>
                </a:solidFill>
                <a:effectLst>
                  <a:outerShdw blurRad="38100" dist="38100" dir="2700000" algn="tl">
                    <a:srgbClr val="000000">
                      <a:alpha val="43137"/>
                    </a:srgbClr>
                  </a:outerShdw>
                </a:effectLst>
              </a:rPr>
              <a:t>Отруєння харчові</a:t>
            </a:r>
            <a:r>
              <a:rPr lang="uk-UA" sz="2400" dirty="0">
                <a:solidFill>
                  <a:srgbClr val="FFC000"/>
                </a:solidFill>
                <a:effectLst>
                  <a:outerShdw blurRad="38100" dist="38100" dir="2700000" algn="tl">
                    <a:srgbClr val="000000">
                      <a:alpha val="43137"/>
                    </a:srgbClr>
                  </a:outerShdw>
                </a:effectLst>
              </a:rPr>
              <a:t>. </a:t>
            </a:r>
            <a:r>
              <a:rPr lang="uk-UA" sz="2000" dirty="0"/>
              <a:t>Промити шлунок, органи травлення, вживати багато рідини, зігрівати, дати активоване вугілля, фталазол, антибіотики (4—6 разів на день).</a:t>
            </a:r>
          </a:p>
          <a:p>
            <a:pPr algn="ctr"/>
            <a:r>
              <a:rPr lang="uk-UA" sz="2400" b="1" dirty="0">
                <a:solidFill>
                  <a:srgbClr val="FFC000"/>
                </a:solidFill>
                <a:effectLst>
                  <a:outerShdw blurRad="38100" dist="38100" dir="2700000" algn="tl">
                    <a:srgbClr val="000000">
                      <a:alpha val="43137"/>
                    </a:srgbClr>
                  </a:outerShdw>
                </a:effectLst>
              </a:rPr>
              <a:t>Отруєння хімікатами, ліками</a:t>
            </a:r>
            <a:r>
              <a:rPr lang="uk-UA" sz="2400" dirty="0">
                <a:solidFill>
                  <a:srgbClr val="FFC000"/>
                </a:solidFill>
                <a:effectLst>
                  <a:outerShdw blurRad="38100" dist="38100" dir="2700000" algn="tl">
                    <a:srgbClr val="000000">
                      <a:alpha val="43137"/>
                    </a:srgbClr>
                  </a:outerShdw>
                </a:effectLst>
              </a:rPr>
              <a:t>.</a:t>
            </a:r>
            <a:r>
              <a:rPr lang="uk-UA" sz="2000" dirty="0"/>
              <a:t> Термінове промивання шлунка, при необхідності штучне дихання та реанімаційні заходи, доставити в лікувальний заклад.</a:t>
            </a:r>
          </a:p>
          <a:p>
            <a:pPr algn="ctr"/>
            <a:r>
              <a:rPr lang="uk-UA" sz="2400" b="1" dirty="0">
                <a:solidFill>
                  <a:srgbClr val="FFC000"/>
                </a:solidFill>
                <a:effectLst>
                  <a:outerShdw blurRad="38100" dist="38100" dir="2700000" algn="tl">
                    <a:srgbClr val="000000">
                      <a:alpha val="43137"/>
                    </a:srgbClr>
                  </a:outerShdw>
                </a:effectLst>
              </a:rPr>
              <a:t>Обмороження</a:t>
            </a:r>
            <a:r>
              <a:rPr lang="uk-UA" sz="2400" dirty="0">
                <a:solidFill>
                  <a:srgbClr val="FFC000"/>
                </a:solidFill>
                <a:effectLst>
                  <a:outerShdw blurRad="38100" dist="38100" dir="2700000" algn="tl">
                    <a:srgbClr val="000000">
                      <a:alpha val="43137"/>
                    </a:srgbClr>
                  </a:outerShdw>
                </a:effectLst>
              </a:rPr>
              <a:t>.</a:t>
            </a:r>
            <a:r>
              <a:rPr lang="uk-UA" sz="2000" dirty="0"/>
              <a:t> Необхідно доправити потерпілого у приміщення і напоїти його теплим чаєм, натерти спиртом. Бажано помістити потерпілого у ванну з теплою водою</a:t>
            </a:r>
            <a:r>
              <a:rPr lang="uk-UA" sz="2000" dirty="0" smtClean="0"/>
              <a:t>.</a:t>
            </a:r>
            <a:endParaRPr lang="uk-UA" sz="2000" dirty="0"/>
          </a:p>
        </p:txBody>
      </p:sp>
      <p:pic>
        <p:nvPicPr>
          <p:cNvPr id="3" name="Рисунок 2" descr="1(6).jpg"/>
          <p:cNvPicPr>
            <a:picLocks noChangeAspect="1"/>
          </p:cNvPicPr>
          <p:nvPr/>
        </p:nvPicPr>
        <p:blipFill>
          <a:blip r:embed="rId2" cstate="print"/>
          <a:stretch>
            <a:fillRect/>
          </a:stretch>
        </p:blipFill>
        <p:spPr>
          <a:xfrm>
            <a:off x="3923928" y="2420888"/>
            <a:ext cx="3456384" cy="2960204"/>
          </a:xfrm>
          <a:prstGeom prst="rect">
            <a:avLst/>
          </a:prstGeom>
        </p:spPr>
      </p:pic>
      <p:pic>
        <p:nvPicPr>
          <p:cNvPr id="4" name="Рисунок 3" descr="1250751658.jpg"/>
          <p:cNvPicPr>
            <a:picLocks noChangeAspect="1"/>
          </p:cNvPicPr>
          <p:nvPr/>
        </p:nvPicPr>
        <p:blipFill>
          <a:blip r:embed="rId3" cstate="print"/>
          <a:srcRect l="25200" r="19361"/>
          <a:stretch>
            <a:fillRect/>
          </a:stretch>
        </p:blipFill>
        <p:spPr>
          <a:xfrm>
            <a:off x="7452320" y="3861048"/>
            <a:ext cx="1584176" cy="2857500"/>
          </a:xfrm>
          <a:prstGeom prst="rect">
            <a:avLst/>
          </a:prstGeom>
        </p:spPr>
      </p:pic>
      <p:pic>
        <p:nvPicPr>
          <p:cNvPr id="5" name="Рисунок 4" descr="___lekomania_leki_kobieta_128104.jpg"/>
          <p:cNvPicPr>
            <a:picLocks noChangeAspect="1"/>
          </p:cNvPicPr>
          <p:nvPr/>
        </p:nvPicPr>
        <p:blipFill>
          <a:blip r:embed="rId4" cstate="print"/>
          <a:stretch>
            <a:fillRect/>
          </a:stretch>
        </p:blipFill>
        <p:spPr>
          <a:xfrm>
            <a:off x="4283968" y="260648"/>
            <a:ext cx="2808312" cy="1944756"/>
          </a:xfrm>
          <a:prstGeom prst="rect">
            <a:avLst/>
          </a:prstGeom>
        </p:spPr>
      </p:pic>
      <p:pic>
        <p:nvPicPr>
          <p:cNvPr id="6" name="Рисунок 5" descr="20091905220736.jpg"/>
          <p:cNvPicPr>
            <a:picLocks noChangeAspect="1"/>
          </p:cNvPicPr>
          <p:nvPr/>
        </p:nvPicPr>
        <p:blipFill>
          <a:blip r:embed="rId5" cstate="print"/>
          <a:stretch>
            <a:fillRect/>
          </a:stretch>
        </p:blipFill>
        <p:spPr>
          <a:xfrm>
            <a:off x="7452320" y="349938"/>
            <a:ext cx="1503985" cy="2647014"/>
          </a:xfrm>
          <a:prstGeom prst="rect">
            <a:avLst/>
          </a:prstGeom>
        </p:spPr>
      </p:pic>
      <p:sp>
        <p:nvSpPr>
          <p:cNvPr id="8" name="Прямоугольник 7"/>
          <p:cNvSpPr/>
          <p:nvPr/>
        </p:nvSpPr>
        <p:spPr>
          <a:xfrm>
            <a:off x="107504" y="5473005"/>
            <a:ext cx="6840760" cy="1384995"/>
          </a:xfrm>
          <a:prstGeom prst="rect">
            <a:avLst/>
          </a:prstGeom>
        </p:spPr>
        <p:txBody>
          <a:bodyPr wrap="square">
            <a:spAutoFit/>
          </a:bodyPr>
          <a:lstStyle/>
          <a:p>
            <a:pPr algn="ctr"/>
            <a:r>
              <a:rPr lang="uk-UA" sz="2400" b="1" dirty="0" smtClean="0">
                <a:solidFill>
                  <a:srgbClr val="FFC000"/>
                </a:solidFill>
                <a:effectLst>
                  <a:outerShdw blurRad="38100" dist="38100" dir="2700000" algn="tl">
                    <a:srgbClr val="000000">
                      <a:alpha val="43137"/>
                    </a:srgbClr>
                  </a:outerShdw>
                </a:effectLst>
              </a:rPr>
              <a:t>Ураження електричним струмом</a:t>
            </a:r>
            <a:r>
              <a:rPr lang="uk-UA" sz="2400" dirty="0" smtClean="0">
                <a:solidFill>
                  <a:srgbClr val="FFC000"/>
                </a:solidFill>
                <a:effectLst>
                  <a:outerShdw blurRad="38100" dist="38100" dir="2700000" algn="tl">
                    <a:srgbClr val="000000">
                      <a:alpha val="43137"/>
                    </a:srgbClr>
                  </a:outerShdw>
                </a:effectLst>
              </a:rPr>
              <a:t>. </a:t>
            </a:r>
            <a:r>
              <a:rPr lang="uk-UA" sz="2000" dirty="0" smtClean="0"/>
              <a:t>Не можна торкатись потерпілого, бо він перебуває під напругою. Потрібно негайно відкинути електричний провід дерев'яною палицею в бік.</a:t>
            </a:r>
            <a:endParaRPr lang="uk-UA" sz="2000" dirty="0"/>
          </a:p>
        </p:txBody>
      </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4104456" cy="4555093"/>
          </a:xfrm>
          <a:prstGeom prst="rect">
            <a:avLst/>
          </a:prstGeom>
        </p:spPr>
        <p:txBody>
          <a:bodyPr wrap="square">
            <a:spAutoFit/>
          </a:bodyPr>
          <a:lstStyle/>
          <a:p>
            <a:r>
              <a:rPr lang="uk-UA" sz="2000" b="1" dirty="0" smtClean="0">
                <a:solidFill>
                  <a:srgbClr val="FFC000"/>
                </a:solidFill>
                <a:effectLst>
                  <a:outerShdw blurRad="38100" dist="38100" dir="2700000" algn="tl">
                    <a:srgbClr val="000000">
                      <a:alpha val="43137"/>
                    </a:srgbClr>
                  </a:outerShdw>
                </a:effectLst>
              </a:rPr>
              <a:t>Нещасний випадок на воді. </a:t>
            </a:r>
            <a:r>
              <a:rPr lang="uk-UA" dirty="0" smtClean="0"/>
              <a:t>Потрібно витягнути потерпілого з води й очистити ротову порожнину, видалити воду з дихальних шляхів, пригнувши голову потерпілого, покласти на спину, максимально відкинути його голову назад, </a:t>
            </a:r>
            <a:r>
              <a:rPr lang="uk-UA" dirty="0" err="1" smtClean="0"/>
              <a:t>запхавши</a:t>
            </a:r>
            <a:r>
              <a:rPr lang="uk-UA" dirty="0" smtClean="0"/>
              <a:t> під лопатки згорнутий одяг. Нижню щелепу потерпілого треба висунути вперед і, натискаючи на підборіддя, відкрити йому рот. На відкритий рот покласти хустинку, затиснути потерпілому ніс і, зробивши глибокий вдих, щільно притискаючи свій рот до рота потерпілого, вдихнути весь об'єм повітря в легені потерпілого. </a:t>
            </a:r>
            <a:endParaRPr lang="uk-UA" dirty="0"/>
          </a:p>
        </p:txBody>
      </p:sp>
      <p:pic>
        <p:nvPicPr>
          <p:cNvPr id="3" name="Рисунок 2" descr="2_html_maf06a97.png"/>
          <p:cNvPicPr>
            <a:picLocks noChangeAspect="1"/>
          </p:cNvPicPr>
          <p:nvPr/>
        </p:nvPicPr>
        <p:blipFill>
          <a:blip r:embed="rId2" cstate="print"/>
          <a:stretch>
            <a:fillRect/>
          </a:stretch>
        </p:blipFill>
        <p:spPr>
          <a:xfrm>
            <a:off x="4355976" y="332656"/>
            <a:ext cx="4590006" cy="4123690"/>
          </a:xfrm>
          <a:prstGeom prst="rect">
            <a:avLst/>
          </a:prstGeom>
        </p:spPr>
      </p:pic>
      <p:sp>
        <p:nvSpPr>
          <p:cNvPr id="4" name="Прямоугольник 3"/>
          <p:cNvSpPr/>
          <p:nvPr/>
        </p:nvSpPr>
        <p:spPr>
          <a:xfrm>
            <a:off x="107504" y="4581128"/>
            <a:ext cx="8784976" cy="2031325"/>
          </a:xfrm>
          <a:prstGeom prst="rect">
            <a:avLst/>
          </a:prstGeom>
        </p:spPr>
        <p:txBody>
          <a:bodyPr wrap="square">
            <a:spAutoFit/>
          </a:bodyPr>
          <a:lstStyle/>
          <a:p>
            <a:r>
              <a:rPr lang="uk-UA" dirty="0" smtClean="0"/>
              <a:t>Повітря потрібно вдихати до відновлення самостійного дихання. Якщо штучне дихання проведено правильно, то грудна клітка потерпілого повинна піднятися. Для проведення непрямого масажу серця потерпілого треба покласти на тверду поверхню і натискати долонями, покладеними одна на одну на нижню частину грудної клітки. Повторювати це натискання доцільно щосекунди. Проведення штучного дихання та непрямого масажу серця чергується з 4—5-разовими натисканнями на грудну клітку з одним вдуванням повітря в легені.</a:t>
            </a:r>
            <a:endParaRPr lang="uk-UA"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3528392" cy="5816977"/>
          </a:xfrm>
          <a:prstGeom prst="rect">
            <a:avLst/>
          </a:prstGeom>
        </p:spPr>
        <p:txBody>
          <a:bodyPr wrap="square">
            <a:spAutoFit/>
          </a:bodyPr>
          <a:lstStyle/>
          <a:p>
            <a:pPr algn="ctr"/>
            <a:r>
              <a:rPr lang="uk-UA" sz="2800" b="1" dirty="0" smtClean="0">
                <a:solidFill>
                  <a:srgbClr val="FFC000"/>
                </a:solidFill>
                <a:effectLst>
                  <a:outerShdw blurRad="38100" dist="38100" dir="2700000" algn="tl">
                    <a:srgbClr val="000000">
                      <a:alpha val="43137"/>
                    </a:srgbClr>
                  </a:outerShdw>
                </a:effectLst>
              </a:rPr>
              <a:t>Сонячний тепловий удар. </a:t>
            </a:r>
          </a:p>
          <a:p>
            <a:pPr algn="ctr"/>
            <a:r>
              <a:rPr lang="uk-UA" sz="2800" dirty="0" smtClean="0">
                <a:effectLst>
                  <a:outerShdw blurRad="38100" dist="38100" dir="2700000" algn="tl">
                    <a:srgbClr val="000000">
                      <a:alpha val="43137"/>
                    </a:srgbClr>
                  </a:outerShdw>
                </a:effectLst>
              </a:rPr>
              <a:t>Ознаки: </a:t>
            </a:r>
            <a:r>
              <a:rPr lang="uk-UA" sz="2400" dirty="0" smtClean="0"/>
              <a:t>кровотеча з носа, блювання, непритомність. Потерпілого потрібно негайно покласти в тінь так, щоб голова знаходилась на підвищенні. Роздягнути, напоїти холодною водою, дати під язик валідол. У разі втрати свідомості — дати понюхати нашатирний спирт.</a:t>
            </a:r>
            <a:endParaRPr lang="uk-UA" sz="2400" dirty="0"/>
          </a:p>
        </p:txBody>
      </p:sp>
      <p:pic>
        <p:nvPicPr>
          <p:cNvPr id="3" name="Рисунок 2" descr="solnechniy.udar_.jpg"/>
          <p:cNvPicPr>
            <a:picLocks noChangeAspect="1"/>
          </p:cNvPicPr>
          <p:nvPr/>
        </p:nvPicPr>
        <p:blipFill>
          <a:blip r:embed="rId2" cstate="print"/>
          <a:stretch>
            <a:fillRect/>
          </a:stretch>
        </p:blipFill>
        <p:spPr>
          <a:xfrm>
            <a:off x="4427984" y="260648"/>
            <a:ext cx="3924105" cy="2736304"/>
          </a:xfrm>
          <a:prstGeom prst="rect">
            <a:avLst/>
          </a:prstGeom>
          <a:solidFill>
            <a:srgbClr val="FFFFFF">
              <a:shade val="85000"/>
            </a:srgbClr>
          </a:solidFill>
          <a:ln w="381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pomosh-pri-teplovom-udare.jpg"/>
          <p:cNvPicPr>
            <a:picLocks noChangeAspect="1"/>
          </p:cNvPicPr>
          <p:nvPr/>
        </p:nvPicPr>
        <p:blipFill>
          <a:blip r:embed="rId3" cstate="print"/>
          <a:stretch>
            <a:fillRect/>
          </a:stretch>
        </p:blipFill>
        <p:spPr>
          <a:xfrm>
            <a:off x="4139952" y="3284984"/>
            <a:ext cx="4545733" cy="3404584"/>
          </a:xfrm>
          <a:prstGeom prst="rect">
            <a:avLst/>
          </a:prstGeom>
          <a:ln>
            <a:noFill/>
          </a:ln>
          <a:effectLst>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0" y="332656"/>
            <a:ext cx="4464496" cy="6124754"/>
          </a:xfrm>
          <a:prstGeom prst="rect">
            <a:avLst/>
          </a:prstGeom>
        </p:spPr>
        <p:txBody>
          <a:bodyPr wrap="square">
            <a:spAutoFit/>
          </a:bodyPr>
          <a:lstStyle/>
          <a:p>
            <a:pPr algn="ctr"/>
            <a:r>
              <a:rPr lang="uk-UA" sz="2800" b="1" i="1" dirty="0">
                <a:solidFill>
                  <a:srgbClr val="FF0000"/>
                </a:solidFill>
                <a:effectLst>
                  <a:outerShdw blurRad="38100" dist="38100" dir="2700000" algn="tl">
                    <a:srgbClr val="000000">
                      <a:alpha val="43137"/>
                    </a:srgbClr>
                  </a:outerShdw>
                </a:effectLst>
              </a:rPr>
              <a:t>Для надання допомоги потерпілому необхідно користуватись домашньою аптечкою, в якій мають бути: </a:t>
            </a:r>
            <a:endParaRPr lang="uk-UA" sz="2800" b="1" i="1" dirty="0" smtClean="0">
              <a:solidFill>
                <a:srgbClr val="FF0000"/>
              </a:solidFill>
              <a:effectLst>
                <a:outerShdw blurRad="38100" dist="38100" dir="2700000" algn="tl">
                  <a:srgbClr val="000000">
                    <a:alpha val="43137"/>
                  </a:srgbClr>
                </a:outerShdw>
              </a:effectLst>
            </a:endParaRPr>
          </a:p>
          <a:p>
            <a:pPr algn="ctr"/>
            <a:r>
              <a:rPr lang="uk-UA" sz="2800" dirty="0" smtClean="0"/>
              <a:t>валідол</a:t>
            </a:r>
            <a:r>
              <a:rPr lang="uk-UA" sz="2800" dirty="0"/>
              <a:t>, перманганат калію, 10 % розчин аміаку, 5 % розчин аміаку, 5 % розчин йоду, анальгін у таблетках, сода питна, бинт, лимонна кислота, вата медична, джгут кровоспинний, лейкопластир.</a:t>
            </a:r>
          </a:p>
        </p:txBody>
      </p:sp>
      <p:pic>
        <p:nvPicPr>
          <p:cNvPr id="3" name="Рисунок 2" descr="1327659408_domashnyaya_aptechka1.jpg"/>
          <p:cNvPicPr>
            <a:picLocks noChangeAspect="1"/>
          </p:cNvPicPr>
          <p:nvPr/>
        </p:nvPicPr>
        <p:blipFill>
          <a:blip r:embed="rId2" cstate="print"/>
          <a:stretch>
            <a:fillRect/>
          </a:stretch>
        </p:blipFill>
        <p:spPr>
          <a:xfrm>
            <a:off x="179512" y="3284984"/>
            <a:ext cx="4283968" cy="3212976"/>
          </a:xfrm>
          <a:prstGeom prst="rect">
            <a:avLst/>
          </a:prstGeom>
        </p:spPr>
      </p:pic>
      <p:pic>
        <p:nvPicPr>
          <p:cNvPr id="4" name="Рисунок 3" descr="images (1).jpg"/>
          <p:cNvPicPr>
            <a:picLocks noChangeAspect="1"/>
          </p:cNvPicPr>
          <p:nvPr/>
        </p:nvPicPr>
        <p:blipFill>
          <a:blip r:embed="rId3" cstate="print"/>
          <a:stretch>
            <a:fillRect/>
          </a:stretch>
        </p:blipFill>
        <p:spPr>
          <a:xfrm>
            <a:off x="539552" y="295256"/>
            <a:ext cx="3271955" cy="2485672"/>
          </a:xfrm>
          <a:prstGeom prst="roundRect">
            <a:avLst>
              <a:gd name="adj" fmla="val 4082"/>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1576" y="0"/>
            <a:ext cx="6102424" cy="3170099"/>
          </a:xfrm>
          <a:prstGeom prst="rect">
            <a:avLst/>
          </a:prstGeom>
        </p:spPr>
        <p:txBody>
          <a:bodyPr wrap="square">
            <a:spAutoFit/>
          </a:bodyPr>
          <a:lstStyle/>
          <a:p>
            <a:pPr algn="ctr"/>
            <a:r>
              <a:rPr lang="uk-UA" sz="4000" b="1" i="1" dirty="0" smtClean="0">
                <a:solidFill>
                  <a:srgbClr val="FFC000"/>
                </a:solidFill>
                <a:effectLst>
                  <a:outerShdw blurRad="38100" dist="38100" dir="2700000" algn="tl">
                    <a:srgbClr val="000000">
                      <a:alpha val="43137"/>
                    </a:srgbClr>
                  </a:outerShdw>
                </a:effectLst>
                <a:latin typeface="Georgia" pitchFamily="18" charset="0"/>
              </a:rPr>
              <a:t>Презентацію підготувала</a:t>
            </a:r>
          </a:p>
          <a:p>
            <a:pPr algn="ctr"/>
            <a:r>
              <a:rPr lang="uk-UA" sz="4000" b="1" i="1" dirty="0" smtClean="0">
                <a:solidFill>
                  <a:srgbClr val="FFC000"/>
                </a:solidFill>
                <a:effectLst>
                  <a:outerShdw blurRad="38100" dist="38100" dir="2700000" algn="tl">
                    <a:srgbClr val="000000">
                      <a:alpha val="43137"/>
                    </a:srgbClr>
                  </a:outerShdw>
                </a:effectLst>
                <a:latin typeface="Georgia" pitchFamily="18" charset="0"/>
              </a:rPr>
              <a:t>учениця 11-Б класу</a:t>
            </a:r>
          </a:p>
          <a:p>
            <a:pPr algn="ctr"/>
            <a:r>
              <a:rPr lang="uk-UA" sz="4000" b="1" i="1" dirty="0" smtClean="0">
                <a:solidFill>
                  <a:srgbClr val="FFC000"/>
                </a:solidFill>
                <a:effectLst>
                  <a:outerShdw blurRad="38100" dist="38100" dir="2700000" algn="tl">
                    <a:srgbClr val="000000">
                      <a:alpha val="43137"/>
                    </a:srgbClr>
                  </a:outerShdw>
                </a:effectLst>
                <a:latin typeface="Georgia" pitchFamily="18" charset="0"/>
              </a:rPr>
              <a:t>Безсмертна Вікторія</a:t>
            </a:r>
            <a:endParaRPr lang="uk-UA" sz="4000" b="1" i="1" dirty="0">
              <a:solidFill>
                <a:srgbClr val="FFC000"/>
              </a:solidFill>
              <a:effectLst>
                <a:outerShdw blurRad="38100" dist="38100" dir="2700000" algn="tl">
                  <a:srgbClr val="000000">
                    <a:alpha val="43137"/>
                  </a:srgbClr>
                </a:outerShdw>
              </a:effectLst>
              <a:latin typeface="Georgia" pitchFamily="18" charset="0"/>
            </a:endParaRPr>
          </a:p>
        </p:txBody>
      </p:sp>
      <p:pic>
        <p:nvPicPr>
          <p:cNvPr id="3" name="Рисунок 2" descr="f_504d86cb8616f.jpg"/>
          <p:cNvPicPr>
            <a:picLocks noChangeAspect="1"/>
          </p:cNvPicPr>
          <p:nvPr/>
        </p:nvPicPr>
        <p:blipFill>
          <a:blip r:embed="rId2" cstate="print"/>
          <a:stretch>
            <a:fillRect/>
          </a:stretch>
        </p:blipFill>
        <p:spPr>
          <a:xfrm>
            <a:off x="107504" y="1916832"/>
            <a:ext cx="4006432" cy="4752528"/>
          </a:xfrm>
          <a:prstGeom prst="rect">
            <a:avLst/>
          </a:prstGeom>
        </p:spPr>
      </p:pic>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92696"/>
            <a:ext cx="3816424" cy="4832092"/>
          </a:xfrm>
          <a:prstGeom prst="rect">
            <a:avLst/>
          </a:prstGeom>
        </p:spPr>
        <p:txBody>
          <a:bodyPr wrap="square">
            <a:spAutoFit/>
          </a:bodyPr>
          <a:lstStyle/>
          <a:p>
            <a:pPr algn="ctr"/>
            <a:r>
              <a:rPr lang="uk-UA" sz="2800" b="1" i="1" dirty="0" smtClean="0">
                <a:solidFill>
                  <a:schemeClr val="accent6">
                    <a:lumMod val="75000"/>
                  </a:schemeClr>
                </a:solidFill>
                <a:effectLst>
                  <a:outerShdw blurRad="38100" dist="38100" dir="2700000" algn="tl">
                    <a:srgbClr val="000000">
                      <a:alpha val="43137"/>
                    </a:srgbClr>
                  </a:outerShdw>
                </a:effectLst>
              </a:rPr>
              <a:t>Перша медична допомога</a:t>
            </a:r>
            <a:r>
              <a:rPr lang="uk-UA" sz="2800" i="1" dirty="0" smtClean="0">
                <a:effectLst>
                  <a:outerShdw blurRad="38100" dist="38100" dir="2700000" algn="tl">
                    <a:srgbClr val="000000">
                      <a:alpha val="43137"/>
                    </a:srgbClr>
                  </a:outerShdw>
                </a:effectLst>
              </a:rPr>
              <a:t> — комплекс невідкладних медичних заходів, які проводяться людині, що раптово захворіла або постраждала, на місці пригоди та під час її транспортування до медичного закладу.</a:t>
            </a:r>
            <a:endParaRPr lang="uk-UA" sz="2800" i="1" dirty="0">
              <a:effectLst>
                <a:outerShdw blurRad="38100" dist="38100" dir="2700000" algn="tl">
                  <a:srgbClr val="000000">
                    <a:alpha val="43137"/>
                  </a:srgbClr>
                </a:outerShdw>
              </a:effectLst>
            </a:endParaRPr>
          </a:p>
        </p:txBody>
      </p:sp>
      <p:pic>
        <p:nvPicPr>
          <p:cNvPr id="3" name="Рисунок 2" descr="128965448173007428.jpg"/>
          <p:cNvPicPr>
            <a:picLocks noChangeAspect="1"/>
          </p:cNvPicPr>
          <p:nvPr/>
        </p:nvPicPr>
        <p:blipFill>
          <a:blip r:embed="rId2" cstate="print"/>
          <a:stretch>
            <a:fillRect/>
          </a:stretch>
        </p:blipFill>
        <p:spPr>
          <a:xfrm>
            <a:off x="4211960" y="476672"/>
            <a:ext cx="4762500" cy="3343275"/>
          </a:xfrm>
          <a:prstGeom prst="rect">
            <a:avLst/>
          </a:prstGeom>
          <a:effectLst>
            <a:reflection blurRad="6350" stA="50000" endA="300" endPos="55000" dir="5400000" sy="-100000" algn="bl" rotWithShape="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56138"/>
            <a:ext cx="4572000" cy="6801862"/>
          </a:xfrm>
          <a:prstGeom prst="rect">
            <a:avLst/>
          </a:prstGeom>
        </p:spPr>
        <p:txBody>
          <a:bodyPr>
            <a:spAutoFit/>
          </a:bodyPr>
          <a:lstStyle/>
          <a:p>
            <a:pPr algn="ctr"/>
            <a:r>
              <a:rPr lang="uk-UA" sz="2400" b="1" i="1" dirty="0">
                <a:solidFill>
                  <a:schemeClr val="accent6">
                    <a:lumMod val="75000"/>
                  </a:schemeClr>
                </a:solidFill>
                <a:effectLst>
                  <a:outerShdw blurRad="38100" dist="38100" dir="2700000" algn="tl">
                    <a:srgbClr val="000000">
                      <a:alpha val="43137"/>
                    </a:srgbClr>
                  </a:outerShdw>
                </a:effectLst>
              </a:rPr>
              <a:t>Невідкладна медична допомога може бути різною; у залежності від того, хто її надає, розрізняють:</a:t>
            </a:r>
          </a:p>
          <a:p>
            <a:pPr algn="ctr">
              <a:buFont typeface="Wingdings" pitchFamily="2" charset="2"/>
              <a:buChar char="v"/>
            </a:pPr>
            <a:r>
              <a:rPr lang="uk-UA" sz="2000" dirty="0" smtClean="0"/>
              <a:t> першу </a:t>
            </a:r>
            <a:r>
              <a:rPr lang="uk-UA" sz="2000" dirty="0"/>
              <a:t>медичну некваліфіковану допомогу, яка здійснюється немедичним працівником, який часто не має необхідних засобів та медикаментів;</a:t>
            </a:r>
          </a:p>
          <a:p>
            <a:pPr algn="ctr">
              <a:buFont typeface="Wingdings" pitchFamily="2" charset="2"/>
              <a:buChar char="v"/>
            </a:pPr>
            <a:r>
              <a:rPr lang="uk-UA" sz="2000" dirty="0" smtClean="0"/>
              <a:t> першу </a:t>
            </a:r>
            <a:r>
              <a:rPr lang="uk-UA" sz="2000" dirty="0"/>
              <a:t>медичну кваліфіковану (долікарську) допомогу, яка здійснюється медичним працівником, який пройшов спеціальну підготовку з надання першої допомоги </a:t>
            </a:r>
            <a:r>
              <a:rPr lang="uk-UA" sz="2000" dirty="0" smtClean="0"/>
              <a:t>(фельдшер, медична сестра, лаборант, зубний </a:t>
            </a:r>
            <a:r>
              <a:rPr lang="uk-UA" sz="2000" dirty="0"/>
              <a:t>технік і т. д.);</a:t>
            </a:r>
          </a:p>
          <a:p>
            <a:pPr algn="ctr">
              <a:buFont typeface="Wingdings" pitchFamily="2" charset="2"/>
              <a:buChar char="v"/>
            </a:pPr>
            <a:r>
              <a:rPr lang="uk-UA" sz="2000" dirty="0" smtClean="0"/>
              <a:t> першу </a:t>
            </a:r>
            <a:r>
              <a:rPr lang="uk-UA" sz="2000" dirty="0"/>
              <a:t>лікарську медичну допомогу, яка </a:t>
            </a:r>
            <a:r>
              <a:rPr lang="uk-UA" sz="2000" dirty="0" smtClean="0"/>
              <a:t>здійснюється лікарем, який </a:t>
            </a:r>
            <a:r>
              <a:rPr lang="uk-UA" sz="2000" dirty="0"/>
              <a:t>має у своєму розпорядженні необхідні інструменти, апарати, медикаменти, кров </a:t>
            </a:r>
            <a:r>
              <a:rPr lang="uk-UA" sz="2000" dirty="0" smtClean="0"/>
              <a:t>та кровозамінники та </a:t>
            </a:r>
            <a:r>
              <a:rPr lang="uk-UA" sz="2000" dirty="0"/>
              <a:t>інше).</a:t>
            </a:r>
          </a:p>
        </p:txBody>
      </p:sp>
      <p:pic>
        <p:nvPicPr>
          <p:cNvPr id="3" name="Рисунок 2" descr="d8351aef7b1da3f55a4f257257195db7.jpg"/>
          <p:cNvPicPr>
            <a:picLocks noChangeAspect="1"/>
          </p:cNvPicPr>
          <p:nvPr/>
        </p:nvPicPr>
        <p:blipFill>
          <a:blip r:embed="rId2" cstate="print"/>
          <a:stretch>
            <a:fillRect/>
          </a:stretch>
        </p:blipFill>
        <p:spPr>
          <a:xfrm>
            <a:off x="4788024" y="620688"/>
            <a:ext cx="4170599" cy="4608512"/>
          </a:xfrm>
          <a:prstGeom prst="rect">
            <a:avLst/>
          </a:prstGeom>
          <a:ln>
            <a:noFill/>
          </a:ln>
          <a:effectLst>
            <a:glow rad="228600">
              <a:srgbClr val="FFFFCC">
                <a:alpha val="40000"/>
              </a:srgbClr>
            </a:glow>
            <a:outerShdw blurRad="190500" algn="tl" rotWithShape="0">
              <a:srgbClr val="000000">
                <a:alpha val="70000"/>
              </a:srgb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16632"/>
            <a:ext cx="7705956" cy="646331"/>
          </a:xfrm>
          <a:prstGeom prst="rect">
            <a:avLst/>
          </a:prstGeom>
        </p:spPr>
        <p:txBody>
          <a:bodyPr wrap="none">
            <a:spAutoFit/>
          </a:bodyPr>
          <a:lstStyle/>
          <a:p>
            <a:r>
              <a:rPr lang="uk-UA" sz="3600" b="1" i="1" dirty="0">
                <a:solidFill>
                  <a:schemeClr val="accent6">
                    <a:lumMod val="75000"/>
                  </a:schemeClr>
                </a:solidFill>
                <a:effectLst>
                  <a:outerShdw blurRad="38100" dist="38100" dir="2700000" algn="tl">
                    <a:srgbClr val="000000">
                      <a:alpha val="43137"/>
                    </a:srgbClr>
                  </a:outerShdw>
                </a:effectLst>
              </a:rPr>
              <a:t>Значення першої медичної допомоги</a:t>
            </a:r>
          </a:p>
        </p:txBody>
      </p:sp>
      <p:sp>
        <p:nvSpPr>
          <p:cNvPr id="3" name="Прямоугольник 2"/>
          <p:cNvSpPr/>
          <p:nvPr/>
        </p:nvSpPr>
        <p:spPr>
          <a:xfrm>
            <a:off x="107504" y="692696"/>
            <a:ext cx="5544616" cy="5940088"/>
          </a:xfrm>
          <a:prstGeom prst="rect">
            <a:avLst/>
          </a:prstGeom>
        </p:spPr>
        <p:txBody>
          <a:bodyPr wrap="square">
            <a:spAutoFit/>
          </a:bodyPr>
          <a:lstStyle/>
          <a:p>
            <a:pPr algn="ctr"/>
            <a:r>
              <a:rPr lang="uk-UA" sz="2000" dirty="0" smtClean="0"/>
              <a:t>Значення першої медичної допомоги важко переоцінити. Своєчасне надання та правильне проведення медичної допомоги не тільки рятує життя постраждалому, але й забезпечує подальше успішне лікування хвороби або ушкодження, попереджує розвиток тяжких ускладнень (шок, нагноєння рани, загальне зараження крові), зменшує втрату працездатності.</a:t>
            </a:r>
          </a:p>
          <a:p>
            <a:pPr algn="ctr"/>
            <a:r>
              <a:rPr lang="uk-UA" sz="2000" dirty="0" smtClean="0"/>
              <a:t>Будь-який медичний працівник зобов'язаний за першим викликом прийти на допомогу постраждалому на вулиці, у дорозі, громадських місцях, на дому та вміти правильно надати першу медичну допомогу при нещасних випадках та раптових захворюваннях. Медичні працівники, які порушили професійні обов'язки, несуть встановлену законом дисциплінарну відповідальність, якщо ці порушення не призводять до кримінальної відповідальності.</a:t>
            </a:r>
            <a:endParaRPr lang="uk-UA" sz="2000" dirty="0"/>
          </a:p>
        </p:txBody>
      </p:sp>
      <p:pic>
        <p:nvPicPr>
          <p:cNvPr id="4" name="Рисунок 3" descr="perelom1.jpg"/>
          <p:cNvPicPr>
            <a:picLocks noChangeAspect="1"/>
          </p:cNvPicPr>
          <p:nvPr/>
        </p:nvPicPr>
        <p:blipFill>
          <a:blip r:embed="rId2" cstate="print"/>
          <a:stretch>
            <a:fillRect/>
          </a:stretch>
        </p:blipFill>
        <p:spPr>
          <a:xfrm>
            <a:off x="5652120" y="764704"/>
            <a:ext cx="3312368" cy="3312368"/>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ПОХОДНАЯ АПТЕЧКА.jpg"/>
          <p:cNvPicPr>
            <a:picLocks noChangeAspect="1"/>
          </p:cNvPicPr>
          <p:nvPr/>
        </p:nvPicPr>
        <p:blipFill>
          <a:blip r:embed="rId3" cstate="print"/>
          <a:stretch>
            <a:fillRect/>
          </a:stretch>
        </p:blipFill>
        <p:spPr>
          <a:xfrm>
            <a:off x="6012160" y="4293096"/>
            <a:ext cx="2679368" cy="2304256"/>
          </a:xfrm>
          <a:prstGeom prst="rect">
            <a:avLst/>
          </a:prstGeom>
          <a:solidFill>
            <a:srgbClr val="FFFFFF">
              <a:shade val="85000"/>
            </a:srgbClr>
          </a:solidFill>
          <a:ln w="28575"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0"/>
            <a:ext cx="7614777" cy="646331"/>
          </a:xfrm>
          <a:prstGeom prst="rect">
            <a:avLst/>
          </a:prstGeom>
        </p:spPr>
        <p:txBody>
          <a:bodyPr wrap="none">
            <a:spAutoFit/>
          </a:bodyPr>
          <a:lstStyle/>
          <a:p>
            <a:r>
              <a:rPr lang="uk-UA" sz="3600" b="1" i="1" dirty="0">
                <a:solidFill>
                  <a:schemeClr val="accent6">
                    <a:lumMod val="75000"/>
                  </a:schemeClr>
                </a:solidFill>
                <a:effectLst>
                  <a:outerShdw blurRad="38100" dist="38100" dir="2700000" algn="tl">
                    <a:srgbClr val="000000">
                      <a:alpha val="43137"/>
                    </a:srgbClr>
                  </a:outerShdw>
                </a:effectLst>
              </a:rPr>
              <a:t>Надання першої медичної допомоги</a:t>
            </a:r>
          </a:p>
        </p:txBody>
      </p:sp>
      <p:sp>
        <p:nvSpPr>
          <p:cNvPr id="3" name="Прямоугольник 2"/>
          <p:cNvSpPr/>
          <p:nvPr/>
        </p:nvSpPr>
        <p:spPr>
          <a:xfrm>
            <a:off x="179512" y="908720"/>
            <a:ext cx="8820472" cy="5539978"/>
          </a:xfrm>
          <a:prstGeom prst="rect">
            <a:avLst/>
          </a:prstGeom>
        </p:spPr>
        <p:txBody>
          <a:bodyPr wrap="square">
            <a:spAutoFit/>
          </a:bodyPr>
          <a:lstStyle/>
          <a:p>
            <a:pPr algn="ctr"/>
            <a:r>
              <a:rPr lang="uk-UA" sz="2200" dirty="0">
                <a:effectLst>
                  <a:outerShdw blurRad="38100" dist="38100" dir="2700000" algn="tl">
                    <a:srgbClr val="000000">
                      <a:alpha val="43137"/>
                    </a:srgbClr>
                  </a:outerShdw>
                </a:effectLst>
              </a:rPr>
              <a:t>Рятування потерпілого у більшості випадків залежить від швидкості та правильності надання першої медичної допомоги. Затримка у наданні допомоги може спричинити загибель потерпілого.</a:t>
            </a:r>
          </a:p>
          <a:p>
            <a:r>
              <a:rPr lang="uk-UA" sz="2800" b="1" i="1" dirty="0">
                <a:solidFill>
                  <a:srgbClr val="FFC000"/>
                </a:solidFill>
                <a:effectLst>
                  <a:outerShdw blurRad="38100" dist="38100" dir="2700000" algn="tl">
                    <a:srgbClr val="000000">
                      <a:alpha val="43137"/>
                    </a:srgbClr>
                  </a:outerShdw>
                </a:effectLst>
              </a:rPr>
              <a:t>Послідовність надання першої допомоги</a:t>
            </a:r>
          </a:p>
          <a:p>
            <a:r>
              <a:rPr lang="uk-UA" sz="2000" dirty="0"/>
              <a:t>1. Усунути дію на організм шкідливих факторів, які загрожують здоров'ю та життю потерпілого (звільнення від дії електричного струму, винесення з отруєної атмосфери, загашення одягу, що палає, витягання з води тощо).</a:t>
            </a:r>
          </a:p>
          <a:p>
            <a:r>
              <a:rPr lang="uk-UA" sz="2000" dirty="0"/>
              <a:t>2. Оцінити стан потерпілого, визначити характер та важкість травми, найбільшу загрозу для життя потерпілого та послідовність дій щодо його порятунку.</a:t>
            </a:r>
          </a:p>
          <a:p>
            <a:r>
              <a:rPr lang="uk-UA" sz="2000" dirty="0"/>
              <a:t>3. Виконати необхідні для рятування потерпілого дії в порядку терміновості, відновити прохідність дихальних шляхів, зробити штучне дихання, зовнішній масаж серця, зупинити кровотечу, іммобілізувати ушкоджені частини тіла, накласти пов'язку тощо.</a:t>
            </a:r>
          </a:p>
          <a:p>
            <a:r>
              <a:rPr lang="uk-UA" sz="2000" dirty="0"/>
              <a:t>4. Підтримувати основні життєві функції потерпілого до прибуття медичного працівника.</a:t>
            </a:r>
          </a:p>
          <a:p>
            <a:r>
              <a:rPr lang="uk-UA" sz="2000" dirty="0"/>
              <a:t>5. Викликати швидку медичну допомогу або лікаря або ж організувати транспортування потерпілого до найближчого лікувального закладу.</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0"/>
            <a:ext cx="7597273" cy="646331"/>
          </a:xfrm>
          <a:prstGeom prst="rect">
            <a:avLst/>
          </a:prstGeom>
        </p:spPr>
        <p:txBody>
          <a:bodyPr wrap="none">
            <a:spAutoFit/>
          </a:bodyPr>
          <a:lstStyle/>
          <a:p>
            <a:r>
              <a:rPr lang="uk-UA" sz="3600" b="1" i="1" dirty="0" smtClean="0">
                <a:solidFill>
                  <a:schemeClr val="accent6">
                    <a:lumMod val="75000"/>
                  </a:schemeClr>
                </a:solidFill>
                <a:effectLst>
                  <a:outerShdw blurRad="38100" dist="38100" dir="2700000" algn="tl">
                    <a:srgbClr val="000000">
                      <a:alpha val="43137"/>
                    </a:srgbClr>
                  </a:outerShdw>
                </a:effectLst>
              </a:rPr>
              <a:t>Виявлення ознак життя та смерті</a:t>
            </a:r>
            <a:endParaRPr lang="uk-UA" sz="3600" b="1" i="1" dirty="0">
              <a:solidFill>
                <a:schemeClr val="accent6">
                  <a:lumMod val="75000"/>
                </a:schemeClr>
              </a:solidFill>
              <a:effectLst>
                <a:outerShdw blurRad="38100" dist="38100" dir="2700000" algn="tl">
                  <a:srgbClr val="000000">
                    <a:alpha val="43137"/>
                  </a:srgbClr>
                </a:outerShdw>
              </a:effectLst>
            </a:endParaRPr>
          </a:p>
        </p:txBody>
      </p:sp>
      <p:sp>
        <p:nvSpPr>
          <p:cNvPr id="4" name="Прямоугольник 3"/>
          <p:cNvSpPr/>
          <p:nvPr/>
        </p:nvSpPr>
        <p:spPr>
          <a:xfrm>
            <a:off x="3347864" y="620688"/>
            <a:ext cx="5796136" cy="2677656"/>
          </a:xfrm>
          <a:prstGeom prst="rect">
            <a:avLst/>
          </a:prstGeom>
        </p:spPr>
        <p:txBody>
          <a:bodyPr wrap="square">
            <a:spAutoFit/>
          </a:bodyPr>
          <a:lstStyle/>
          <a:p>
            <a:pPr algn="ctr"/>
            <a:r>
              <a:rPr lang="uk-UA" sz="2800" b="1" dirty="0" smtClean="0">
                <a:solidFill>
                  <a:srgbClr val="FFC000"/>
                </a:solidFill>
                <a:effectLst>
                  <a:outerShdw blurRad="38100" dist="38100" dir="2700000" algn="tl">
                    <a:srgbClr val="000000">
                      <a:alpha val="43137"/>
                    </a:srgbClr>
                  </a:outerShdw>
                </a:effectLst>
              </a:rPr>
              <a:t>Непритомність</a:t>
            </a:r>
          </a:p>
          <a:p>
            <a:pPr algn="ctr"/>
            <a:r>
              <a:rPr lang="uk-UA" sz="2000" dirty="0" smtClean="0"/>
              <a:t>При тяжкій травмі, ураженні електричним струмом, утопленні, ядусі, отруєнні, ряді захворювань людина може знепритомніти (стан, коли постраждалий лежить нерухомо, не відповідає на запитання, не реагує на зовнішні подразники). Непритомність виникає через порушення діяльності головного мозку.</a:t>
            </a:r>
          </a:p>
        </p:txBody>
      </p:sp>
      <p:pic>
        <p:nvPicPr>
          <p:cNvPr id="5" name="Рисунок 4" descr="первая помощь.jpg"/>
          <p:cNvPicPr>
            <a:picLocks noChangeAspect="1"/>
          </p:cNvPicPr>
          <p:nvPr/>
        </p:nvPicPr>
        <p:blipFill>
          <a:blip r:embed="rId2" cstate="print"/>
          <a:stretch>
            <a:fillRect/>
          </a:stretch>
        </p:blipFill>
        <p:spPr>
          <a:xfrm>
            <a:off x="251520" y="620688"/>
            <a:ext cx="3096344" cy="2635186"/>
          </a:xfrm>
          <a:prstGeom prst="rect">
            <a:avLst/>
          </a:prstGeom>
          <a:ln>
            <a:noFill/>
          </a:ln>
          <a:effectLst>
            <a:outerShdw blurRad="190500" algn="tl" rotWithShape="0">
              <a:srgbClr val="000000">
                <a:alpha val="70000"/>
              </a:srgbClr>
            </a:outerShdw>
          </a:effectLst>
        </p:spPr>
      </p:pic>
      <p:sp>
        <p:nvSpPr>
          <p:cNvPr id="6" name="Прямоугольник 5"/>
          <p:cNvSpPr/>
          <p:nvPr/>
        </p:nvSpPr>
        <p:spPr>
          <a:xfrm>
            <a:off x="107504" y="3257014"/>
            <a:ext cx="9036496" cy="3600986"/>
          </a:xfrm>
          <a:prstGeom prst="rect">
            <a:avLst/>
          </a:prstGeom>
        </p:spPr>
        <p:txBody>
          <a:bodyPr wrap="square">
            <a:spAutoFit/>
          </a:bodyPr>
          <a:lstStyle/>
          <a:p>
            <a:r>
              <a:rPr lang="uk-UA" sz="2400" b="1" i="1" dirty="0" smtClean="0">
                <a:effectLst>
                  <a:outerShdw blurRad="38100" dist="38100" dir="2700000" algn="tl">
                    <a:srgbClr val="000000">
                      <a:alpha val="43137"/>
                    </a:srgbClr>
                  </a:outerShdw>
                </a:effectLst>
              </a:rPr>
              <a:t>Порушення діяльності головного мозку можливе при:</a:t>
            </a:r>
          </a:p>
          <a:p>
            <a:pPr marL="342900" indent="-342900">
              <a:buFont typeface="+mj-lt"/>
              <a:buAutoNum type="arabicPeriod"/>
            </a:pPr>
            <a:r>
              <a:rPr lang="uk-UA" sz="2000" dirty="0" smtClean="0"/>
              <a:t>прямому ушкодженні мозку (забиття, струс, крововилив у мозок, електротравма), отруєнні, у тому числі алкоголем, та ін.;</a:t>
            </a:r>
          </a:p>
          <a:p>
            <a:pPr marL="342900" indent="-342900">
              <a:buFont typeface="+mj-lt"/>
              <a:buAutoNum type="arabicPeriod"/>
            </a:pPr>
            <a:r>
              <a:rPr lang="uk-UA" sz="2000" dirty="0" smtClean="0"/>
              <a:t>порушенні кровопостачання мозку (крововтрата, непритомність, зупинка серця або тяжке порушення його діяльності);</a:t>
            </a:r>
          </a:p>
          <a:p>
            <a:pPr marL="342900" indent="-342900">
              <a:buFont typeface="+mj-lt"/>
              <a:buAutoNum type="arabicPeriod"/>
            </a:pPr>
            <a:r>
              <a:rPr lang="uk-UA" sz="2000" dirty="0" smtClean="0"/>
              <a:t>припиненні постачання кисню до організму (ядуха, втоплення, здавлювання грудної клітки вагою);</a:t>
            </a:r>
          </a:p>
          <a:p>
            <a:pPr marL="342900" indent="-342900">
              <a:buFont typeface="+mj-lt"/>
              <a:buAutoNum type="arabicPeriod"/>
            </a:pPr>
            <a:r>
              <a:rPr lang="uk-UA" sz="2000" dirty="0" smtClean="0"/>
              <a:t>неспроможності крові збагачуватися киснем (отруєння, порушення обміну речовин, наприклад при діабеті, лихоманці);</a:t>
            </a:r>
          </a:p>
          <a:p>
            <a:pPr marL="342900" indent="-342900">
              <a:buFont typeface="+mj-lt"/>
              <a:buAutoNum type="arabicPeriod"/>
            </a:pPr>
            <a:r>
              <a:rPr lang="uk-UA" sz="2000" dirty="0" smtClean="0"/>
              <a:t>переохолодженні або перегріванні (охолодження, тепловий удар, гіпертермія при ряді захворювань).</a:t>
            </a:r>
            <a:endParaRPr lang="uk-UA" sz="2000" dirty="0"/>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964488" cy="6340197"/>
          </a:xfrm>
          <a:prstGeom prst="rect">
            <a:avLst/>
          </a:prstGeom>
        </p:spPr>
        <p:txBody>
          <a:bodyPr wrap="square">
            <a:spAutoFit/>
          </a:bodyPr>
          <a:lstStyle/>
          <a:p>
            <a:pPr algn="ctr"/>
            <a:r>
              <a:rPr lang="uk-UA" sz="2800" b="1" dirty="0" smtClean="0">
                <a:solidFill>
                  <a:srgbClr val="FFC000"/>
                </a:solidFill>
                <a:effectLst>
                  <a:outerShdw blurRad="38100" dist="38100" dir="2700000" algn="tl">
                    <a:srgbClr val="000000">
                      <a:alpha val="43137"/>
                    </a:srgbClr>
                  </a:outerShdw>
                </a:effectLst>
              </a:rPr>
              <a:t>Ознаки життя</a:t>
            </a:r>
            <a:endParaRPr lang="uk-UA" sz="2800" b="1" dirty="0" smtClean="0"/>
          </a:p>
          <a:p>
            <a:pPr algn="ctr"/>
            <a:r>
              <a:rPr lang="uk-UA" sz="2000" dirty="0" smtClean="0"/>
              <a:t>Людина, що надає допомогу, повинна чітко відрізняти непритомність від смерті. При виявленні мінімальних ознак життя необхідно негайно розпочати оживляння та надання першої допомоги.</a:t>
            </a:r>
          </a:p>
          <a:p>
            <a:r>
              <a:rPr lang="uk-UA" sz="2400" b="1" dirty="0" smtClean="0">
                <a:effectLst>
                  <a:outerShdw blurRad="38100" dist="38100" dir="2700000" algn="tl">
                    <a:srgbClr val="000000">
                      <a:alpha val="43137"/>
                    </a:srgbClr>
                  </a:outerShdw>
                </a:effectLst>
              </a:rPr>
              <a:t>Ознаками життя є:</a:t>
            </a:r>
          </a:p>
          <a:p>
            <a:pPr marL="342900" indent="-342900">
              <a:buFont typeface="+mj-lt"/>
              <a:buAutoNum type="arabicPeriod"/>
            </a:pPr>
            <a:r>
              <a:rPr lang="uk-UA" dirty="0" smtClean="0"/>
              <a:t>наявність серцебиття. Серцебиття визначають рукою або вухом на грудній клітці.</a:t>
            </a:r>
          </a:p>
          <a:p>
            <a:pPr marL="342900" indent="-342900">
              <a:buFont typeface="+mj-lt"/>
              <a:buAutoNum type="arabicPeriod"/>
            </a:pPr>
            <a:r>
              <a:rPr lang="uk-UA" dirty="0" smtClean="0"/>
              <a:t>наявність пульсу на артеріях. Пульс визначають на шиї (сонна артерія), у ділянці </a:t>
            </a:r>
            <a:r>
              <a:rPr lang="uk-UA" dirty="0" err="1" smtClean="0"/>
              <a:t>променевозап'ясткового</a:t>
            </a:r>
            <a:r>
              <a:rPr lang="uk-UA" dirty="0" smtClean="0"/>
              <a:t> суглоба (променева артерія);</a:t>
            </a:r>
          </a:p>
          <a:p>
            <a:pPr marL="342900" indent="-342900">
              <a:buFont typeface="+mj-lt"/>
              <a:buAutoNum type="arabicPeriod"/>
            </a:pPr>
            <a:r>
              <a:rPr lang="uk-UA" dirty="0" smtClean="0"/>
              <a:t>наявність дихання. Дихання визначають за рухами грудної клітки та живота, зволоженням дзеркала, яке прикладають до носа та рота постраждалого, рухами шматочка вати або бинта, які підносять до носових отворів;</a:t>
            </a:r>
          </a:p>
          <a:p>
            <a:pPr marL="342900" indent="-342900">
              <a:buFont typeface="+mj-lt"/>
              <a:buAutoNum type="arabicPeriod"/>
            </a:pPr>
            <a:r>
              <a:rPr lang="uk-UA" dirty="0" smtClean="0"/>
              <a:t>наявність реакції зіниць на світло. Якщо освітити око пучком світла (наприклад, ліхтариком), то спостерігається звуження зіниць — позитивна реакція зіниці. При денному освітленні цю реакцію можна перевірити так: на деякий час закривають око рукою, потім швидко відводять руку убік, при цьому буде помітно звуження зіниці.</a:t>
            </a:r>
          </a:p>
          <a:p>
            <a:endParaRPr lang="uk-UA" dirty="0" smtClean="0"/>
          </a:p>
          <a:p>
            <a:pPr algn="ctr"/>
            <a:r>
              <a:rPr lang="uk-UA" sz="2000" dirty="0" smtClean="0"/>
              <a:t>Наявність ознак життя сигналізує про необхідність негайного проведення заходів з оживлення. Слід пам'ятати, що відсутність серцебиття, пульсу, дихання та реакції зіниць на світло не є свідченням того, що постраждалий помер. Такий комплекс симптомів може спостерігатися й при клінічній смерті, при якій необхідно надати постраждалому допомогу у повному обсязі.</a:t>
            </a:r>
            <a:endParaRPr lang="uk-UA" sz="2000"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04664"/>
            <a:ext cx="4536504" cy="6155531"/>
          </a:xfrm>
          <a:prstGeom prst="rect">
            <a:avLst/>
          </a:prstGeom>
        </p:spPr>
        <p:txBody>
          <a:bodyPr wrap="square">
            <a:spAutoFit/>
          </a:bodyPr>
          <a:lstStyle/>
          <a:p>
            <a:pPr algn="ctr"/>
            <a:r>
              <a:rPr lang="uk-UA" sz="2800" b="1" dirty="0" smtClean="0">
                <a:solidFill>
                  <a:srgbClr val="FFC000"/>
                </a:solidFill>
                <a:effectLst>
                  <a:outerShdw blurRad="38100" dist="38100" dir="2700000" algn="tl">
                    <a:srgbClr val="000000">
                      <a:alpha val="43137"/>
                    </a:srgbClr>
                  </a:outerShdw>
                </a:effectLst>
              </a:rPr>
              <a:t>Ознаки смерті</a:t>
            </a:r>
          </a:p>
          <a:p>
            <a:endParaRPr lang="uk-UA" dirty="0" smtClean="0"/>
          </a:p>
          <a:p>
            <a:r>
              <a:rPr lang="uk-UA" sz="2400" dirty="0" smtClean="0">
                <a:effectLst>
                  <a:outerShdw blurRad="38100" dist="38100" dir="2700000" algn="tl">
                    <a:srgbClr val="000000">
                      <a:alpha val="43137"/>
                    </a:srgbClr>
                  </a:outerShdw>
                </a:effectLst>
              </a:rPr>
              <a:t>Надання допомоги не має сенсу при очевидних ознаках смерті:</a:t>
            </a:r>
          </a:p>
          <a:p>
            <a:pPr marL="342900" indent="-342900">
              <a:buFont typeface="+mj-lt"/>
              <a:buAutoNum type="arabicPeriod"/>
            </a:pPr>
            <a:r>
              <a:rPr lang="uk-UA" sz="2000" dirty="0" smtClean="0"/>
              <a:t>помутніння та висихання рогівки ока;</a:t>
            </a:r>
          </a:p>
          <a:p>
            <a:pPr marL="342900" indent="-342900">
              <a:buFont typeface="+mj-lt"/>
              <a:buAutoNum type="arabicPeriod"/>
            </a:pPr>
            <a:r>
              <a:rPr lang="uk-UA" sz="2000" dirty="0" smtClean="0"/>
              <a:t>наявність симптому «котяче око» — при стисканні ока зіниця деформується та нагадує котяче око;</a:t>
            </a:r>
          </a:p>
          <a:p>
            <a:pPr marL="342900" indent="-342900">
              <a:buFont typeface="+mj-lt"/>
              <a:buAutoNum type="arabicPeriod"/>
            </a:pPr>
            <a:r>
              <a:rPr lang="uk-UA" sz="2000" dirty="0" smtClean="0"/>
              <a:t>охолодження тіла та поява трупних плям. Ці синьо-фіолетові плями виступають на шкірі. При положенні трупа на спині вони з'являються у ділянці лопаток, попереку, сідниць, а при положенні на животі — на чолі, шиї, грудях, животі;</a:t>
            </a:r>
          </a:p>
          <a:p>
            <a:pPr marL="342900" indent="-342900">
              <a:buFont typeface="+mj-lt"/>
              <a:buAutoNum type="arabicPeriod"/>
            </a:pPr>
            <a:r>
              <a:rPr lang="uk-UA" sz="2000" dirty="0" smtClean="0"/>
              <a:t>трупне </a:t>
            </a:r>
            <a:r>
              <a:rPr lang="uk-UA" sz="2000" dirty="0" err="1" smtClean="0"/>
              <a:t>окоченіння</a:t>
            </a:r>
            <a:r>
              <a:rPr lang="uk-UA" sz="2000" dirty="0" smtClean="0"/>
              <a:t>. Ця беззаперечна ознака смерті виникає через 2-4 години після смерті.</a:t>
            </a:r>
            <a:endParaRPr lang="uk-UA" sz="2000" dirty="0"/>
          </a:p>
        </p:txBody>
      </p:sp>
      <p:pic>
        <p:nvPicPr>
          <p:cNvPr id="3" name="Рисунок 2" descr="images.jpg"/>
          <p:cNvPicPr>
            <a:picLocks noChangeAspect="1"/>
          </p:cNvPicPr>
          <p:nvPr/>
        </p:nvPicPr>
        <p:blipFill>
          <a:blip r:embed="rId2" cstate="print"/>
          <a:stretch>
            <a:fillRect/>
          </a:stretch>
        </p:blipFill>
        <p:spPr>
          <a:xfrm>
            <a:off x="4716016" y="908720"/>
            <a:ext cx="4176464" cy="4176464"/>
          </a:xfrm>
          <a:prstGeom prst="rect">
            <a:avLst/>
          </a:prstGeom>
          <a:ln>
            <a:noFill/>
          </a:ln>
          <a:effectLst>
            <a:softEdge rad="112500"/>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4824536" cy="6709529"/>
          </a:xfrm>
          <a:prstGeom prst="rect">
            <a:avLst/>
          </a:prstGeom>
        </p:spPr>
        <p:txBody>
          <a:bodyPr wrap="square">
            <a:spAutoFit/>
          </a:bodyPr>
          <a:lstStyle/>
          <a:p>
            <a:pPr algn="ctr"/>
            <a:r>
              <a:rPr lang="uk-UA" sz="2400" b="1" dirty="0">
                <a:solidFill>
                  <a:srgbClr val="FFC000"/>
                </a:solidFill>
                <a:effectLst>
                  <a:outerShdw blurRad="38100" dist="38100" dir="2700000" algn="tl">
                    <a:srgbClr val="000000">
                      <a:alpha val="43137"/>
                    </a:srgbClr>
                  </a:outerShdw>
                </a:effectLst>
              </a:rPr>
              <a:t>Поранення. </a:t>
            </a:r>
            <a:r>
              <a:rPr lang="uk-UA" sz="2000" dirty="0"/>
              <a:t>Терміново зупинити кровотечу. Захистити рану від забруднення та інфекції — накласти асептичну пов'язку, за наявності дезінфікуючих засобів (перекис водню, розчин фурациліну, спиртовий розчин йоду тощо) протерти шкіру довкола рани, видалити невеличкі чужорідні тіла тільки з поверхні та довкола рани; якнайшвидше доставити пораненого в лікувальний заклад, суворо дотримуючись правил транспортування для конкретного типу поранення. Не можна промивати рану водою, засипати ліками, змазувати мазями, накладати вату</a:t>
            </a:r>
            <a:r>
              <a:rPr lang="uk-UA" sz="2000" dirty="0" smtClean="0"/>
              <a:t>!</a:t>
            </a:r>
          </a:p>
          <a:p>
            <a:pPr algn="ctr"/>
            <a:r>
              <a:rPr lang="uk-UA" sz="2400" b="1" dirty="0" smtClean="0">
                <a:solidFill>
                  <a:srgbClr val="FFC000"/>
                </a:solidFill>
                <a:effectLst>
                  <a:outerShdw blurRad="38100" dist="38100" dir="2700000" algn="tl">
                    <a:srgbClr val="000000">
                      <a:alpha val="43137"/>
                    </a:srgbClr>
                  </a:outerShdw>
                </a:effectLst>
              </a:rPr>
              <a:t>Забій.</a:t>
            </a:r>
            <a:r>
              <a:rPr lang="uk-UA" sz="2000" dirty="0" smtClean="0"/>
              <a:t> Забезпечити спокій ушкодженому органові, стягнути пов'язкою, прикласти охолоджений предмет.</a:t>
            </a:r>
          </a:p>
          <a:p>
            <a:pPr algn="ctr"/>
            <a:r>
              <a:rPr lang="uk-UA" sz="2400" b="1" dirty="0" smtClean="0">
                <a:solidFill>
                  <a:srgbClr val="FFC000"/>
                </a:solidFill>
                <a:effectLst>
                  <a:outerShdw blurRad="38100" dist="38100" dir="2700000" algn="tl">
                    <a:srgbClr val="000000">
                      <a:alpha val="43137"/>
                    </a:srgbClr>
                  </a:outerShdw>
                </a:effectLst>
              </a:rPr>
              <a:t>Розтяжка.</a:t>
            </a:r>
            <a:r>
              <a:rPr lang="uk-UA" sz="2000" dirty="0" smtClean="0"/>
              <a:t> Зафіксувати суглоби, прийняти знеболювальне.</a:t>
            </a:r>
          </a:p>
          <a:p>
            <a:pPr algn="ctr"/>
            <a:endParaRPr lang="uk-UA" dirty="0"/>
          </a:p>
        </p:txBody>
      </p:sp>
      <p:pic>
        <p:nvPicPr>
          <p:cNvPr id="3" name="Рисунок 2" descr="pronikajushhie-ranenija-pervaja-pomoshh-pri_1.jpg"/>
          <p:cNvPicPr>
            <a:picLocks noChangeAspect="1"/>
          </p:cNvPicPr>
          <p:nvPr/>
        </p:nvPicPr>
        <p:blipFill>
          <a:blip r:embed="rId2" cstate="print"/>
          <a:stretch>
            <a:fillRect/>
          </a:stretch>
        </p:blipFill>
        <p:spPr>
          <a:xfrm>
            <a:off x="4932040" y="188640"/>
            <a:ext cx="2160240" cy="3089376"/>
          </a:xfrm>
          <a:prstGeom prst="rect">
            <a:avLst/>
          </a:prstGeom>
        </p:spPr>
      </p:pic>
      <p:pic>
        <p:nvPicPr>
          <p:cNvPr id="5" name="Рисунок 4" descr="77939.1268181629.jpeg"/>
          <p:cNvPicPr>
            <a:picLocks noChangeAspect="1"/>
          </p:cNvPicPr>
          <p:nvPr/>
        </p:nvPicPr>
        <p:blipFill>
          <a:blip r:embed="rId3" cstate="print"/>
          <a:stretch>
            <a:fillRect/>
          </a:stretch>
        </p:blipFill>
        <p:spPr>
          <a:xfrm>
            <a:off x="6839744" y="4509120"/>
            <a:ext cx="2304256" cy="1656184"/>
          </a:xfrm>
          <a:prstGeom prst="rect">
            <a:avLst/>
          </a:prstGeom>
        </p:spPr>
      </p:pic>
      <p:pic>
        <p:nvPicPr>
          <p:cNvPr id="6" name="Рисунок 5" descr="RusAnkSp.jpg"/>
          <p:cNvPicPr>
            <a:picLocks noChangeAspect="1"/>
          </p:cNvPicPr>
          <p:nvPr/>
        </p:nvPicPr>
        <p:blipFill>
          <a:blip r:embed="rId4" cstate="print"/>
          <a:stretch>
            <a:fillRect/>
          </a:stretch>
        </p:blipFill>
        <p:spPr>
          <a:xfrm>
            <a:off x="7164288" y="1772816"/>
            <a:ext cx="1892150" cy="2592288"/>
          </a:xfrm>
          <a:prstGeom prst="rect">
            <a:avLst/>
          </a:prstGeom>
        </p:spPr>
      </p:pic>
      <p:pic>
        <p:nvPicPr>
          <p:cNvPr id="7" name="Рисунок 6" descr="849_large.jpg"/>
          <p:cNvPicPr>
            <a:picLocks noChangeAspect="1"/>
          </p:cNvPicPr>
          <p:nvPr/>
        </p:nvPicPr>
        <p:blipFill>
          <a:blip r:embed="rId5" cstate="print"/>
          <a:stretch>
            <a:fillRect/>
          </a:stretch>
        </p:blipFill>
        <p:spPr>
          <a:xfrm>
            <a:off x="4932040" y="4509120"/>
            <a:ext cx="2002295" cy="1656184"/>
          </a:xfrm>
          <a:prstGeom prst="rect">
            <a:avLst/>
          </a:prstGeom>
        </p:spPr>
      </p:pic>
    </p:spTree>
  </p:cSld>
  <p:clrMapOvr>
    <a:masterClrMapping/>
  </p:clrMapOvr>
  <p:transition spd="med">
    <p:newsflash/>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TotalTime>
  <Words>1534</Words>
  <Application>Microsoft Office PowerPoint</Application>
  <PresentationFormat>Экран (4:3)</PresentationFormat>
  <Paragraphs>67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Перша медична допомога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Oleg</dc:creator>
  <cp:lastModifiedBy>Oleg</cp:lastModifiedBy>
  <cp:revision>14</cp:revision>
  <dcterms:created xsi:type="dcterms:W3CDTF">2013-11-22T09:34:06Z</dcterms:created>
  <dcterms:modified xsi:type="dcterms:W3CDTF">2013-11-22T11:51:56Z</dcterms:modified>
</cp:coreProperties>
</file>