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58" r:id="rId5"/>
    <p:sldId id="259" r:id="rId6"/>
    <p:sldId id="260"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8" name="Picture 7" descr="Firelight title.png"/>
          <p:cNvPicPr>
            <a:picLocks noChangeAspect="1"/>
          </p:cNvPicPr>
          <p:nvPr/>
        </p:nvPicPr>
        <p:blipFill>
          <a:blip r:embed="rId2"/>
          <a:srcRect l="43431" t="21353" b="20413"/>
          <a:stretch>
            <a:fillRect/>
          </a:stretch>
        </p:blipFill>
        <p:spPr>
          <a:xfrm>
            <a:off x="0" y="0"/>
            <a:ext cx="3672304" cy="6858000"/>
          </a:xfrm>
          <a:prstGeom prst="rect">
            <a:avLst/>
          </a:prstGeom>
        </p:spPr>
      </p:pic>
      <p:sp>
        <p:nvSpPr>
          <p:cNvPr id="2" name="Title 1"/>
          <p:cNvSpPr>
            <a:spLocks noGrp="1"/>
          </p:cNvSpPr>
          <p:nvPr>
            <p:ph type="ctrTitle"/>
          </p:nvPr>
        </p:nvSpPr>
        <p:spPr>
          <a:xfrm>
            <a:off x="1752600" y="1219200"/>
            <a:ext cx="6400800" cy="1600200"/>
          </a:xfrm>
        </p:spPr>
        <p:txBody>
          <a:bodyPr anchor="b" anchorCtr="0"/>
          <a:lstStyle>
            <a:lvl1pPr algn="l">
              <a:defRPr>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stStyle>
          <a:p>
            <a:r>
              <a:rPr lang="ru-RU" smtClean="0"/>
              <a:t>Образец заголовка</a:t>
            </a:r>
            <a:endParaRPr/>
          </a:p>
        </p:txBody>
      </p:sp>
      <p:sp>
        <p:nvSpPr>
          <p:cNvPr id="3" name="Subtitle 2"/>
          <p:cNvSpPr>
            <a:spLocks noGrp="1"/>
          </p:cNvSpPr>
          <p:nvPr>
            <p:ph type="subTitle" idx="1"/>
          </p:nvPr>
        </p:nvSpPr>
        <p:spPr>
          <a:xfrm>
            <a:off x="2438400" y="2971800"/>
            <a:ext cx="5715000" cy="1295400"/>
          </a:xfrm>
        </p:spPr>
        <p:txBody>
          <a:bodyPr>
            <a:normAutofit/>
          </a:bodyPr>
          <a:lstStyle>
            <a:lvl1pPr marL="0" indent="0" algn="l">
              <a:buNone/>
              <a:defRPr sz="1800">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a:p>
        </p:txBody>
      </p:sp>
      <p:sp>
        <p:nvSpPr>
          <p:cNvPr id="4" name="Date Placeholder 3"/>
          <p:cNvSpPr>
            <a:spLocks noGrp="1"/>
          </p:cNvSpPr>
          <p:nvPr>
            <p:ph type="dt" sz="half" idx="10"/>
          </p:nvPr>
        </p:nvSpPr>
        <p:spPr>
          <a:xfrm>
            <a:off x="228600" y="5943600"/>
            <a:ext cx="2133600" cy="228600"/>
          </a:xfrm>
        </p:spPr>
        <p:txBody>
          <a:bodyPr/>
          <a:lstStyle>
            <a:lvl1pPr algn="l">
              <a:defRPr/>
            </a:lvl1pPr>
          </a:lstStyle>
          <a:p>
            <a:fld id="{6F69044E-5D2A-4CA0-BB42-883D2CBAE929}" type="datetime1">
              <a:rPr/>
              <a:pPr/>
              <a:t>3/28/2008</a:t>
            </a:fld>
            <a:endParaRPr/>
          </a:p>
        </p:txBody>
      </p:sp>
      <p:sp>
        <p:nvSpPr>
          <p:cNvPr id="5" name="Footer Placeholder 4"/>
          <p:cNvSpPr>
            <a:spLocks noGrp="1"/>
          </p:cNvSpPr>
          <p:nvPr>
            <p:ph type="ftr" sz="quarter" idx="11"/>
          </p:nvPr>
        </p:nvSpPr>
        <p:spPr>
          <a:xfrm>
            <a:off x="228600" y="5715000"/>
            <a:ext cx="2667000" cy="228600"/>
          </a:xfrm>
        </p:spPr>
        <p:txBody>
          <a:bodyPr/>
          <a:lstStyle/>
          <a:p>
            <a:endParaRPr/>
          </a:p>
        </p:txBody>
      </p:sp>
      <p:sp>
        <p:nvSpPr>
          <p:cNvPr id="6" name="Slide Number Placeholder 5"/>
          <p:cNvSpPr>
            <a:spLocks noGrp="1"/>
          </p:cNvSpPr>
          <p:nvPr>
            <p:ph type="sldNum" sz="quarter" idx="12"/>
          </p:nvPr>
        </p:nvSpPr>
        <p:spPr>
          <a:xfrm>
            <a:off x="228600" y="6248400"/>
            <a:ext cx="533400" cy="228600"/>
          </a:xfrm>
        </p:spPr>
        <p:txBody>
          <a:bodyPr/>
          <a:lstStyle>
            <a:lvl1pPr algn="l">
              <a:defRPr/>
            </a:lvl1pPr>
          </a:lstStyle>
          <a:p>
            <a:fld id="{DF28FB93-0A08-4E7D-8E63-9EFA29F1E093}"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ru-RU" smtClean="0"/>
              <a:t>Образец заголовка</a:t>
            </a:r>
            <a:endParaRPr/>
          </a:p>
        </p:txBody>
      </p:sp>
      <p:sp>
        <p:nvSpPr>
          <p:cNvPr id="3" name="Vertical Text Placeholder 2"/>
          <p:cNvSpPr>
            <a:spLocks noGrp="1"/>
          </p:cNvSpPr>
          <p:nvPr>
            <p:ph type="body" orient="vert" idx="1"/>
          </p:nvPr>
        </p:nvSpPr>
        <p:spPr>
          <a:xfrm>
            <a:off x="1734209" y="2057400"/>
            <a:ext cx="5678424" cy="3886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4" name="Date Placeholder 3"/>
          <p:cNvSpPr>
            <a:spLocks noGrp="1"/>
          </p:cNvSpPr>
          <p:nvPr>
            <p:ph type="dt" sz="half" idx="10"/>
          </p:nvPr>
        </p:nvSpPr>
        <p:spPr/>
        <p:txBody>
          <a:bodyPr/>
          <a:lstStyle/>
          <a:p>
            <a:fld id="{EFE98D6F-16E8-49DC-8FE1-047F0921EDA6}" type="datetime1">
              <a:rPr/>
              <a:pPr/>
              <a:t>3/28/2008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533400"/>
            <a:ext cx="1752600" cy="4343399"/>
          </a:xfrm>
        </p:spPr>
        <p:txBody>
          <a:bodyPr vert="eaVert"/>
          <a:lstStyle>
            <a:lvl1pPr algn="l">
              <a:defRPr/>
            </a:lvl1pPr>
          </a:lstStyle>
          <a:p>
            <a:r>
              <a:rPr lang="ru-RU" smtClean="0"/>
              <a:t>Образец заголовка</a:t>
            </a:r>
            <a:endParaRPr/>
          </a:p>
        </p:txBody>
      </p:sp>
      <p:sp>
        <p:nvSpPr>
          <p:cNvPr id="3" name="Vertical Text Placeholder 2"/>
          <p:cNvSpPr>
            <a:spLocks noGrp="1"/>
          </p:cNvSpPr>
          <p:nvPr>
            <p:ph type="body" orient="vert" idx="1"/>
          </p:nvPr>
        </p:nvSpPr>
        <p:spPr>
          <a:xfrm>
            <a:off x="1447800" y="533401"/>
            <a:ext cx="5029200" cy="54229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4" name="Date Placeholder 3"/>
          <p:cNvSpPr>
            <a:spLocks noGrp="1"/>
          </p:cNvSpPr>
          <p:nvPr>
            <p:ph type="dt" sz="half" idx="10"/>
          </p:nvPr>
        </p:nvSpPr>
        <p:spPr/>
        <p:txBody>
          <a:bodyPr/>
          <a:lstStyle/>
          <a:p>
            <a:fld id="{B7CE83B5-A467-46A0-A443-9E0EC05634EB}" type="datetime1">
              <a:rPr/>
              <a:pPr/>
              <a:t>3/28/2008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4" name="Date Placeholder 3"/>
          <p:cNvSpPr>
            <a:spLocks noGrp="1"/>
          </p:cNvSpPr>
          <p:nvPr>
            <p:ph type="dt" sz="half" idx="10"/>
          </p:nvPr>
        </p:nvSpPr>
        <p:spPr/>
        <p:txBody>
          <a:bodyPr/>
          <a:lstStyle/>
          <a:p>
            <a:fld id="{0FD2F7DF-926F-40E7-9B2B-D1F53D2E1C5C}" type="datetime1">
              <a:rPr/>
              <a:pPr/>
              <a:t>3/28/2008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8" name="Picture 7" descr="Firelight section.png"/>
          <p:cNvPicPr>
            <a:picLocks noChangeAspect="1"/>
          </p:cNvPicPr>
          <p:nvPr/>
        </p:nvPicPr>
        <p:blipFill>
          <a:blip r:embed="rId2"/>
          <a:srcRect l="7678" r="8563" b="31688"/>
          <a:stretch>
            <a:fillRect/>
          </a:stretch>
        </p:blipFill>
        <p:spPr>
          <a:xfrm>
            <a:off x="0" y="3048000"/>
            <a:ext cx="9144000" cy="3810000"/>
          </a:xfrm>
          <a:prstGeom prst="rect">
            <a:avLst/>
          </a:prstGeom>
        </p:spPr>
      </p:pic>
      <p:sp>
        <p:nvSpPr>
          <p:cNvPr id="2" name="Title 1"/>
          <p:cNvSpPr>
            <a:spLocks noGrp="1"/>
          </p:cNvSpPr>
          <p:nvPr>
            <p:ph type="title"/>
          </p:nvPr>
        </p:nvSpPr>
        <p:spPr>
          <a:xfrm>
            <a:off x="876300" y="2057400"/>
            <a:ext cx="7391400" cy="1590675"/>
          </a:xfrm>
        </p:spPr>
        <p:txBody>
          <a:bodyPr anchor="b" anchorCtr="0">
            <a:normAutofit/>
          </a:bodyPr>
          <a:lstStyle>
            <a:lvl1pPr algn="ctr">
              <a:defRPr sz="4400" b="0" i="0" cap="none" baseline="0"/>
            </a:lvl1pPr>
          </a:lstStyle>
          <a:p>
            <a:r>
              <a:rPr lang="ru-RU" smtClean="0"/>
              <a:t>Образец заголовка</a:t>
            </a:r>
            <a:endParaRPr/>
          </a:p>
        </p:txBody>
      </p:sp>
      <p:sp>
        <p:nvSpPr>
          <p:cNvPr id="3" name="Text Placeholder 2"/>
          <p:cNvSpPr>
            <a:spLocks noGrp="1"/>
          </p:cNvSpPr>
          <p:nvPr>
            <p:ph type="body" idx="1"/>
          </p:nvPr>
        </p:nvSpPr>
        <p:spPr>
          <a:xfrm>
            <a:off x="1877546" y="3810000"/>
            <a:ext cx="5388909" cy="1423987"/>
          </a:xfrm>
        </p:spPr>
        <p:txBody>
          <a:bodyPr vert="horz" lIns="91440" tIns="45720" rIns="91440" bIns="45720" rtlCol="0">
            <a:normAutofit/>
          </a:bodyPr>
          <a:lstStyle>
            <a:lvl1pPr marL="0" indent="0" algn="ctr" defTabSz="914400" rtl="0" eaLnBrk="1" latinLnBrk="0" hangingPunct="1">
              <a:spcBef>
                <a:spcPts val="1500"/>
              </a:spcBef>
              <a:buFontTx/>
              <a:buNone/>
              <a:defRPr sz="1800" kern="120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26D8FEB-8E5E-43C8-A624-2E6E48E6ECFC}" type="datetime1">
              <a:rPr/>
              <a:pPr/>
              <a:t>3/28/2008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ru-RU" smtClean="0"/>
              <a:t>Образец заголовка</a:t>
            </a:r>
            <a:endParaRPr/>
          </a:p>
        </p:txBody>
      </p:sp>
      <p:sp>
        <p:nvSpPr>
          <p:cNvPr id="3" name="Content Placeholder 2"/>
          <p:cNvSpPr>
            <a:spLocks noGrp="1"/>
          </p:cNvSpPr>
          <p:nvPr>
            <p:ph sz="half" idx="1"/>
          </p:nvPr>
        </p:nvSpPr>
        <p:spPr>
          <a:xfrm>
            <a:off x="1371600" y="2057401"/>
            <a:ext cx="2743200" cy="389890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4" name="Content Placeholder 3"/>
          <p:cNvSpPr>
            <a:spLocks noGrp="1"/>
          </p:cNvSpPr>
          <p:nvPr>
            <p:ph sz="half" idx="2"/>
          </p:nvPr>
        </p:nvSpPr>
        <p:spPr>
          <a:xfrm>
            <a:off x="5029200" y="2057401"/>
            <a:ext cx="2743200" cy="389890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5" name="Date Placeholder 4"/>
          <p:cNvSpPr>
            <a:spLocks noGrp="1"/>
          </p:cNvSpPr>
          <p:nvPr>
            <p:ph type="dt" sz="half" idx="10"/>
          </p:nvPr>
        </p:nvSpPr>
        <p:spPr/>
        <p:txBody>
          <a:bodyPr/>
          <a:lstStyle/>
          <a:p>
            <a:fld id="{02763DBF-A449-4C9D-B472-5959E548D7F2}" type="datetime1">
              <a:rPr/>
              <a:pPr/>
              <a:t>3/28/2008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lvl1pPr>
              <a:defRPr/>
            </a:lvl1pPr>
          </a:lstStyle>
          <a:p>
            <a:r>
              <a:rPr lang="ru-RU" smtClean="0"/>
              <a:t>Образец заголовка</a:t>
            </a:r>
            <a:endParaRPr/>
          </a:p>
        </p:txBody>
      </p:sp>
      <p:sp>
        <p:nvSpPr>
          <p:cNvPr id="3" name="Text Placeholder 2"/>
          <p:cNvSpPr>
            <a:spLocks noGrp="1"/>
          </p:cNvSpPr>
          <p:nvPr>
            <p:ph type="body" idx="1"/>
          </p:nvPr>
        </p:nvSpPr>
        <p:spPr>
          <a:xfrm>
            <a:off x="13716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2819400"/>
            <a:ext cx="2743200" cy="31369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5" name="Text Placeholder 4"/>
          <p:cNvSpPr>
            <a:spLocks noGrp="1"/>
          </p:cNvSpPr>
          <p:nvPr>
            <p:ph type="body" sz="quarter" idx="3"/>
          </p:nvPr>
        </p:nvSpPr>
        <p:spPr>
          <a:xfrm>
            <a:off x="50292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2819400"/>
            <a:ext cx="2743200" cy="31369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7" name="Date Placeholder 6"/>
          <p:cNvSpPr>
            <a:spLocks noGrp="1"/>
          </p:cNvSpPr>
          <p:nvPr>
            <p:ph type="dt" sz="half" idx="10"/>
          </p:nvPr>
        </p:nvSpPr>
        <p:spPr/>
        <p:txBody>
          <a:bodyPr/>
          <a:lstStyle/>
          <a:p>
            <a:fld id="{E3C3F5D0-5EBE-4B75-9D49-39A56D67876E}" type="datetime1">
              <a:rPr/>
              <a:pPr/>
              <a:t>3/28/2008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a:p>
        </p:txBody>
      </p:sp>
      <p:sp>
        <p:nvSpPr>
          <p:cNvPr id="3" name="Date Placeholder 2"/>
          <p:cNvSpPr>
            <a:spLocks noGrp="1"/>
          </p:cNvSpPr>
          <p:nvPr>
            <p:ph type="dt" sz="half" idx="10"/>
          </p:nvPr>
        </p:nvSpPr>
        <p:spPr/>
        <p:txBody>
          <a:bodyPr/>
          <a:lstStyle/>
          <a:p>
            <a:fld id="{6A26A0FF-41E3-48D8-B6B1-AD2DFF309C37}" type="datetime1">
              <a:rPr/>
              <a:pPr/>
              <a:t>3/28/2008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69535-5BFE-4C6B-A00E-2CCC3E0C7147}" type="datetime1">
              <a:rPr/>
              <a:pPr/>
              <a:t>3/28/2008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pic>
        <p:nvPicPr>
          <p:cNvPr id="9" name="Picture 8" descr="Content caption.png"/>
          <p:cNvPicPr>
            <a:picLocks noChangeAspect="1"/>
          </p:cNvPicPr>
          <p:nvPr/>
        </p:nvPicPr>
        <p:blipFill>
          <a:blip r:embed="rId2"/>
          <a:srcRect l="11342" t="23079" r="13047"/>
          <a:stretch>
            <a:fillRect/>
          </a:stretch>
        </p:blipFill>
        <p:spPr>
          <a:xfrm>
            <a:off x="0" y="0"/>
            <a:ext cx="9144000" cy="6095345"/>
          </a:xfrm>
          <a:prstGeom prst="rect">
            <a:avLst/>
          </a:prstGeom>
        </p:spPr>
      </p:pic>
      <p:sp>
        <p:nvSpPr>
          <p:cNvPr id="2" name="Title 1"/>
          <p:cNvSpPr>
            <a:spLocks noGrp="1"/>
          </p:cNvSpPr>
          <p:nvPr>
            <p:ph type="title"/>
          </p:nvPr>
        </p:nvSpPr>
        <p:spPr>
          <a:xfrm>
            <a:off x="835025" y="438150"/>
            <a:ext cx="2743200" cy="1618488"/>
          </a:xfrm>
        </p:spPr>
        <p:txBody>
          <a:bodyPr anchor="ctr" anchorCtr="0">
            <a:normAutofit/>
          </a:bodyPr>
          <a:lstStyle>
            <a:lvl1pPr algn="l">
              <a:defRPr sz="3600" b="0"/>
            </a:lvl1pPr>
          </a:lstStyle>
          <a:p>
            <a:r>
              <a:rPr lang="ru-RU" smtClean="0"/>
              <a:t>Образец заголовка</a:t>
            </a:r>
            <a:endParaRPr/>
          </a:p>
        </p:txBody>
      </p:sp>
      <p:sp>
        <p:nvSpPr>
          <p:cNvPr id="3" name="Content Placeholder 2"/>
          <p:cNvSpPr>
            <a:spLocks noGrp="1"/>
          </p:cNvSpPr>
          <p:nvPr>
            <p:ph idx="1"/>
          </p:nvPr>
        </p:nvSpPr>
        <p:spPr>
          <a:xfrm>
            <a:off x="3886200" y="438150"/>
            <a:ext cx="4419600" cy="5118100"/>
          </a:xfrm>
        </p:spPr>
        <p:txBody>
          <a:bodyPr>
            <a:normAutofit/>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4" name="Text Placeholder 3"/>
          <p:cNvSpPr>
            <a:spLocks noGrp="1"/>
          </p:cNvSpPr>
          <p:nvPr>
            <p:ph type="body" sz="half" idx="2"/>
          </p:nvPr>
        </p:nvSpPr>
        <p:spPr>
          <a:xfrm>
            <a:off x="833439" y="2514600"/>
            <a:ext cx="1985962" cy="2362200"/>
          </a:xfrm>
        </p:spPr>
        <p:txBody>
          <a:bodyPr anchor="t" anchorCtr="0">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8FED56-6EAC-4129-98CD-9AD71FD8D485}" type="datetime1">
              <a:rPr/>
              <a:pPr/>
              <a:t>3/28/2008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8" name="Picture 7" descr="Content caption.png"/>
          <p:cNvPicPr>
            <a:picLocks noChangeAspect="1"/>
          </p:cNvPicPr>
          <p:nvPr/>
        </p:nvPicPr>
        <p:blipFill>
          <a:blip r:embed="rId2"/>
          <a:srcRect l="11342" t="23079" r="13047"/>
          <a:stretch>
            <a:fillRect/>
          </a:stretch>
        </p:blipFill>
        <p:spPr>
          <a:xfrm>
            <a:off x="0" y="0"/>
            <a:ext cx="9144000" cy="6095345"/>
          </a:xfrm>
          <a:prstGeom prst="rect">
            <a:avLst/>
          </a:prstGeom>
        </p:spPr>
      </p:pic>
      <p:sp>
        <p:nvSpPr>
          <p:cNvPr id="2" name="Title 1"/>
          <p:cNvSpPr>
            <a:spLocks noGrp="1"/>
          </p:cNvSpPr>
          <p:nvPr>
            <p:ph type="title"/>
          </p:nvPr>
        </p:nvSpPr>
        <p:spPr>
          <a:xfrm>
            <a:off x="835025" y="438150"/>
            <a:ext cx="2743200" cy="1619250"/>
          </a:xfrm>
        </p:spPr>
        <p:txBody>
          <a:bodyPr vert="horz" lIns="91440" tIns="45720" rIns="91440" bIns="45720" rtlCol="0" anchor="ctr" anchorCtr="0">
            <a:normAutofit/>
          </a:bodyPr>
          <a:lstStyle>
            <a:lvl1pPr algn="l" defTabSz="914400" rtl="0" eaLnBrk="1" latinLnBrk="0" hangingPunct="1">
              <a:spcBef>
                <a:spcPct val="0"/>
              </a:spcBef>
              <a:buNone/>
              <a:defRPr sz="3600" b="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a:lstStyle>
          <a:p>
            <a:r>
              <a:rPr lang="ru-RU" smtClean="0"/>
              <a:t>Образец заголовка</a:t>
            </a:r>
            <a:endParaRPr/>
          </a:p>
        </p:txBody>
      </p:sp>
      <p:sp>
        <p:nvSpPr>
          <p:cNvPr id="3" name="Picture Placeholder 2"/>
          <p:cNvSpPr>
            <a:spLocks noGrp="1"/>
          </p:cNvSpPr>
          <p:nvPr>
            <p:ph type="pic" idx="1"/>
          </p:nvPr>
        </p:nvSpPr>
        <p:spPr>
          <a:xfrm>
            <a:off x="3575050" y="685800"/>
            <a:ext cx="5264150" cy="4648200"/>
          </a:xfrm>
          <a:prstGeom prst="ellipse">
            <a:avLst/>
          </a:prstGeom>
          <a:ln w="127000">
            <a:solidFill>
              <a:schemeClr val="tx1">
                <a:alpha val="10000"/>
              </a:schemeClr>
            </a:solidFill>
          </a:ln>
          <a:effectLst>
            <a:innerShdw blurRad="190500">
              <a:prstClr val="black">
                <a:alpha val="75000"/>
              </a:prstClr>
            </a:inn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a:p>
        </p:txBody>
      </p:sp>
      <p:sp>
        <p:nvSpPr>
          <p:cNvPr id="4" name="Text Placeholder 3"/>
          <p:cNvSpPr>
            <a:spLocks noGrp="1"/>
          </p:cNvSpPr>
          <p:nvPr>
            <p:ph type="body" sz="half" idx="2"/>
          </p:nvPr>
        </p:nvSpPr>
        <p:spPr>
          <a:xfrm>
            <a:off x="832104" y="2514600"/>
            <a:ext cx="1984248" cy="2359152"/>
          </a:xfrm>
        </p:spPr>
        <p:txBody>
          <a:bodyPr vert="horz" lIns="91440" tIns="45720" rIns="91440" bIns="45720" rtlCol="0" anchor="t" anchorCtr="0">
            <a:normAutofit/>
          </a:bodyPr>
          <a:lstStyle>
            <a:lvl1pPr marL="0" indent="0">
              <a:buNone/>
              <a:defRPr sz="14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FontTx/>
              <a:buNone/>
            </a:pPr>
            <a:r>
              <a:rPr lang="ru-RU" smtClean="0"/>
              <a:t>Образец текста</a:t>
            </a:r>
          </a:p>
        </p:txBody>
      </p:sp>
      <p:sp>
        <p:nvSpPr>
          <p:cNvPr id="5" name="Date Placeholder 4"/>
          <p:cNvSpPr>
            <a:spLocks noGrp="1"/>
          </p:cNvSpPr>
          <p:nvPr>
            <p:ph type="dt" sz="half" idx="10"/>
          </p:nvPr>
        </p:nvSpPr>
        <p:spPr/>
        <p:txBody>
          <a:bodyPr/>
          <a:lstStyle/>
          <a:p>
            <a:fld id="{A8D37ED7-ED76-43BC-97DB-55B373391E40}" type="datetime1">
              <a:rPr/>
              <a:pPr/>
              <a:t>3/28/2008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DF28FB93-0A08-4E7D-8E63-9EFA29F1E093}"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2" name="Picture 11" descr="Firelight content.png"/>
          <p:cNvPicPr>
            <a:picLocks noChangeAspect="1"/>
          </p:cNvPicPr>
          <p:nvPr/>
        </p:nvPicPr>
        <p:blipFill>
          <a:blip r:embed="rId13"/>
          <a:srcRect l="10260" t="11518" r="6261" b="8745"/>
          <a:stretch>
            <a:fillRect/>
          </a:stretch>
        </p:blipFill>
        <p:spPr>
          <a:xfrm>
            <a:off x="0" y="0"/>
            <a:ext cx="9144000" cy="6858000"/>
          </a:xfrm>
          <a:prstGeom prst="rect">
            <a:avLst/>
          </a:prstGeom>
        </p:spPr>
      </p:pic>
      <p:sp>
        <p:nvSpPr>
          <p:cNvPr id="2" name="Title Placeholder 1"/>
          <p:cNvSpPr>
            <a:spLocks noGrp="1"/>
          </p:cNvSpPr>
          <p:nvPr>
            <p:ph type="title"/>
          </p:nvPr>
        </p:nvSpPr>
        <p:spPr>
          <a:xfrm>
            <a:off x="1731368" y="274638"/>
            <a:ext cx="5681265" cy="1477962"/>
          </a:xfrm>
          <a:prstGeom prst="rect">
            <a:avLst/>
          </a:prstGeom>
        </p:spPr>
        <p:txBody>
          <a:bodyPr vert="horz" lIns="91440" tIns="45720" rIns="91440" bIns="45720" rtlCol="0" anchor="b" anchorCtr="0">
            <a:normAutofit/>
          </a:bodyPr>
          <a:lstStyle/>
          <a:p>
            <a:r>
              <a:rPr lang="ru-RU" smtClean="0"/>
              <a:t>Образец заголовка</a:t>
            </a:r>
            <a:endParaRPr/>
          </a:p>
        </p:txBody>
      </p:sp>
      <p:sp>
        <p:nvSpPr>
          <p:cNvPr id="3" name="Text Placeholder 2"/>
          <p:cNvSpPr>
            <a:spLocks noGrp="1"/>
          </p:cNvSpPr>
          <p:nvPr>
            <p:ph type="body" idx="1"/>
          </p:nvPr>
        </p:nvSpPr>
        <p:spPr>
          <a:xfrm>
            <a:off x="2057400" y="2057400"/>
            <a:ext cx="50292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a:p>
        </p:txBody>
      </p:sp>
      <p:sp>
        <p:nvSpPr>
          <p:cNvPr id="4" name="Date Placeholder 3"/>
          <p:cNvSpPr>
            <a:spLocks noGrp="1"/>
          </p:cNvSpPr>
          <p:nvPr>
            <p:ph type="dt" sz="half" idx="2"/>
          </p:nvPr>
        </p:nvSpPr>
        <p:spPr>
          <a:xfrm>
            <a:off x="6858000" y="6477000"/>
            <a:ext cx="2133600" cy="228600"/>
          </a:xfrm>
          <a:prstGeom prst="rect">
            <a:avLst/>
          </a:prstGeom>
        </p:spPr>
        <p:txBody>
          <a:bodyPr vert="horz" lIns="91440" tIns="45720" rIns="91440" bIns="45720" rtlCol="0" anchor="b" anchorCtr="0">
            <a:normAutofit/>
          </a:bodyPr>
          <a:lstStyle>
            <a:lvl1pPr algn="r" defTabSz="914400" rtl="0" eaLnBrk="1" latinLnBrk="0" hangingPunct="1">
              <a:spcBef>
                <a:spcPct val="0"/>
              </a:spcBef>
              <a:buNone/>
              <a:defRPr sz="10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fld id="{543E42D7-BE15-40EC-A50A-F1458B5ECD51}" type="datetime1">
              <a:rPr/>
              <a:pPr/>
              <a:t>3/28/2008</a:t>
            </a:fld>
            <a:endParaRPr/>
          </a:p>
        </p:txBody>
      </p:sp>
      <p:sp>
        <p:nvSpPr>
          <p:cNvPr id="5" name="Footer Placeholder 4"/>
          <p:cNvSpPr>
            <a:spLocks noGrp="1"/>
          </p:cNvSpPr>
          <p:nvPr>
            <p:ph type="ftr" sz="quarter" idx="3"/>
          </p:nvPr>
        </p:nvSpPr>
        <p:spPr>
          <a:xfrm>
            <a:off x="228600" y="6477000"/>
            <a:ext cx="2895600" cy="228600"/>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10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endParaRPr/>
          </a:p>
        </p:txBody>
      </p:sp>
      <p:sp>
        <p:nvSpPr>
          <p:cNvPr id="6" name="Slide Number Placeholder 5"/>
          <p:cNvSpPr>
            <a:spLocks noGrp="1"/>
          </p:cNvSpPr>
          <p:nvPr>
            <p:ph type="sldNum" sz="quarter" idx="4"/>
          </p:nvPr>
        </p:nvSpPr>
        <p:spPr>
          <a:xfrm>
            <a:off x="8458200" y="6248400"/>
            <a:ext cx="533400" cy="228600"/>
          </a:xfrm>
          <a:prstGeom prst="rect">
            <a:avLst/>
          </a:prstGeom>
        </p:spPr>
        <p:txBody>
          <a:bodyPr vert="horz" lIns="91440" tIns="45720" rIns="91440" bIns="45720" rtlCol="0" anchor="b" anchorCtr="0">
            <a:normAutofit/>
          </a:bodyPr>
          <a:lstStyle>
            <a:lvl1pPr algn="r" defTabSz="914400" rtl="0" eaLnBrk="1" latinLnBrk="0" hangingPunct="1">
              <a:spcBef>
                <a:spcPct val="0"/>
              </a:spcBef>
              <a:buNone/>
              <a:defRPr sz="11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fld id="{DF28FB93-0A08-4E7D-8E63-9EFA29F1E093}" type="slidenum">
              <a:rPr/>
              <a:pPr/>
              <a:t>‹#›</a:t>
            </a:fld>
            <a:endParaRP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p:titleStyle>
    <p:bodyStyle>
      <a:lvl1pPr marL="342900" indent="-342900" algn="l" defTabSz="914400" rtl="0" eaLnBrk="1" latinLnBrk="0" hangingPunct="1">
        <a:spcBef>
          <a:spcPts val="1500"/>
        </a:spcBef>
        <a:buFontTx/>
        <a:buBlip>
          <a:blip r:embed="rId14"/>
        </a:buBlip>
        <a:defRPr sz="20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742950" indent="-285750" algn="l" defTabSz="914400" rtl="0" eaLnBrk="1" latinLnBrk="0" hangingPunct="1">
        <a:spcBef>
          <a:spcPts val="1500"/>
        </a:spcBef>
        <a:buFontTx/>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2pPr>
      <a:lvl3pPr marL="11430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3pPr>
      <a:lvl4pPr marL="1600200" indent="-228600" algn="l" defTabSz="914400" rtl="0" eaLnBrk="1" latinLnBrk="0" hangingPunct="1">
        <a:spcBef>
          <a:spcPts val="1500"/>
        </a:spcBef>
        <a:buFontTx/>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4pPr>
      <a:lvl5pPr marL="20574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5pPr>
      <a:lvl6pPr marL="25146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6pPr>
      <a:lvl7pPr marL="29718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7pPr>
      <a:lvl8pPr marL="34290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8pPr>
      <a:lvl9pPr marL="38862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uk.wikipedia.org/" TargetMode="External"/><Relationship Id="rId2" Type="http://schemas.openxmlformats.org/officeDocument/2006/relationships/hyperlink" Target="http://school.xvatit.com/" TargetMode="External"/><Relationship Id="rId1" Type="http://schemas.openxmlformats.org/officeDocument/2006/relationships/slideLayout" Target="../slideLayouts/slideLayout2.xml"/><Relationship Id="rId4" Type="http://schemas.openxmlformats.org/officeDocument/2006/relationships/hyperlink" Target="http://ua.textrefera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32" y="1000108"/>
            <a:ext cx="9129807" cy="2800767"/>
          </a:xfrm>
          <a:prstGeom prst="rect">
            <a:avLst/>
          </a:prstGeom>
          <a:noFill/>
        </p:spPr>
        <p:txBody>
          <a:bodyPr wrap="none" lIns="91440" tIns="45720" rIns="91440" bIns="45720">
            <a:spAutoFit/>
          </a:bodyPr>
          <a:lstStyle/>
          <a:p>
            <a:pPr algn="ctr"/>
            <a:r>
              <a:rPr lang="uk-UA" sz="8800" b="1" i="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М’язова </a:t>
            </a:r>
            <a:r>
              <a:rPr lang="uk-UA" sz="88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система </a:t>
            </a:r>
          </a:p>
          <a:p>
            <a:pPr algn="ctr"/>
            <a:r>
              <a:rPr lang="uk-UA" sz="88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людини</a:t>
            </a:r>
            <a:endParaRPr lang="ru-RU" sz="8800" b="1" i="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9" name="Rectangle 2"/>
          <p:cNvSpPr>
            <a:spLocks noGrp="1" noChangeArrowheads="1"/>
          </p:cNvSpPr>
          <p:nvPr>
            <p:ph type="ctrTitle"/>
          </p:nvPr>
        </p:nvSpPr>
        <p:spPr>
          <a:xfrm>
            <a:off x="5413362" y="4714884"/>
            <a:ext cx="3730638" cy="1789123"/>
          </a:xfrm>
        </p:spPr>
        <p:txBody>
          <a:bodyPr>
            <a:normAutofit/>
          </a:bodyPr>
          <a:lstStyle/>
          <a:p>
            <a:pPr eaLnBrk="1" hangingPunct="1"/>
            <a:r>
              <a:rPr lang="uk-UA" sz="3200" dirty="0" smtClean="0">
                <a:solidFill>
                  <a:schemeClr val="accent1">
                    <a:lumMod val="40000"/>
                    <a:lumOff val="60000"/>
                  </a:schemeClr>
                </a:solidFill>
              </a:rPr>
              <a:t>Підготувала</a:t>
            </a:r>
            <a:br>
              <a:rPr lang="uk-UA" sz="3200" dirty="0" smtClean="0">
                <a:solidFill>
                  <a:schemeClr val="accent1">
                    <a:lumMod val="40000"/>
                    <a:lumOff val="60000"/>
                  </a:schemeClr>
                </a:solidFill>
              </a:rPr>
            </a:br>
            <a:r>
              <a:rPr lang="uk-UA" sz="3200" dirty="0" smtClean="0">
                <a:solidFill>
                  <a:schemeClr val="accent1">
                    <a:lumMod val="40000"/>
                    <a:lumOff val="60000"/>
                  </a:schemeClr>
                </a:solidFill>
              </a:rPr>
              <a:t>учениця 9-В класу</a:t>
            </a:r>
            <a:br>
              <a:rPr lang="uk-UA" sz="3200" dirty="0" smtClean="0">
                <a:solidFill>
                  <a:schemeClr val="accent1">
                    <a:lumMod val="40000"/>
                    <a:lumOff val="60000"/>
                  </a:schemeClr>
                </a:solidFill>
              </a:rPr>
            </a:br>
            <a:r>
              <a:rPr lang="uk-UA" sz="3200" dirty="0" err="1" smtClean="0">
                <a:solidFill>
                  <a:schemeClr val="accent1">
                    <a:lumMod val="40000"/>
                    <a:lumOff val="60000"/>
                  </a:schemeClr>
                </a:solidFill>
              </a:rPr>
              <a:t>Кошина</a:t>
            </a:r>
            <a:r>
              <a:rPr lang="uk-UA" sz="3200" dirty="0" smtClean="0">
                <a:solidFill>
                  <a:schemeClr val="accent1">
                    <a:lumMod val="40000"/>
                    <a:lumOff val="60000"/>
                  </a:schemeClr>
                </a:solidFill>
              </a:rPr>
              <a:t> Анна</a:t>
            </a:r>
            <a:endParaRPr lang="en-US" sz="3200" dirty="0" smtClean="0">
              <a:solidFill>
                <a:schemeClr val="accent1">
                  <a:lumMod val="40000"/>
                  <a:lumOff val="6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3016467" cy="923330"/>
          </a:xfrm>
          <a:prstGeom prst="rect">
            <a:avLst/>
          </a:prstGeom>
          <a:noFill/>
        </p:spPr>
        <p:txBody>
          <a:bodyPr wrap="none" lIns="91440" tIns="45720" rIns="91440" bIns="45720">
            <a:spAutoFit/>
          </a:bodyPr>
          <a:lstStyle/>
          <a:p>
            <a:pPr algn="ctr"/>
            <a:r>
              <a:rPr lang="uk-UA"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Джерела</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5" name="Rectangle 2"/>
          <p:cNvSpPr txBox="1">
            <a:spLocks noChangeArrowheads="1"/>
          </p:cNvSpPr>
          <p:nvPr/>
        </p:nvSpPr>
        <p:spPr>
          <a:xfrm>
            <a:off x="428596" y="1000108"/>
            <a:ext cx="3786150" cy="1571636"/>
          </a:xfrm>
          <a:prstGeom prst="rect">
            <a:avLst/>
          </a:prstGeom>
        </p:spPr>
        <p:txBody>
          <a:bodyPr vert="horz" lIns="91440" tIns="45720" rIns="91440" bIns="45720" rtlCol="0" anchor="t" anchorCtr="0">
            <a:normAutofit/>
          </a:bodyPr>
          <a:lstStyle/>
          <a:p>
            <a:pPr>
              <a:spcBef>
                <a:spcPct val="0"/>
              </a:spcBef>
              <a:buFont typeface="Wingdings" pitchFamily="2" charset="2"/>
              <a:buChar char="v"/>
            </a:pPr>
            <a:r>
              <a:rPr lang="ru-RU" dirty="0" smtClean="0">
                <a:solidFill>
                  <a:srgbClr val="FF881F">
                    <a:lumMod val="40000"/>
                    <a:lumOff val="60000"/>
                  </a:srgbClr>
                </a:solidFill>
                <a:latin typeface="Corbel"/>
                <a:hlinkClick r:id="rId2"/>
              </a:rPr>
              <a:t> </a:t>
            </a:r>
            <a:r>
              <a:rPr lang="de-DE" dirty="0" smtClean="0">
                <a:solidFill>
                  <a:srgbClr val="FF881F">
                    <a:lumMod val="40000"/>
                    <a:lumOff val="60000"/>
                  </a:srgbClr>
                </a:solidFill>
                <a:latin typeface="Corbel"/>
                <a:hlinkClick r:id="rId2"/>
              </a:rPr>
              <a:t>http://school.xvatit.com</a:t>
            </a:r>
            <a:endParaRPr lang="ru-RU" dirty="0" smtClean="0">
              <a:solidFill>
                <a:srgbClr val="FF881F">
                  <a:lumMod val="40000"/>
                  <a:lumOff val="60000"/>
                </a:srgbClr>
              </a:solidFill>
              <a:latin typeface="Corbel"/>
            </a:endParaRPr>
          </a:p>
          <a:p>
            <a:pPr>
              <a:spcBef>
                <a:spcPct val="0"/>
              </a:spcBef>
              <a:buFont typeface="Wingdings" pitchFamily="2" charset="2"/>
              <a:buChar char="v"/>
            </a:pPr>
            <a:r>
              <a:rPr lang="ru-RU" dirty="0" smtClean="0">
                <a:solidFill>
                  <a:schemeClr val="accent1">
                    <a:lumMod val="40000"/>
                    <a:lumOff val="60000"/>
                  </a:schemeClr>
                </a:solidFill>
                <a:latin typeface="+mj-lt"/>
                <a:ea typeface="+mj-ea"/>
                <a:cs typeface="+mj-cs"/>
                <a:hlinkClick r:id="rId3"/>
              </a:rPr>
              <a:t> </a:t>
            </a:r>
            <a:r>
              <a:rPr lang="de-DE" dirty="0" smtClean="0">
                <a:solidFill>
                  <a:schemeClr val="accent1">
                    <a:lumMod val="40000"/>
                    <a:lumOff val="60000"/>
                  </a:schemeClr>
                </a:solidFill>
                <a:latin typeface="+mj-lt"/>
                <a:ea typeface="+mj-ea"/>
                <a:cs typeface="+mj-cs"/>
                <a:hlinkClick r:id="rId3"/>
              </a:rPr>
              <a:t>http://uk.wikipedia.org</a:t>
            </a:r>
            <a:endParaRPr lang="ru-RU" dirty="0" smtClean="0">
              <a:solidFill>
                <a:schemeClr val="accent1">
                  <a:lumMod val="40000"/>
                  <a:lumOff val="60000"/>
                </a:schemeClr>
              </a:solidFill>
              <a:latin typeface="+mj-lt"/>
              <a:ea typeface="+mj-ea"/>
              <a:cs typeface="+mj-cs"/>
            </a:endParaRPr>
          </a:p>
          <a:p>
            <a:pPr>
              <a:spcBef>
                <a:spcPct val="0"/>
              </a:spcBef>
              <a:buFont typeface="Wingdings" pitchFamily="2" charset="2"/>
              <a:buChar char="v"/>
            </a:pPr>
            <a:r>
              <a:rPr lang="ru-RU" dirty="0" smtClean="0">
                <a:solidFill>
                  <a:schemeClr val="accent1">
                    <a:lumMod val="40000"/>
                    <a:lumOff val="60000"/>
                  </a:schemeClr>
                </a:solidFill>
                <a:latin typeface="+mj-lt"/>
                <a:ea typeface="+mj-ea"/>
                <a:cs typeface="+mj-cs"/>
                <a:hlinkClick r:id="rId4"/>
              </a:rPr>
              <a:t> </a:t>
            </a:r>
            <a:r>
              <a:rPr lang="de-DE" dirty="0" smtClean="0">
                <a:solidFill>
                  <a:schemeClr val="accent1">
                    <a:lumMod val="40000"/>
                    <a:lumOff val="60000"/>
                  </a:schemeClr>
                </a:solidFill>
                <a:latin typeface="+mj-lt"/>
                <a:ea typeface="+mj-ea"/>
                <a:cs typeface="+mj-cs"/>
                <a:hlinkClick r:id="rId4"/>
              </a:rPr>
              <a:t>http://ua.textreferat.com</a:t>
            </a:r>
            <a:endParaRPr lang="ru-RU" dirty="0" smtClean="0">
              <a:solidFill>
                <a:schemeClr val="accent1">
                  <a:lumMod val="40000"/>
                  <a:lumOff val="60000"/>
                </a:schemeClr>
              </a:solidFill>
              <a:latin typeface="+mj-lt"/>
              <a:ea typeface="+mj-ea"/>
              <a:cs typeface="+mj-cs"/>
            </a:endParaRPr>
          </a:p>
          <a:p>
            <a:pPr>
              <a:spcBef>
                <a:spcPct val="0"/>
              </a:spcBef>
            </a:pPr>
            <a:endParaRPr lang="uk-UA" sz="1600" dirty="0" smtClean="0">
              <a:solidFill>
                <a:schemeClr val="accent1">
                  <a:lumMod val="40000"/>
                  <a:lumOff val="60000"/>
                </a:schemeClr>
              </a:solidFill>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1000108"/>
            <a:ext cx="9144000" cy="5857892"/>
          </a:xfrm>
          <a:prstGeom prst="rect">
            <a:avLst/>
          </a:prstGeom>
        </p:spPr>
        <p:txBody>
          <a:bodyPr vert="horz" lIns="91440" tIns="45720" rIns="91440" bIns="45720" rtlCol="0" anchor="t" anchorCtr="0">
            <a:normAutofit lnSpcReduction="10000"/>
          </a:bodyPr>
          <a:lstStyle/>
          <a:p>
            <a:pPr lvl="0">
              <a:spcBef>
                <a:spcPct val="0"/>
              </a:spcBef>
            </a:pPr>
            <a:r>
              <a:rPr lang="uk-UA" sz="1600" dirty="0" smtClean="0">
                <a:solidFill>
                  <a:schemeClr val="accent1">
                    <a:lumMod val="40000"/>
                    <a:lumOff val="60000"/>
                  </a:schemeClr>
                </a:solidFill>
                <a:latin typeface="+mj-lt"/>
                <a:ea typeface="+mj-ea"/>
                <a:cs typeface="+mj-cs"/>
              </a:rPr>
              <a:t>    </a:t>
            </a:r>
            <a:r>
              <a:rPr lang="uk-UA" sz="1600" i="1" u="sng" dirty="0" smtClean="0">
                <a:solidFill>
                  <a:schemeClr val="accent1">
                    <a:lumMod val="40000"/>
                    <a:lumOff val="60000"/>
                  </a:schemeClr>
                </a:solidFill>
                <a:latin typeface="+mj-lt"/>
                <a:ea typeface="+mj-ea"/>
                <a:cs typeface="+mj-cs"/>
              </a:rPr>
              <a:t>М'язи</a:t>
            </a:r>
            <a:r>
              <a:rPr lang="uk-UA" sz="1600" dirty="0" smtClean="0">
                <a:solidFill>
                  <a:schemeClr val="accent1">
                    <a:lumMod val="40000"/>
                    <a:lumOff val="60000"/>
                  </a:schemeClr>
                </a:solidFill>
                <a:latin typeface="+mj-lt"/>
                <a:ea typeface="+mj-ea"/>
                <a:cs typeface="+mj-cs"/>
              </a:rPr>
              <a:t> виконують рухову (моторну) функцію. Клітини м'язової тканини називають </a:t>
            </a:r>
            <a:r>
              <a:rPr lang="uk-UA" sz="1600" dirty="0" err="1" smtClean="0">
                <a:solidFill>
                  <a:schemeClr val="accent1">
                    <a:lumMod val="40000"/>
                    <a:lumOff val="60000"/>
                  </a:schemeClr>
                </a:solidFill>
                <a:latin typeface="+mj-lt"/>
                <a:ea typeface="+mj-ea"/>
                <a:cs typeface="+mj-cs"/>
              </a:rPr>
              <a:t>міоцитами</a:t>
            </a:r>
            <a:r>
              <a:rPr lang="uk-UA" sz="1600" dirty="0" smtClean="0">
                <a:solidFill>
                  <a:schemeClr val="accent1">
                    <a:lumMod val="40000"/>
                    <a:lumOff val="60000"/>
                  </a:schemeClr>
                </a:solidFill>
                <a:latin typeface="+mj-lt"/>
                <a:ea typeface="+mj-ea"/>
                <a:cs typeface="+mj-cs"/>
              </a:rPr>
              <a:t>. У цитоплазмі </a:t>
            </a:r>
            <a:r>
              <a:rPr lang="uk-UA" sz="1600" dirty="0" err="1" smtClean="0">
                <a:solidFill>
                  <a:schemeClr val="accent1">
                    <a:lumMod val="40000"/>
                    <a:lumOff val="60000"/>
                  </a:schemeClr>
                </a:solidFill>
                <a:latin typeface="+mj-lt"/>
                <a:ea typeface="+mj-ea"/>
                <a:cs typeface="+mj-cs"/>
              </a:rPr>
              <a:t>міоцитів</a:t>
            </a:r>
            <a:r>
              <a:rPr lang="uk-UA" sz="1600" dirty="0" smtClean="0">
                <a:solidFill>
                  <a:schemeClr val="accent1">
                    <a:lumMod val="40000"/>
                    <a:lumOff val="60000"/>
                  </a:schemeClr>
                </a:solidFill>
                <a:latin typeface="+mj-lt"/>
                <a:ea typeface="+mj-ea"/>
                <a:cs typeface="+mj-cs"/>
              </a:rPr>
              <a:t> розташовуються </a:t>
            </a:r>
            <a:r>
              <a:rPr lang="uk-UA" sz="1600" dirty="0" err="1" smtClean="0">
                <a:solidFill>
                  <a:schemeClr val="accent1">
                    <a:lumMod val="40000"/>
                    <a:lumOff val="60000"/>
                  </a:schemeClr>
                </a:solidFill>
                <a:latin typeface="+mj-lt"/>
                <a:ea typeface="+mj-ea"/>
                <a:cs typeface="+mj-cs"/>
              </a:rPr>
              <a:t>міофібрили</a:t>
            </a:r>
            <a:r>
              <a:rPr lang="uk-UA" sz="1600" dirty="0" smtClean="0">
                <a:solidFill>
                  <a:schemeClr val="accent1">
                    <a:lumMod val="40000"/>
                    <a:lumOff val="60000"/>
                  </a:schemeClr>
                </a:solidFill>
                <a:latin typeface="+mj-lt"/>
                <a:ea typeface="+mj-ea"/>
                <a:cs typeface="+mj-cs"/>
              </a:rPr>
              <a:t>, що складаються зі скоротливих білків. Завдяки </a:t>
            </a:r>
            <a:r>
              <a:rPr lang="uk-UA" sz="1600" dirty="0" err="1" smtClean="0">
                <a:solidFill>
                  <a:schemeClr val="accent1">
                    <a:lumMod val="40000"/>
                    <a:lumOff val="60000"/>
                  </a:schemeClr>
                </a:solidFill>
                <a:latin typeface="+mj-lt"/>
                <a:ea typeface="+mj-ea"/>
                <a:cs typeface="+mj-cs"/>
              </a:rPr>
              <a:t>міофібрилам</a:t>
            </a:r>
            <a:r>
              <a:rPr lang="uk-UA" sz="1600" dirty="0" smtClean="0">
                <a:solidFill>
                  <a:schemeClr val="accent1">
                    <a:lumMod val="40000"/>
                    <a:lumOff val="60000"/>
                  </a:schemeClr>
                </a:solidFill>
                <a:latin typeface="+mj-lt"/>
                <a:ea typeface="+mj-ea"/>
                <a:cs typeface="+mj-cs"/>
              </a:rPr>
              <a:t> м'язова клітина здатна скорочуватися під впливом нервових імпульсів.</a:t>
            </a:r>
          </a:p>
          <a:p>
            <a:pPr lvl="0">
              <a:spcBef>
                <a:spcPct val="0"/>
              </a:spcBef>
            </a:pPr>
            <a:r>
              <a:rPr lang="uk-UA" sz="1600" dirty="0" smtClean="0">
                <a:solidFill>
                  <a:schemeClr val="accent1">
                    <a:lumMod val="40000"/>
                    <a:lumOff val="60000"/>
                  </a:schemeClr>
                </a:solidFill>
                <a:latin typeface="+mj-lt"/>
                <a:ea typeface="+mj-ea"/>
                <a:cs typeface="+mj-cs"/>
              </a:rPr>
              <a:t>    Існує дві класифікації м'язових тканин — </a:t>
            </a:r>
            <a:r>
              <a:rPr lang="uk-UA" sz="1600" dirty="0" err="1" smtClean="0">
                <a:solidFill>
                  <a:schemeClr val="accent1">
                    <a:lumMod val="40000"/>
                    <a:lumOff val="60000"/>
                  </a:schemeClr>
                </a:solidFill>
                <a:latin typeface="+mj-lt"/>
                <a:ea typeface="+mj-ea"/>
                <a:cs typeface="+mj-cs"/>
              </a:rPr>
              <a:t>морфофункціональна</a:t>
            </a:r>
            <a:r>
              <a:rPr lang="uk-UA" sz="1600" dirty="0" smtClean="0">
                <a:solidFill>
                  <a:schemeClr val="accent1">
                    <a:lumMod val="40000"/>
                    <a:lumOff val="60000"/>
                  </a:schemeClr>
                </a:solidFill>
                <a:latin typeface="+mj-lt"/>
                <a:ea typeface="+mj-ea"/>
                <a:cs typeface="+mj-cs"/>
              </a:rPr>
              <a:t> та генетична:</a:t>
            </a:r>
          </a:p>
          <a:p>
            <a:pPr lvl="1">
              <a:spcBef>
                <a:spcPct val="0"/>
              </a:spcBef>
              <a:buFont typeface="Arial" pitchFamily="34" charset="0"/>
              <a:buChar char="•"/>
            </a:pPr>
            <a:r>
              <a:rPr lang="uk-UA" sz="1600" dirty="0" smtClean="0">
                <a:solidFill>
                  <a:schemeClr val="accent1">
                    <a:lumMod val="40000"/>
                    <a:lumOff val="60000"/>
                  </a:schemeClr>
                </a:solidFill>
                <a:latin typeface="+mj-lt"/>
                <a:ea typeface="+mj-ea"/>
                <a:cs typeface="+mj-cs"/>
              </a:rPr>
              <a:t>    Згідно з </a:t>
            </a:r>
            <a:r>
              <a:rPr lang="uk-UA" sz="1600" dirty="0" err="1" smtClean="0">
                <a:solidFill>
                  <a:schemeClr val="accent1">
                    <a:lumMod val="40000"/>
                    <a:lumOff val="60000"/>
                  </a:schemeClr>
                </a:solidFill>
                <a:latin typeface="+mj-lt"/>
                <a:ea typeface="+mj-ea"/>
                <a:cs typeface="+mj-cs"/>
              </a:rPr>
              <a:t>морфофункціональною</a:t>
            </a:r>
            <a:r>
              <a:rPr lang="uk-UA" sz="1600" dirty="0" smtClean="0">
                <a:solidFill>
                  <a:schemeClr val="accent1">
                    <a:lumMod val="40000"/>
                    <a:lumOff val="60000"/>
                  </a:schemeClr>
                </a:solidFill>
                <a:latin typeface="+mj-lt"/>
                <a:ea typeface="+mj-ea"/>
                <a:cs typeface="+mj-cs"/>
              </a:rPr>
              <a:t> класифікацією м'язові тканини за особливостями будови, функції та локалізації поділяють на дві групи: гладенька (</a:t>
            </a:r>
            <a:r>
              <a:rPr lang="uk-UA" sz="1600" dirty="0" err="1" smtClean="0">
                <a:solidFill>
                  <a:schemeClr val="accent1">
                    <a:lumMod val="40000"/>
                    <a:lumOff val="60000"/>
                  </a:schemeClr>
                </a:solidFill>
                <a:latin typeface="+mj-lt"/>
                <a:ea typeface="+mj-ea"/>
                <a:cs typeface="+mj-cs"/>
              </a:rPr>
              <a:t>непосмугована</a:t>
            </a:r>
            <a:r>
              <a:rPr lang="uk-UA" sz="1600" dirty="0" smtClean="0">
                <a:solidFill>
                  <a:schemeClr val="accent1">
                    <a:lumMod val="40000"/>
                    <a:lumOff val="60000"/>
                  </a:schemeClr>
                </a:solidFill>
                <a:latin typeface="+mj-lt"/>
                <a:ea typeface="+mj-ea"/>
                <a:cs typeface="+mj-cs"/>
              </a:rPr>
              <a:t>) та поперечносмугаста (посмугована), яка в свою чергу </a:t>
            </a:r>
          </a:p>
          <a:p>
            <a:pPr lvl="1">
              <a:spcBef>
                <a:spcPct val="0"/>
              </a:spcBef>
            </a:pPr>
            <a:r>
              <a:rPr lang="uk-UA" sz="1600" dirty="0" smtClean="0">
                <a:solidFill>
                  <a:schemeClr val="accent1">
                    <a:lumMod val="40000"/>
                    <a:lumOff val="60000"/>
                  </a:schemeClr>
                </a:solidFill>
                <a:latin typeface="+mj-lt"/>
                <a:ea typeface="+mj-ea"/>
                <a:cs typeface="+mj-cs"/>
              </a:rPr>
              <a:t>поділяється на скелетну та серцеву. </a:t>
            </a:r>
          </a:p>
          <a:p>
            <a:pPr lvl="1">
              <a:spcBef>
                <a:spcPct val="0"/>
              </a:spcBef>
            </a:pPr>
            <a:r>
              <a:rPr lang="uk-UA" sz="1600" dirty="0" smtClean="0">
                <a:solidFill>
                  <a:schemeClr val="accent1">
                    <a:lumMod val="40000"/>
                    <a:lumOff val="60000"/>
                  </a:schemeClr>
                </a:solidFill>
                <a:latin typeface="+mj-lt"/>
                <a:ea typeface="+mj-ea"/>
                <a:cs typeface="+mj-cs"/>
              </a:rPr>
              <a:t>Ще виокремлюють спеціалізовану </a:t>
            </a:r>
          </a:p>
          <a:p>
            <a:pPr lvl="1">
              <a:spcBef>
                <a:spcPct val="0"/>
              </a:spcBef>
            </a:pPr>
            <a:r>
              <a:rPr lang="uk-UA" sz="1600" dirty="0" smtClean="0">
                <a:solidFill>
                  <a:schemeClr val="accent1">
                    <a:lumMod val="40000"/>
                    <a:lumOff val="60000"/>
                  </a:schemeClr>
                </a:solidFill>
                <a:latin typeface="+mj-lt"/>
                <a:ea typeface="+mj-ea"/>
                <a:cs typeface="+mj-cs"/>
              </a:rPr>
              <a:t>м'язову тканину.</a:t>
            </a:r>
          </a:p>
          <a:p>
            <a:pPr lvl="1">
              <a:spcBef>
                <a:spcPct val="0"/>
              </a:spcBef>
              <a:buFont typeface="Arial" pitchFamily="34" charset="0"/>
              <a:buChar char="•"/>
            </a:pPr>
            <a:endParaRPr lang="uk-UA" sz="1600" dirty="0" smtClean="0">
              <a:solidFill>
                <a:schemeClr val="accent1">
                  <a:lumMod val="40000"/>
                  <a:lumOff val="60000"/>
                </a:schemeClr>
              </a:solidFill>
              <a:latin typeface="+mj-lt"/>
              <a:ea typeface="+mj-ea"/>
              <a:cs typeface="+mj-cs"/>
            </a:endParaRPr>
          </a:p>
          <a:p>
            <a:pPr lvl="1">
              <a:spcBef>
                <a:spcPct val="0"/>
              </a:spcBef>
              <a:buFont typeface="Arial" pitchFamily="34" charset="0"/>
              <a:buChar char="•"/>
            </a:pPr>
            <a:endParaRPr lang="uk-UA" sz="1600" dirty="0" smtClean="0">
              <a:solidFill>
                <a:schemeClr val="accent1">
                  <a:lumMod val="40000"/>
                  <a:lumOff val="60000"/>
                </a:schemeClr>
              </a:solidFill>
              <a:latin typeface="+mj-lt"/>
              <a:ea typeface="+mj-ea"/>
              <a:cs typeface="+mj-cs"/>
            </a:endParaRPr>
          </a:p>
          <a:p>
            <a:pPr lvl="1">
              <a:spcBef>
                <a:spcPct val="0"/>
              </a:spcBef>
              <a:buFont typeface="Arial" pitchFamily="34" charset="0"/>
              <a:buChar char="•"/>
            </a:pPr>
            <a:endParaRPr lang="uk-UA" sz="1600" dirty="0" smtClean="0">
              <a:solidFill>
                <a:schemeClr val="accent1">
                  <a:lumMod val="40000"/>
                  <a:lumOff val="60000"/>
                </a:schemeClr>
              </a:solidFill>
              <a:latin typeface="+mj-lt"/>
              <a:ea typeface="+mj-ea"/>
              <a:cs typeface="+mj-cs"/>
            </a:endParaRPr>
          </a:p>
          <a:p>
            <a:pPr lvl="1">
              <a:spcBef>
                <a:spcPct val="0"/>
              </a:spcBef>
              <a:buFont typeface="Arial" pitchFamily="34" charset="0"/>
              <a:buChar char="•"/>
            </a:pPr>
            <a:endParaRPr lang="uk-UA" sz="1600" dirty="0" smtClean="0">
              <a:solidFill>
                <a:schemeClr val="accent1">
                  <a:lumMod val="40000"/>
                  <a:lumOff val="60000"/>
                </a:schemeClr>
              </a:solidFill>
              <a:latin typeface="+mj-lt"/>
              <a:ea typeface="+mj-ea"/>
              <a:cs typeface="+mj-cs"/>
            </a:endParaRPr>
          </a:p>
          <a:p>
            <a:pPr lvl="1">
              <a:spcBef>
                <a:spcPct val="0"/>
              </a:spcBef>
              <a:buFont typeface="Arial" pitchFamily="34" charset="0"/>
              <a:buChar char="•"/>
            </a:pPr>
            <a:endParaRPr lang="uk-UA" sz="1600" dirty="0" smtClean="0">
              <a:solidFill>
                <a:schemeClr val="accent1">
                  <a:lumMod val="40000"/>
                  <a:lumOff val="60000"/>
                </a:schemeClr>
              </a:solidFill>
              <a:latin typeface="+mj-lt"/>
              <a:ea typeface="+mj-ea"/>
              <a:cs typeface="+mj-cs"/>
            </a:endParaRPr>
          </a:p>
          <a:p>
            <a:pPr lvl="1">
              <a:spcBef>
                <a:spcPct val="0"/>
              </a:spcBef>
              <a:buFont typeface="Arial" pitchFamily="34" charset="0"/>
              <a:buChar char="•"/>
            </a:pPr>
            <a:endParaRPr lang="uk-UA" sz="1600" dirty="0" smtClean="0">
              <a:solidFill>
                <a:schemeClr val="accent1">
                  <a:lumMod val="40000"/>
                  <a:lumOff val="60000"/>
                </a:schemeClr>
              </a:solidFill>
              <a:latin typeface="+mj-lt"/>
              <a:ea typeface="+mj-ea"/>
              <a:cs typeface="+mj-cs"/>
            </a:endParaRPr>
          </a:p>
          <a:p>
            <a:pPr lvl="1">
              <a:spcBef>
                <a:spcPct val="0"/>
              </a:spcBef>
              <a:buFont typeface="Arial" pitchFamily="34" charset="0"/>
              <a:buChar char="•"/>
            </a:pPr>
            <a:r>
              <a:rPr lang="uk-UA" sz="1600" dirty="0" smtClean="0">
                <a:solidFill>
                  <a:schemeClr val="accent1">
                    <a:lumMod val="40000"/>
                    <a:lumOff val="60000"/>
                  </a:schemeClr>
                </a:solidFill>
                <a:latin typeface="+mj-lt"/>
                <a:ea typeface="+mj-ea"/>
                <a:cs typeface="+mj-cs"/>
              </a:rPr>
              <a:t>     Згідно з генетичною класифікацією (М. Г. </a:t>
            </a:r>
            <a:r>
              <a:rPr lang="uk-UA" sz="1600" dirty="0" err="1" smtClean="0">
                <a:solidFill>
                  <a:schemeClr val="accent1">
                    <a:lumMod val="40000"/>
                    <a:lumOff val="60000"/>
                  </a:schemeClr>
                </a:solidFill>
                <a:latin typeface="+mj-lt"/>
                <a:ea typeface="+mj-ea"/>
                <a:cs typeface="+mj-cs"/>
              </a:rPr>
              <a:t>Хлопін</a:t>
            </a:r>
            <a:r>
              <a:rPr lang="uk-UA" sz="1600" dirty="0" smtClean="0">
                <a:solidFill>
                  <a:schemeClr val="accent1">
                    <a:lumMod val="40000"/>
                    <a:lumOff val="60000"/>
                  </a:schemeClr>
                </a:solidFill>
                <a:latin typeface="+mj-lt"/>
                <a:ea typeface="+mj-ea"/>
                <a:cs typeface="+mj-cs"/>
              </a:rPr>
              <a:t>) за походженням виділяють п'ять </a:t>
            </a:r>
            <a:r>
              <a:rPr lang="uk-UA" sz="1600" dirty="0" err="1" smtClean="0">
                <a:solidFill>
                  <a:schemeClr val="accent1">
                    <a:lumMod val="40000"/>
                    <a:lumOff val="60000"/>
                  </a:schemeClr>
                </a:solidFill>
                <a:latin typeface="+mj-lt"/>
                <a:ea typeface="+mj-ea"/>
                <a:cs typeface="+mj-cs"/>
              </a:rPr>
              <a:t>гістогенетичних</a:t>
            </a:r>
            <a:r>
              <a:rPr lang="uk-UA" sz="1600" dirty="0" smtClean="0">
                <a:solidFill>
                  <a:schemeClr val="accent1">
                    <a:lumMod val="40000"/>
                    <a:lumOff val="60000"/>
                  </a:schemeClr>
                </a:solidFill>
                <a:latin typeface="+mj-lt"/>
                <a:ea typeface="+mj-ea"/>
                <a:cs typeface="+mj-cs"/>
              </a:rPr>
              <a:t> типів: </a:t>
            </a:r>
          </a:p>
          <a:p>
            <a:pPr lvl="2">
              <a:spcBef>
                <a:spcPct val="0"/>
              </a:spcBef>
              <a:buFont typeface="Wingdings" pitchFamily="2" charset="2"/>
              <a:buChar char="Ø"/>
            </a:pPr>
            <a:r>
              <a:rPr lang="uk-UA" sz="1600" dirty="0" smtClean="0">
                <a:solidFill>
                  <a:schemeClr val="accent1">
                    <a:lumMod val="40000"/>
                    <a:lumOff val="60000"/>
                  </a:schemeClr>
                </a:solidFill>
                <a:latin typeface="+mj-lt"/>
                <a:ea typeface="+mj-ea"/>
                <a:cs typeface="+mj-cs"/>
              </a:rPr>
              <a:t>соматичний (походить з </a:t>
            </a:r>
            <a:r>
              <a:rPr lang="uk-UA" sz="1600" dirty="0" err="1" smtClean="0">
                <a:solidFill>
                  <a:schemeClr val="accent1">
                    <a:lumMod val="40000"/>
                    <a:lumOff val="60000"/>
                  </a:schemeClr>
                </a:solidFill>
                <a:latin typeface="+mj-lt"/>
                <a:ea typeface="+mj-ea"/>
                <a:cs typeface="+mj-cs"/>
              </a:rPr>
              <a:t>міотомів</a:t>
            </a:r>
            <a:r>
              <a:rPr lang="uk-UA" sz="1600" dirty="0" smtClean="0">
                <a:solidFill>
                  <a:schemeClr val="accent1">
                    <a:lumMod val="40000"/>
                    <a:lumOff val="60000"/>
                  </a:schemeClr>
                </a:solidFill>
                <a:latin typeface="+mj-lt"/>
                <a:ea typeface="+mj-ea"/>
                <a:cs typeface="+mj-cs"/>
              </a:rPr>
              <a:t> мезодерми — це скелетна м'язова тканина);</a:t>
            </a:r>
          </a:p>
          <a:p>
            <a:pPr lvl="2">
              <a:spcBef>
                <a:spcPct val="0"/>
              </a:spcBef>
              <a:buFont typeface="Wingdings" pitchFamily="2" charset="2"/>
              <a:buChar char="Ø"/>
            </a:pPr>
            <a:r>
              <a:rPr lang="uk-UA" sz="1600" dirty="0" err="1" smtClean="0">
                <a:solidFill>
                  <a:schemeClr val="accent1">
                    <a:lumMod val="40000"/>
                    <a:lumOff val="60000"/>
                  </a:schemeClr>
                </a:solidFill>
                <a:latin typeface="+mj-lt"/>
                <a:ea typeface="+mj-ea"/>
                <a:cs typeface="+mj-cs"/>
              </a:rPr>
              <a:t>целомічний</a:t>
            </a:r>
            <a:r>
              <a:rPr lang="uk-UA" sz="1600" dirty="0" smtClean="0">
                <a:solidFill>
                  <a:schemeClr val="accent1">
                    <a:lumMod val="40000"/>
                    <a:lumOff val="60000"/>
                  </a:schemeClr>
                </a:solidFill>
                <a:latin typeface="+mj-lt"/>
                <a:ea typeface="+mj-ea"/>
                <a:cs typeface="+mj-cs"/>
              </a:rPr>
              <a:t> (походить з вентральної </a:t>
            </a:r>
            <a:r>
              <a:rPr lang="uk-UA" sz="1600" dirty="0" err="1" smtClean="0">
                <a:solidFill>
                  <a:schemeClr val="accent1">
                    <a:lumMod val="40000"/>
                    <a:lumOff val="60000"/>
                  </a:schemeClr>
                </a:solidFill>
                <a:latin typeface="+mj-lt"/>
                <a:ea typeface="+mj-ea"/>
                <a:cs typeface="+mj-cs"/>
              </a:rPr>
              <a:t>мезодреми</a:t>
            </a:r>
            <a:r>
              <a:rPr lang="uk-UA" sz="1600" dirty="0" smtClean="0">
                <a:solidFill>
                  <a:schemeClr val="accent1">
                    <a:lumMod val="40000"/>
                    <a:lumOff val="60000"/>
                  </a:schemeClr>
                </a:solidFill>
                <a:latin typeface="+mj-lt"/>
                <a:ea typeface="+mj-ea"/>
                <a:cs typeface="+mj-cs"/>
              </a:rPr>
              <a:t> — це серцева м'язова тканина);</a:t>
            </a:r>
          </a:p>
          <a:p>
            <a:pPr lvl="2">
              <a:spcBef>
                <a:spcPct val="0"/>
              </a:spcBef>
              <a:buFont typeface="Wingdings" pitchFamily="2" charset="2"/>
              <a:buChar char="Ø"/>
            </a:pPr>
            <a:r>
              <a:rPr lang="uk-UA" sz="1600" dirty="0" smtClean="0">
                <a:solidFill>
                  <a:schemeClr val="accent1">
                    <a:lumMod val="40000"/>
                    <a:lumOff val="60000"/>
                  </a:schemeClr>
                </a:solidFill>
                <a:latin typeface="+mj-lt"/>
                <a:ea typeface="+mj-ea"/>
                <a:cs typeface="+mj-cs"/>
              </a:rPr>
              <a:t>вісцеральний (розвивається із мезенхіми — це гладенька м'язова тканина стінок внутрішніх органів);</a:t>
            </a:r>
          </a:p>
          <a:p>
            <a:pPr lvl="2">
              <a:spcBef>
                <a:spcPct val="0"/>
              </a:spcBef>
              <a:buFont typeface="Wingdings" pitchFamily="2" charset="2"/>
              <a:buChar char="Ø"/>
            </a:pPr>
            <a:r>
              <a:rPr lang="uk-UA" sz="1600" dirty="0" err="1" smtClean="0">
                <a:solidFill>
                  <a:schemeClr val="accent1">
                    <a:lumMod val="40000"/>
                    <a:lumOff val="60000"/>
                  </a:schemeClr>
                </a:solidFill>
                <a:latin typeface="+mj-lt"/>
                <a:ea typeface="+mj-ea"/>
                <a:cs typeface="+mj-cs"/>
              </a:rPr>
              <a:t>невральний</a:t>
            </a:r>
            <a:r>
              <a:rPr lang="uk-UA" sz="1600" dirty="0" smtClean="0">
                <a:solidFill>
                  <a:schemeClr val="accent1">
                    <a:lumMod val="40000"/>
                    <a:lumOff val="60000"/>
                  </a:schemeClr>
                </a:solidFill>
                <a:latin typeface="+mj-lt"/>
                <a:ea typeface="+mj-ea"/>
                <a:cs typeface="+mj-cs"/>
              </a:rPr>
              <a:t> (походить з нервової трубки — це гладенькі </a:t>
            </a:r>
            <a:r>
              <a:rPr lang="uk-UA" sz="1600" dirty="0" err="1" smtClean="0">
                <a:solidFill>
                  <a:schemeClr val="accent1">
                    <a:lumMod val="40000"/>
                    <a:lumOff val="60000"/>
                  </a:schemeClr>
                </a:solidFill>
                <a:latin typeface="+mj-lt"/>
                <a:ea typeface="+mj-ea"/>
                <a:cs typeface="+mj-cs"/>
              </a:rPr>
              <a:t>міоцити</a:t>
            </a:r>
            <a:r>
              <a:rPr lang="uk-UA" sz="1600" dirty="0" smtClean="0">
                <a:solidFill>
                  <a:schemeClr val="accent1">
                    <a:lumMod val="40000"/>
                    <a:lumOff val="60000"/>
                  </a:schemeClr>
                </a:solidFill>
                <a:latin typeface="+mj-lt"/>
                <a:ea typeface="+mj-ea"/>
                <a:cs typeface="+mj-cs"/>
              </a:rPr>
              <a:t> м'язів райдужної оболонки);</a:t>
            </a:r>
          </a:p>
          <a:p>
            <a:pPr lvl="2">
              <a:spcBef>
                <a:spcPct val="0"/>
              </a:spcBef>
              <a:buFont typeface="Wingdings" pitchFamily="2" charset="2"/>
              <a:buChar char="Ø"/>
            </a:pPr>
            <a:r>
              <a:rPr lang="uk-UA" sz="1600" dirty="0" smtClean="0">
                <a:solidFill>
                  <a:schemeClr val="accent1">
                    <a:lumMod val="40000"/>
                    <a:lumOff val="60000"/>
                  </a:schemeClr>
                </a:solidFill>
                <a:latin typeface="+mj-lt"/>
                <a:ea typeface="+mj-ea"/>
                <a:cs typeface="+mj-cs"/>
              </a:rPr>
              <a:t>епідермальний — із шкірної ектодерми, містить </a:t>
            </a:r>
            <a:r>
              <a:rPr lang="uk-UA" sz="1600" dirty="0" err="1" smtClean="0">
                <a:solidFill>
                  <a:schemeClr val="accent1">
                    <a:lumMod val="40000"/>
                    <a:lumOff val="60000"/>
                  </a:schemeClr>
                </a:solidFill>
                <a:latin typeface="+mj-lt"/>
                <a:ea typeface="+mj-ea"/>
                <a:cs typeface="+mj-cs"/>
              </a:rPr>
              <a:t>міоепітеліальні</a:t>
            </a:r>
            <a:r>
              <a:rPr lang="uk-UA" sz="1600" dirty="0" smtClean="0">
                <a:solidFill>
                  <a:schemeClr val="accent1">
                    <a:lumMod val="40000"/>
                    <a:lumOff val="60000"/>
                  </a:schemeClr>
                </a:solidFill>
                <a:latin typeface="+mj-lt"/>
                <a:ea typeface="+mj-ea"/>
                <a:cs typeface="+mj-cs"/>
              </a:rPr>
              <a:t> </a:t>
            </a:r>
            <a:r>
              <a:rPr lang="uk-UA" sz="1600" dirty="0" err="1" smtClean="0">
                <a:solidFill>
                  <a:schemeClr val="accent1">
                    <a:lumMod val="40000"/>
                    <a:lumOff val="60000"/>
                  </a:schemeClr>
                </a:solidFill>
                <a:latin typeface="+mj-lt"/>
                <a:ea typeface="+mj-ea"/>
                <a:cs typeface="+mj-cs"/>
              </a:rPr>
              <a:t>кошикоподібні</a:t>
            </a:r>
            <a:r>
              <a:rPr lang="uk-UA" sz="1600" dirty="0" smtClean="0">
                <a:solidFill>
                  <a:schemeClr val="accent1">
                    <a:lumMod val="40000"/>
                    <a:lumOff val="60000"/>
                  </a:schemeClr>
                </a:solidFill>
                <a:latin typeface="+mj-lt"/>
                <a:ea typeface="+mj-ea"/>
                <a:cs typeface="+mj-cs"/>
              </a:rPr>
              <a:t> клітини потових, сальних, молочних, слинних та слізних залоз.</a:t>
            </a:r>
            <a:endParaRPr kumimoji="0" lang="en-US" sz="1600" b="0" i="0" u="none" strike="noStrike" kern="1200" cap="none" spc="0" normalizeH="0" baseline="0" noProof="0" dirty="0" smtClean="0">
              <a:ln>
                <a:noFill/>
              </a:ln>
              <a:solidFill>
                <a:schemeClr val="accent1">
                  <a:lumMod val="40000"/>
                  <a:lumOff val="60000"/>
                </a:schemeClr>
              </a:solidFill>
              <a:effectLst/>
              <a:uLnTx/>
              <a:uFillTx/>
              <a:latin typeface="+mj-lt"/>
              <a:ea typeface="+mj-ea"/>
              <a:cs typeface="+mj-cs"/>
            </a:endParaRPr>
          </a:p>
        </p:txBody>
      </p:sp>
      <p:sp>
        <p:nvSpPr>
          <p:cNvPr id="5" name="Прямоугольник 4"/>
          <p:cNvSpPr/>
          <p:nvPr/>
        </p:nvSpPr>
        <p:spPr>
          <a:xfrm>
            <a:off x="294106" y="-24"/>
            <a:ext cx="1966179" cy="923330"/>
          </a:xfrm>
          <a:prstGeom prst="rect">
            <a:avLst/>
          </a:prstGeom>
          <a:noFill/>
        </p:spPr>
        <p:txBody>
          <a:bodyPr wrap="none" lIns="91440" tIns="45720" rIns="91440" bIns="45720">
            <a:spAutoFit/>
          </a:bodyPr>
          <a:lstStyle/>
          <a:p>
            <a:pPr algn="ctr"/>
            <a:r>
              <a:rPr lang="uk-UA"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М’язи</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pic>
        <p:nvPicPr>
          <p:cNvPr id="6146" name="Picture 2" descr="D:\Аня ;)\Школа\Биология\Glatte_Muskelzellen.jpg"/>
          <p:cNvPicPr>
            <a:picLocks noChangeAspect="1" noChangeArrowheads="1"/>
          </p:cNvPicPr>
          <p:nvPr/>
        </p:nvPicPr>
        <p:blipFill>
          <a:blip r:embed="rId2" cstate="print"/>
          <a:srcRect t="13974"/>
          <a:stretch>
            <a:fillRect/>
          </a:stretch>
        </p:blipFill>
        <p:spPr bwMode="auto">
          <a:xfrm>
            <a:off x="4000496" y="2428868"/>
            <a:ext cx="2071702" cy="1759175"/>
          </a:xfrm>
          <a:prstGeom prst="rect">
            <a:avLst/>
          </a:prstGeom>
          <a:noFill/>
          <a:ln>
            <a:solidFill>
              <a:schemeClr val="bg1"/>
            </a:solidFill>
          </a:ln>
          <a:effectLst>
            <a:outerShdw blurRad="50800" dist="38100" dir="2700000" algn="tl" rotWithShape="0">
              <a:prstClr val="black">
                <a:alpha val="40000"/>
              </a:prstClr>
            </a:outerShdw>
          </a:effectLst>
        </p:spPr>
      </p:pic>
      <p:pic>
        <p:nvPicPr>
          <p:cNvPr id="6147" name="Picture 3" descr="D:\Аня ;)\Школа\Биология\Skeletal_muscle_-_longitudinal_section.jpg"/>
          <p:cNvPicPr>
            <a:picLocks noChangeAspect="1" noChangeArrowheads="1"/>
          </p:cNvPicPr>
          <p:nvPr/>
        </p:nvPicPr>
        <p:blipFill>
          <a:blip r:embed="rId3"/>
          <a:srcRect r="6250"/>
          <a:stretch>
            <a:fillRect/>
          </a:stretch>
        </p:blipFill>
        <p:spPr bwMode="auto">
          <a:xfrm>
            <a:off x="6500826" y="2428868"/>
            <a:ext cx="2143140" cy="1714512"/>
          </a:xfrm>
          <a:prstGeom prst="rect">
            <a:avLst/>
          </a:prstGeom>
          <a:noFill/>
          <a:ln>
            <a:solidFill>
              <a:schemeClr val="bg1"/>
            </a:solidFill>
          </a:ln>
          <a:effectLst>
            <a:outerShdw blurRad="50800" dist="38100" dir="2700000" algn="tl" rotWithShape="0">
              <a:prstClr val="black">
                <a:alpha val="40000"/>
              </a:prstClr>
            </a:outerShdw>
          </a:effectLst>
        </p:spPr>
      </p:pic>
      <p:sp>
        <p:nvSpPr>
          <p:cNvPr id="8" name="Rectangle 2"/>
          <p:cNvSpPr txBox="1">
            <a:spLocks noChangeArrowheads="1"/>
          </p:cNvSpPr>
          <p:nvPr/>
        </p:nvSpPr>
        <p:spPr>
          <a:xfrm>
            <a:off x="4214810" y="4214818"/>
            <a:ext cx="1785950" cy="357190"/>
          </a:xfrm>
          <a:prstGeom prst="rect">
            <a:avLst/>
          </a:prstGeom>
        </p:spPr>
        <p:txBody>
          <a:bodyPr vert="horz" lIns="91440" tIns="45720" rIns="91440" bIns="45720" rtlCol="0" anchor="t" anchorCtr="0">
            <a:normAutofit/>
          </a:bodyPr>
          <a:lstStyle/>
          <a:p>
            <a:pPr lvl="0">
              <a:spcBef>
                <a:spcPct val="0"/>
              </a:spcBef>
            </a:pPr>
            <a:r>
              <a:rPr lang="uk-UA" sz="1600" i="1" dirty="0" smtClean="0">
                <a:solidFill>
                  <a:schemeClr val="accent1">
                    <a:lumMod val="40000"/>
                    <a:lumOff val="60000"/>
                  </a:schemeClr>
                </a:solidFill>
                <a:latin typeface="+mj-lt"/>
                <a:ea typeface="+mj-ea"/>
                <a:cs typeface="+mj-cs"/>
              </a:rPr>
              <a:t>Гладенький м’яз</a:t>
            </a:r>
            <a:endParaRPr kumimoji="0" lang="uk-UA" sz="1600" b="0" i="1" u="none" strike="noStrike" kern="1200" cap="none" spc="0" normalizeH="0" baseline="0" dirty="0" smtClean="0">
              <a:ln>
                <a:noFill/>
              </a:ln>
              <a:solidFill>
                <a:schemeClr val="accent1">
                  <a:lumMod val="40000"/>
                  <a:lumOff val="60000"/>
                </a:schemeClr>
              </a:solidFill>
              <a:effectLst/>
              <a:uLnTx/>
              <a:uFillTx/>
              <a:latin typeface="+mj-lt"/>
              <a:ea typeface="+mj-ea"/>
              <a:cs typeface="+mj-cs"/>
            </a:endParaRPr>
          </a:p>
        </p:txBody>
      </p:sp>
      <p:sp>
        <p:nvSpPr>
          <p:cNvPr id="9" name="Rectangle 2"/>
          <p:cNvSpPr txBox="1">
            <a:spLocks noChangeArrowheads="1"/>
          </p:cNvSpPr>
          <p:nvPr/>
        </p:nvSpPr>
        <p:spPr>
          <a:xfrm>
            <a:off x="6786578" y="4214818"/>
            <a:ext cx="1785950" cy="357190"/>
          </a:xfrm>
          <a:prstGeom prst="rect">
            <a:avLst/>
          </a:prstGeom>
        </p:spPr>
        <p:txBody>
          <a:bodyPr vert="horz" lIns="91440" tIns="45720" rIns="91440" bIns="45720" rtlCol="0" anchor="t" anchorCtr="0">
            <a:normAutofit/>
          </a:bodyPr>
          <a:lstStyle/>
          <a:p>
            <a:pPr lvl="0">
              <a:spcBef>
                <a:spcPct val="0"/>
              </a:spcBef>
            </a:pPr>
            <a:r>
              <a:rPr lang="uk-UA" sz="1600" i="1" dirty="0" smtClean="0">
                <a:solidFill>
                  <a:schemeClr val="accent1">
                    <a:lumMod val="40000"/>
                    <a:lumOff val="60000"/>
                  </a:schemeClr>
                </a:solidFill>
                <a:latin typeface="+mj-lt"/>
                <a:ea typeface="+mj-ea"/>
                <a:cs typeface="+mj-cs"/>
              </a:rPr>
              <a:t>Скелетний м’яз</a:t>
            </a:r>
            <a:endParaRPr kumimoji="0" lang="uk-UA" sz="1600" b="0" i="1" u="none" strike="noStrike" kern="1200" cap="none" spc="0" normalizeH="0" baseline="0" dirty="0" smtClean="0">
              <a:ln>
                <a:noFill/>
              </a:ln>
              <a:solidFill>
                <a:schemeClr val="accent1">
                  <a:lumMod val="40000"/>
                  <a:lumOff val="60000"/>
                </a:schemeClr>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4349332" cy="923330"/>
          </a:xfrm>
          <a:prstGeom prst="rect">
            <a:avLst/>
          </a:prstGeom>
          <a:noFill/>
        </p:spPr>
        <p:txBody>
          <a:bodyPr wrap="none" lIns="91440" tIns="45720" rIns="91440" bIns="45720">
            <a:spAutoFit/>
          </a:bodyPr>
          <a:lstStyle/>
          <a:p>
            <a:pPr algn="ctr"/>
            <a:r>
              <a:rPr lang="uk-UA"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Будова м’язів</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5" name="Rectangle 2"/>
          <p:cNvSpPr txBox="1">
            <a:spLocks noChangeArrowheads="1"/>
          </p:cNvSpPr>
          <p:nvPr/>
        </p:nvSpPr>
        <p:spPr>
          <a:xfrm>
            <a:off x="0" y="785794"/>
            <a:ext cx="9144000" cy="1357322"/>
          </a:xfrm>
          <a:prstGeom prst="rect">
            <a:avLst/>
          </a:prstGeom>
        </p:spPr>
        <p:txBody>
          <a:bodyPr vert="horz" lIns="91440" tIns="45720" rIns="91440" bIns="45720" rtlCol="0" anchor="t" anchorCtr="0">
            <a:normAutofit/>
          </a:bodyPr>
          <a:lstStyle/>
          <a:p>
            <a:pPr lvl="0">
              <a:spcBef>
                <a:spcPct val="0"/>
              </a:spcBef>
            </a:pPr>
            <a:r>
              <a:rPr lang="uk-UA" sz="1600" dirty="0" smtClean="0">
                <a:solidFill>
                  <a:schemeClr val="accent1">
                    <a:lumMod val="40000"/>
                    <a:lumOff val="60000"/>
                  </a:schemeClr>
                </a:solidFill>
                <a:latin typeface="+mj-lt"/>
                <a:ea typeface="+mj-ea"/>
                <a:cs typeface="+mj-cs"/>
              </a:rPr>
              <a:t>    М'язи у дорослої людини становлять 44 % загальної маси тіла. Кожен м'яз складається з великої кількості багатоядерних м'язових волокон і сполучної тканини. Зверху м'яз вкритий тонкою сполучнотканинною оболонкою - </a:t>
            </a:r>
            <a:r>
              <a:rPr lang="uk-UA" sz="1600" i="1" dirty="0" smtClean="0">
                <a:solidFill>
                  <a:schemeClr val="accent1">
                    <a:lumMod val="40000"/>
                    <a:lumOff val="60000"/>
                  </a:schemeClr>
                </a:solidFill>
                <a:latin typeface="+mj-lt"/>
                <a:ea typeface="+mj-ea"/>
                <a:cs typeface="+mj-cs"/>
              </a:rPr>
              <a:t>фасцією</a:t>
            </a:r>
            <a:r>
              <a:rPr lang="uk-UA" sz="1600" dirty="0" smtClean="0">
                <a:solidFill>
                  <a:schemeClr val="accent1">
                    <a:lumMod val="40000"/>
                    <a:lumOff val="60000"/>
                  </a:schemeClr>
                </a:solidFill>
                <a:latin typeface="+mj-lt"/>
                <a:ea typeface="+mj-ea"/>
                <a:cs typeface="+mj-cs"/>
              </a:rPr>
              <a:t>. У м'язі розташовані кровоносні судини і нервові волокна. Сполучна тканина утворює </a:t>
            </a:r>
            <a:r>
              <a:rPr lang="uk-UA" sz="1600" i="1" dirty="0" smtClean="0">
                <a:solidFill>
                  <a:schemeClr val="accent1">
                    <a:lumMod val="40000"/>
                    <a:lumOff val="60000"/>
                  </a:schemeClr>
                </a:solidFill>
                <a:latin typeface="+mj-lt"/>
                <a:ea typeface="+mj-ea"/>
                <a:cs typeface="+mj-cs"/>
              </a:rPr>
              <a:t>сухожилля</a:t>
            </a:r>
            <a:r>
              <a:rPr lang="uk-UA" sz="1600" dirty="0" smtClean="0">
                <a:solidFill>
                  <a:schemeClr val="accent1">
                    <a:lumMod val="40000"/>
                    <a:lumOff val="60000"/>
                  </a:schemeClr>
                </a:solidFill>
                <a:latin typeface="+mj-lt"/>
                <a:ea typeface="+mj-ea"/>
                <a:cs typeface="+mj-cs"/>
              </a:rPr>
              <a:t>, за допомогою яких м'язи прикріплюються до кісток.</a:t>
            </a:r>
            <a:endParaRPr kumimoji="0" lang="en-US" sz="1600" b="0" i="0" u="none" strike="noStrike" kern="1200" cap="none" spc="0" normalizeH="0" baseline="0" noProof="0" dirty="0" smtClean="0">
              <a:ln>
                <a:noFill/>
              </a:ln>
              <a:solidFill>
                <a:schemeClr val="accent1">
                  <a:lumMod val="40000"/>
                  <a:lumOff val="60000"/>
                </a:schemeClr>
              </a:solidFill>
              <a:effectLst/>
              <a:uLnTx/>
              <a:uFillTx/>
              <a:latin typeface="+mj-lt"/>
              <a:ea typeface="+mj-ea"/>
              <a:cs typeface="+mj-cs"/>
            </a:endParaRPr>
          </a:p>
        </p:txBody>
      </p:sp>
      <p:sp>
        <p:nvSpPr>
          <p:cNvPr id="12" name="Rectangle 2"/>
          <p:cNvSpPr txBox="1">
            <a:spLocks noChangeArrowheads="1"/>
          </p:cNvSpPr>
          <p:nvPr/>
        </p:nvSpPr>
        <p:spPr>
          <a:xfrm>
            <a:off x="0" y="3357562"/>
            <a:ext cx="9144000" cy="3643338"/>
          </a:xfrm>
          <a:prstGeom prst="rect">
            <a:avLst/>
          </a:prstGeom>
        </p:spPr>
        <p:txBody>
          <a:bodyPr vert="horz" lIns="91440" tIns="45720" rIns="91440" bIns="45720" rtlCol="0" anchor="t" anchorCtr="0">
            <a:normAutofit/>
          </a:bodyPr>
          <a:lstStyle/>
          <a:p>
            <a:pPr>
              <a:spcBef>
                <a:spcPct val="0"/>
              </a:spcBef>
            </a:pPr>
            <a:r>
              <a:rPr lang="uk-UA" sz="1600" dirty="0" smtClean="0">
                <a:solidFill>
                  <a:srgbClr val="FF881F">
                    <a:lumMod val="40000"/>
                    <a:lumOff val="60000"/>
                  </a:srgbClr>
                </a:solidFill>
                <a:latin typeface="Corbel"/>
              </a:rPr>
              <a:t>    Скоротливим елементом м'язових волокон є білки - </a:t>
            </a:r>
            <a:r>
              <a:rPr lang="uk-UA" sz="1600" i="1" dirty="0" smtClean="0">
                <a:solidFill>
                  <a:srgbClr val="FF881F">
                    <a:lumMod val="40000"/>
                    <a:lumOff val="60000"/>
                  </a:srgbClr>
                </a:solidFill>
                <a:latin typeface="Corbel"/>
              </a:rPr>
              <a:t>актин</a:t>
            </a:r>
            <a:r>
              <a:rPr lang="uk-UA" sz="1600" dirty="0" smtClean="0">
                <a:solidFill>
                  <a:srgbClr val="FF881F">
                    <a:lumMod val="40000"/>
                    <a:lumOff val="60000"/>
                  </a:srgbClr>
                </a:solidFill>
                <a:latin typeface="Corbel"/>
              </a:rPr>
              <a:t> і </a:t>
            </a:r>
            <a:r>
              <a:rPr lang="uk-UA" sz="1600" i="1" dirty="0" smtClean="0">
                <a:solidFill>
                  <a:srgbClr val="FF881F">
                    <a:lumMod val="40000"/>
                    <a:lumOff val="60000"/>
                  </a:srgbClr>
                </a:solidFill>
                <a:latin typeface="Corbel"/>
              </a:rPr>
              <a:t>міозин</a:t>
            </a:r>
            <a:r>
              <a:rPr lang="uk-UA" sz="1600" dirty="0" smtClean="0">
                <a:solidFill>
                  <a:srgbClr val="FF881F">
                    <a:lumMod val="40000"/>
                    <a:lumOff val="60000"/>
                  </a:srgbClr>
                </a:solidFill>
                <a:latin typeface="Corbel"/>
              </a:rPr>
              <a:t>. Скелетні м'язи називають посмугованими, оскільки товсті нитки міозину розміщуються між тонкими нитками актину. </a:t>
            </a:r>
            <a:endParaRPr lang="ru-RU" sz="1600" dirty="0" smtClean="0"/>
          </a:p>
          <a:p>
            <a:pPr lvl="0">
              <a:spcBef>
                <a:spcPct val="0"/>
              </a:spcBef>
            </a:pPr>
            <a:r>
              <a:rPr lang="uk-UA" sz="1600" dirty="0" smtClean="0">
                <a:solidFill>
                  <a:schemeClr val="accent1">
                    <a:lumMod val="40000"/>
                    <a:lumOff val="60000"/>
                  </a:schemeClr>
                </a:solidFill>
                <a:latin typeface="+mj-lt"/>
                <a:ea typeface="+mj-ea"/>
                <a:cs typeface="+mj-cs"/>
              </a:rPr>
              <a:t>Там, де вони перекриваються, під мікроскопом видно темну смужку, а де не перекриваються – світлу. Нитки актину і міозину поєднані між собою поперечними містками. Скорочення м'язів починається зі збудження м'язових волокон нервовими імпульсами і полягає в тому, що нитки актину за допомогою поперечних містків втягуються поміж ниток міозину. Довжина м'яза при цьому зменшується. Забезпечує скорочення м'язів енергія АТФ.</a:t>
            </a:r>
          </a:p>
          <a:p>
            <a:pPr lvl="0">
              <a:spcBef>
                <a:spcPct val="0"/>
              </a:spcBef>
            </a:pPr>
            <a:r>
              <a:rPr lang="uk-UA" sz="1600" i="1" dirty="0" smtClean="0">
                <a:solidFill>
                  <a:schemeClr val="accent1">
                    <a:lumMod val="40000"/>
                    <a:lumOff val="60000"/>
                  </a:schemeClr>
                </a:solidFill>
                <a:latin typeface="+mj-lt"/>
                <a:ea typeface="+mj-ea"/>
                <a:cs typeface="+mj-cs"/>
              </a:rPr>
              <a:t>    Серцевий м'яз </a:t>
            </a:r>
            <a:r>
              <a:rPr lang="uk-UA" sz="1600" dirty="0" smtClean="0">
                <a:solidFill>
                  <a:schemeClr val="accent1">
                    <a:lumMod val="40000"/>
                    <a:lumOff val="60000"/>
                  </a:schemeClr>
                </a:solidFill>
                <a:latin typeface="+mj-lt"/>
                <a:ea typeface="+mj-ea"/>
                <a:cs typeface="+mj-cs"/>
              </a:rPr>
              <a:t>також побудований з посмугованої м'язової тканини. Але на відміну від скелетної, він складається із м'язових клітин, що з'єднуються між собою утворами, які проводять імпульси. Завдяки цьому збудження від однієї клітини поширюється на весь серцевий м'яз.</a:t>
            </a:r>
          </a:p>
          <a:p>
            <a:pPr lvl="0">
              <a:spcBef>
                <a:spcPct val="0"/>
              </a:spcBef>
            </a:pPr>
            <a:r>
              <a:rPr lang="uk-UA" sz="1600" dirty="0" smtClean="0">
                <a:solidFill>
                  <a:schemeClr val="accent1">
                    <a:lumMod val="40000"/>
                    <a:lumOff val="60000"/>
                  </a:schemeClr>
                </a:solidFill>
                <a:latin typeface="+mj-lt"/>
                <a:ea typeface="+mj-ea"/>
                <a:cs typeface="+mj-cs"/>
              </a:rPr>
              <a:t>    Стінки внутрішніх органів (судин, кишечнику, сечового міхура тощо) утворені з </a:t>
            </a:r>
            <a:r>
              <a:rPr lang="uk-UA" sz="1600" dirty="0" err="1" smtClean="0">
                <a:solidFill>
                  <a:schemeClr val="accent1">
                    <a:lumMod val="40000"/>
                    <a:lumOff val="60000"/>
                  </a:schemeClr>
                </a:solidFill>
                <a:latin typeface="+mj-lt"/>
                <a:ea typeface="+mj-ea"/>
                <a:cs typeface="+mj-cs"/>
              </a:rPr>
              <a:t>непосмугованих</a:t>
            </a:r>
            <a:r>
              <a:rPr lang="uk-UA" sz="1600" dirty="0" smtClean="0">
                <a:solidFill>
                  <a:schemeClr val="accent1">
                    <a:lumMod val="40000"/>
                    <a:lumOff val="60000"/>
                  </a:schemeClr>
                </a:solidFill>
                <a:latin typeface="+mj-lt"/>
                <a:ea typeface="+mj-ea"/>
                <a:cs typeface="+mj-cs"/>
              </a:rPr>
              <a:t> м‘язових волокон - одноядерних веретеноподібних клітин. їхні скоротливі білки не мають строго упорядкованого розташування. Вони скорочуються повільно, але тривалий час можуть перебувати у скороченому стані.</a:t>
            </a:r>
            <a:endParaRPr kumimoji="0" lang="en-US" sz="1600" b="0" i="0" u="none" strike="noStrike" kern="1200" cap="none" spc="0" normalizeH="0" baseline="0" noProof="0" dirty="0" smtClean="0">
              <a:ln>
                <a:noFill/>
              </a:ln>
              <a:solidFill>
                <a:schemeClr val="accent1">
                  <a:lumMod val="40000"/>
                  <a:lumOff val="60000"/>
                </a:schemeClr>
              </a:solidFill>
              <a:effectLst/>
              <a:uLnTx/>
              <a:uFillTx/>
              <a:latin typeface="+mj-lt"/>
              <a:ea typeface="+mj-ea"/>
              <a:cs typeface="+mj-cs"/>
            </a:endParaRPr>
          </a:p>
        </p:txBody>
      </p:sp>
      <p:pic>
        <p:nvPicPr>
          <p:cNvPr id="1029" name="Picture 5" descr="D:\Аня ;)\Школа\Биология\R40.jpg"/>
          <p:cNvPicPr>
            <a:picLocks noChangeAspect="1" noChangeArrowheads="1"/>
          </p:cNvPicPr>
          <p:nvPr/>
        </p:nvPicPr>
        <p:blipFill>
          <a:blip r:embed="rId2"/>
          <a:srcRect/>
          <a:stretch>
            <a:fillRect/>
          </a:stretch>
        </p:blipFill>
        <p:spPr bwMode="auto">
          <a:xfrm>
            <a:off x="357158" y="1803707"/>
            <a:ext cx="5643602" cy="1553855"/>
          </a:xfrm>
          <a:prstGeom prst="rect">
            <a:avLst/>
          </a:prstGeom>
          <a:noFill/>
          <a:ln>
            <a:solidFill>
              <a:schemeClr val="bg1"/>
            </a:solidFill>
          </a:ln>
          <a:effectLst>
            <a:outerShdw blurRad="50800" dist="38100" dir="2700000" algn="tl" rotWithShape="0">
              <a:prstClr val="black">
                <a:alpha val="40000"/>
              </a:prstClr>
            </a:outerShdw>
          </a:effectLst>
        </p:spPr>
      </p:pic>
      <p:sp>
        <p:nvSpPr>
          <p:cNvPr id="16" name="Rectangle 2"/>
          <p:cNvSpPr txBox="1">
            <a:spLocks noChangeArrowheads="1"/>
          </p:cNvSpPr>
          <p:nvPr/>
        </p:nvSpPr>
        <p:spPr>
          <a:xfrm>
            <a:off x="6000760" y="2000240"/>
            <a:ext cx="3143240" cy="1143008"/>
          </a:xfrm>
          <a:prstGeom prst="rect">
            <a:avLst/>
          </a:prstGeom>
        </p:spPr>
        <p:txBody>
          <a:bodyPr vert="horz" lIns="91440" tIns="45720" rIns="91440" bIns="45720" rtlCol="0" anchor="t" anchorCtr="0">
            <a:normAutofit/>
          </a:bodyPr>
          <a:lstStyle/>
          <a:p>
            <a:pPr lvl="0">
              <a:spcBef>
                <a:spcPct val="0"/>
              </a:spcBef>
            </a:pPr>
            <a:r>
              <a:rPr lang="uk-UA" sz="1600" i="1" dirty="0" smtClean="0">
                <a:solidFill>
                  <a:schemeClr val="accent1">
                    <a:lumMod val="40000"/>
                    <a:lumOff val="60000"/>
                  </a:schemeClr>
                </a:solidFill>
                <a:latin typeface="+mj-lt"/>
                <a:ea typeface="+mj-ea"/>
                <a:cs typeface="+mj-cs"/>
              </a:rPr>
              <a:t>1 - загальна будова скелетного м’яза , 2 - схематична будова м’яза </a:t>
            </a:r>
            <a:endParaRPr kumimoji="0" lang="uk-UA" sz="1600" b="0" i="1" u="none" strike="noStrike" kern="1200" cap="none" spc="0" normalizeH="0" baseline="0" dirty="0" smtClean="0">
              <a:ln>
                <a:noFill/>
              </a:ln>
              <a:solidFill>
                <a:schemeClr val="accent1">
                  <a:lumMod val="40000"/>
                  <a:lumOff val="60000"/>
                </a:schemeClr>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6523517" cy="923330"/>
          </a:xfrm>
          <a:prstGeom prst="rect">
            <a:avLst/>
          </a:prstGeom>
          <a:noFill/>
        </p:spPr>
        <p:txBody>
          <a:bodyPr wrap="none" lIns="91440" tIns="45720" rIns="91440" bIns="45720">
            <a:spAutoFit/>
          </a:bodyPr>
          <a:lstStyle/>
          <a:p>
            <a:pPr algn="ctr"/>
            <a:r>
              <a:rPr lang="uk-UA"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Основні групи м’язів</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5" name="Rectangle 2"/>
          <p:cNvSpPr txBox="1">
            <a:spLocks noChangeArrowheads="1"/>
          </p:cNvSpPr>
          <p:nvPr/>
        </p:nvSpPr>
        <p:spPr>
          <a:xfrm>
            <a:off x="0" y="714356"/>
            <a:ext cx="9144000" cy="6072206"/>
          </a:xfrm>
          <a:prstGeom prst="rect">
            <a:avLst/>
          </a:prstGeom>
        </p:spPr>
        <p:txBody>
          <a:bodyPr vert="horz" lIns="91440" tIns="45720" rIns="91440" bIns="45720" rtlCol="0" anchor="t" anchorCtr="0">
            <a:noAutofit/>
          </a:bodyPr>
          <a:lstStyle/>
          <a:p>
            <a:pPr lvl="0">
              <a:spcBef>
                <a:spcPct val="0"/>
              </a:spcBef>
            </a:pPr>
            <a:r>
              <a:rPr lang="uk-UA" sz="1600" dirty="0" smtClean="0">
                <a:solidFill>
                  <a:schemeClr val="accent1">
                    <a:lumMod val="40000"/>
                    <a:lumOff val="60000"/>
                  </a:schemeClr>
                </a:solidFill>
                <a:latin typeface="+mj-lt"/>
                <a:ea typeface="+mj-ea"/>
                <a:cs typeface="+mj-cs"/>
              </a:rPr>
              <a:t>    Форма і величина м’язів залежать від функцій, які вони виконують в організмі. Розрізняють довгі, широкі, короткі й колові м'язи. Довгі м'язи розташовані на кінцівках, а короткі там, де рухи незначні, наприклад між ребрами. Широкі м'язи розташовані на тулубі (широкий м'яз спини), а колові (коловий м'яз рота, коловий м'яз ока тощо) - навколо отворів. За групами розрізняють </a:t>
            </a:r>
            <a:r>
              <a:rPr lang="uk-UA" sz="1600" i="1" dirty="0" smtClean="0">
                <a:solidFill>
                  <a:schemeClr val="accent1">
                    <a:lumMod val="40000"/>
                    <a:lumOff val="60000"/>
                  </a:schemeClr>
                </a:solidFill>
                <a:latin typeface="+mj-lt"/>
                <a:ea typeface="+mj-ea"/>
                <a:cs typeface="+mj-cs"/>
              </a:rPr>
              <a:t>м'язи голови</a:t>
            </a:r>
            <a:r>
              <a:rPr lang="uk-UA" sz="1600" dirty="0" smtClean="0">
                <a:solidFill>
                  <a:schemeClr val="accent1">
                    <a:lumMod val="40000"/>
                    <a:lumOff val="60000"/>
                  </a:schemeClr>
                </a:solidFill>
                <a:latin typeface="+mj-lt"/>
                <a:ea typeface="+mj-ea"/>
                <a:cs typeface="+mj-cs"/>
              </a:rPr>
              <a:t>, </a:t>
            </a:r>
            <a:r>
              <a:rPr lang="uk-UA" sz="1600" i="1" dirty="0" smtClean="0">
                <a:solidFill>
                  <a:schemeClr val="accent1">
                    <a:lumMod val="40000"/>
                    <a:lumOff val="60000"/>
                  </a:schemeClr>
                </a:solidFill>
                <a:latin typeface="+mj-lt"/>
                <a:ea typeface="+mj-ea"/>
                <a:cs typeface="+mj-cs"/>
              </a:rPr>
              <a:t>тулуба</a:t>
            </a:r>
            <a:r>
              <a:rPr lang="uk-UA" sz="1600" dirty="0" smtClean="0">
                <a:solidFill>
                  <a:schemeClr val="accent1">
                    <a:lumMod val="40000"/>
                    <a:lumOff val="60000"/>
                  </a:schemeClr>
                </a:solidFill>
                <a:latin typeface="+mj-lt"/>
                <a:ea typeface="+mj-ea"/>
                <a:cs typeface="+mj-cs"/>
              </a:rPr>
              <a:t>, </a:t>
            </a:r>
            <a:r>
              <a:rPr lang="uk-UA" sz="1600" i="1" dirty="0" smtClean="0">
                <a:solidFill>
                  <a:schemeClr val="accent1">
                    <a:lumMod val="40000"/>
                    <a:lumOff val="60000"/>
                  </a:schemeClr>
                </a:solidFill>
                <a:latin typeface="+mj-lt"/>
                <a:ea typeface="+mj-ea"/>
                <a:cs typeface="+mj-cs"/>
              </a:rPr>
              <a:t>верхніх і нижніх кінцівок </a:t>
            </a:r>
            <a:r>
              <a:rPr lang="uk-UA" sz="1600" dirty="0" smtClean="0">
                <a:solidFill>
                  <a:schemeClr val="accent1">
                    <a:lumMod val="40000"/>
                    <a:lumOff val="60000"/>
                  </a:schemeClr>
                </a:solidFill>
                <a:latin typeface="+mj-lt"/>
                <a:ea typeface="+mj-ea"/>
                <a:cs typeface="+mj-cs"/>
              </a:rPr>
              <a:t>.</a:t>
            </a:r>
            <a:endParaRPr lang="uk-UA" sz="1600" dirty="0" smtClean="0">
              <a:solidFill>
                <a:srgbClr val="FF881F">
                  <a:lumMod val="40000"/>
                  <a:lumOff val="60000"/>
                </a:srgbClr>
              </a:solidFill>
              <a:latin typeface="Corbel"/>
            </a:endParaRPr>
          </a:p>
          <a:p>
            <a:pPr lvl="0">
              <a:spcBef>
                <a:spcPct val="0"/>
              </a:spcBef>
            </a:pPr>
            <a:r>
              <a:rPr lang="uk-UA" sz="1600" dirty="0" smtClean="0">
                <a:solidFill>
                  <a:srgbClr val="FF881F">
                    <a:lumMod val="40000"/>
                    <a:lumOff val="60000"/>
                  </a:srgbClr>
                </a:solidFill>
                <a:latin typeface="Corbel"/>
              </a:rPr>
              <a:t>    Серед </a:t>
            </a:r>
            <a:r>
              <a:rPr lang="uk-UA" sz="1600" i="1" u="sng" dirty="0" smtClean="0">
                <a:solidFill>
                  <a:srgbClr val="FF881F">
                    <a:lumMod val="40000"/>
                    <a:lumOff val="60000"/>
                  </a:srgbClr>
                </a:solidFill>
                <a:latin typeface="Corbel"/>
              </a:rPr>
              <a:t>м'язів голови </a:t>
            </a:r>
            <a:r>
              <a:rPr lang="uk-UA" sz="1600" dirty="0" smtClean="0">
                <a:solidFill>
                  <a:srgbClr val="FF881F">
                    <a:lumMod val="40000"/>
                    <a:lumOff val="60000"/>
                  </a:srgbClr>
                </a:solidFill>
                <a:latin typeface="Corbel"/>
              </a:rPr>
              <a:t>виділяють жувальні та мімічні. Жувальні м'язи підіймають нижню щелепу і рухають її вперед, назад або </a:t>
            </a:r>
            <a:r>
              <a:rPr lang="uk-UA" sz="1600" dirty="0" err="1" smtClean="0">
                <a:solidFill>
                  <a:srgbClr val="FF881F">
                    <a:lumMod val="40000"/>
                    <a:lumOff val="60000"/>
                  </a:srgbClr>
                </a:solidFill>
                <a:latin typeface="Corbel"/>
              </a:rPr>
              <a:t>вбоки</a:t>
            </a:r>
            <a:r>
              <a:rPr lang="uk-UA" sz="1600" dirty="0" smtClean="0">
                <a:solidFill>
                  <a:srgbClr val="FF881F">
                    <a:lumMod val="40000"/>
                    <a:lumOff val="60000"/>
                  </a:srgbClr>
                </a:solidFill>
                <a:latin typeface="Corbel"/>
              </a:rPr>
              <a:t>, забезпечуючи акт пережовування їжі. Мімічні м'язи одним кінцем прикріплюються до шкіри обличчя і при скороченні переміщують окремі її ділянки, надаючи відповідного виразу обличчю, тобто зумовлюють міміку. До мімічних м'язів належать також колові м'язи очей і рота.</a:t>
            </a:r>
          </a:p>
          <a:p>
            <a:pPr lvl="0">
              <a:spcBef>
                <a:spcPct val="0"/>
              </a:spcBef>
            </a:pPr>
            <a:r>
              <a:rPr lang="uk-UA" sz="1600" dirty="0" smtClean="0">
                <a:solidFill>
                  <a:srgbClr val="FF881F">
                    <a:lumMod val="40000"/>
                    <a:lumOff val="60000"/>
                  </a:srgbClr>
                </a:solidFill>
                <a:latin typeface="Corbel"/>
              </a:rPr>
              <a:t>    До </a:t>
            </a:r>
            <a:r>
              <a:rPr lang="uk-UA" sz="1600" i="1" u="sng" dirty="0" smtClean="0">
                <a:solidFill>
                  <a:srgbClr val="FF881F">
                    <a:lumMod val="40000"/>
                    <a:lumOff val="60000"/>
                  </a:srgbClr>
                </a:solidFill>
                <a:latin typeface="Corbel"/>
              </a:rPr>
              <a:t>м'язів тулуба </a:t>
            </a:r>
            <a:r>
              <a:rPr lang="uk-UA" sz="1600" dirty="0" smtClean="0">
                <a:solidFill>
                  <a:srgbClr val="FF881F">
                    <a:lumMod val="40000"/>
                    <a:lumOff val="60000"/>
                  </a:srgbClr>
                </a:solidFill>
                <a:latin typeface="Corbel"/>
              </a:rPr>
              <a:t>відносять м'язи грудної клітки, живота і спини. М'язи, які розміщені між ребрами (міжреберні), а також інші м'язи грудної клітки беруть участь у диханні. Тому їх називають дихальними. До них належить і діафрагма. Великі м'язи грудної клітки забезпечують рухи верхніх кінцівок.</a:t>
            </a:r>
          </a:p>
          <a:p>
            <a:pPr lvl="0">
              <a:spcBef>
                <a:spcPct val="0"/>
              </a:spcBef>
            </a:pPr>
            <a:r>
              <a:rPr lang="uk-UA" sz="1600" dirty="0" smtClean="0">
                <a:solidFill>
                  <a:srgbClr val="FF881F">
                    <a:lumMod val="40000"/>
                    <a:lumOff val="60000"/>
                  </a:srgbClr>
                </a:solidFill>
                <a:latin typeface="Corbel"/>
              </a:rPr>
              <a:t>    </a:t>
            </a:r>
            <a:r>
              <a:rPr lang="uk-UA" sz="1600" i="1" u="sng" dirty="0" smtClean="0">
                <a:solidFill>
                  <a:srgbClr val="FF881F">
                    <a:lumMod val="40000"/>
                    <a:lumOff val="60000"/>
                  </a:srgbClr>
                </a:solidFill>
                <a:latin typeface="Corbel"/>
              </a:rPr>
              <a:t>М'язи живота </a:t>
            </a:r>
            <a:r>
              <a:rPr lang="uk-UA" sz="1600" dirty="0" smtClean="0">
                <a:solidFill>
                  <a:srgbClr val="FF881F">
                    <a:lumMod val="40000"/>
                    <a:lumOff val="60000"/>
                  </a:srgbClr>
                </a:solidFill>
                <a:latin typeface="Corbel"/>
              </a:rPr>
              <a:t>утворюють стінку черевної порожнини, утримують внутрішні органи, сприяють здійсненню дихальних рухів. Якщо вони слабкі, не треновані, то в разі підняття великих вантажів можуть розходитися. В утворені між м'язами проміжки під шкіру живота можуть виходити внутрішні органи. Так виникають грижі.</a:t>
            </a:r>
          </a:p>
          <a:p>
            <a:pPr lvl="0">
              <a:spcBef>
                <a:spcPct val="0"/>
              </a:spcBef>
            </a:pPr>
            <a:r>
              <a:rPr lang="uk-UA" sz="1600" dirty="0" smtClean="0">
                <a:solidFill>
                  <a:srgbClr val="FF881F">
                    <a:lumMod val="40000"/>
                    <a:lumOff val="60000"/>
                  </a:srgbClr>
                </a:solidFill>
                <a:latin typeface="Corbel"/>
              </a:rPr>
              <a:t>    Уздовж хребта розміщені численні </a:t>
            </a:r>
            <a:r>
              <a:rPr lang="uk-UA" sz="1600" i="1" u="sng" dirty="0" smtClean="0">
                <a:solidFill>
                  <a:srgbClr val="FF881F">
                    <a:lumMod val="40000"/>
                    <a:lumOff val="60000"/>
                  </a:srgbClr>
                </a:solidFill>
                <a:latin typeface="Corbel"/>
              </a:rPr>
              <a:t>м'язи спини</a:t>
            </a:r>
            <a:r>
              <a:rPr lang="uk-UA" sz="1600" dirty="0" smtClean="0">
                <a:solidFill>
                  <a:srgbClr val="FF881F">
                    <a:lumMod val="40000"/>
                    <a:lumOff val="60000"/>
                  </a:srgbClr>
                </a:solidFill>
                <a:latin typeface="Corbel"/>
              </a:rPr>
              <a:t>. Вони забезпечують рухи хребта назад і </a:t>
            </a:r>
            <a:r>
              <a:rPr lang="uk-UA" sz="1600" dirty="0" err="1" smtClean="0">
                <a:solidFill>
                  <a:srgbClr val="FF881F">
                    <a:lumMod val="40000"/>
                    <a:lumOff val="60000"/>
                  </a:srgbClr>
                </a:solidFill>
                <a:latin typeface="Corbel"/>
              </a:rPr>
              <a:t>вбоки</a:t>
            </a:r>
            <a:r>
              <a:rPr lang="uk-UA" sz="1600" dirty="0" smtClean="0">
                <a:solidFill>
                  <a:srgbClr val="FF881F">
                    <a:lumMod val="40000"/>
                    <a:lumOff val="60000"/>
                  </a:srgbClr>
                </a:solidFill>
                <a:latin typeface="Corbel"/>
              </a:rPr>
              <a:t>, утримують тіло у вертикальному положенні.</a:t>
            </a:r>
          </a:p>
          <a:p>
            <a:pPr lvl="0">
              <a:spcBef>
                <a:spcPct val="0"/>
              </a:spcBef>
            </a:pPr>
            <a:r>
              <a:rPr lang="uk-UA" sz="1600" dirty="0" smtClean="0">
                <a:solidFill>
                  <a:srgbClr val="FF881F">
                    <a:lumMod val="40000"/>
                    <a:lumOff val="60000"/>
                  </a:srgbClr>
                </a:solidFill>
                <a:latin typeface="Corbel"/>
              </a:rPr>
              <a:t>   За функціями м'язи поділяють на </a:t>
            </a:r>
            <a:r>
              <a:rPr lang="uk-UA" sz="1600" i="1" dirty="0" smtClean="0">
                <a:solidFill>
                  <a:srgbClr val="FF881F">
                    <a:lumMod val="40000"/>
                    <a:lumOff val="60000"/>
                  </a:srgbClr>
                </a:solidFill>
                <a:latin typeface="Corbel"/>
              </a:rPr>
              <a:t>згиначі</a:t>
            </a:r>
            <a:r>
              <a:rPr lang="uk-UA" sz="1600" dirty="0" smtClean="0">
                <a:solidFill>
                  <a:srgbClr val="FF881F">
                    <a:lumMod val="40000"/>
                    <a:lumOff val="60000"/>
                  </a:srgbClr>
                </a:solidFill>
                <a:latin typeface="Corbel"/>
              </a:rPr>
              <a:t> й </a:t>
            </a:r>
            <a:r>
              <a:rPr lang="uk-UA" sz="1600" i="1" dirty="0" smtClean="0">
                <a:solidFill>
                  <a:srgbClr val="FF881F">
                    <a:lumMod val="40000"/>
                    <a:lumOff val="60000"/>
                  </a:srgbClr>
                </a:solidFill>
                <a:latin typeface="Corbel"/>
              </a:rPr>
              <a:t>розгиначі</a:t>
            </a:r>
            <a:r>
              <a:rPr lang="uk-UA" sz="1600" dirty="0" smtClean="0">
                <a:solidFill>
                  <a:srgbClr val="FF881F">
                    <a:lumMod val="40000"/>
                    <a:lumOff val="60000"/>
                  </a:srgbClr>
                </a:solidFill>
                <a:latin typeface="Corbel"/>
              </a:rPr>
              <a:t>, </a:t>
            </a:r>
            <a:r>
              <a:rPr lang="uk-UA" sz="1600" i="1" dirty="0" smtClean="0">
                <a:solidFill>
                  <a:srgbClr val="FF881F">
                    <a:lumMod val="40000"/>
                    <a:lumOff val="60000"/>
                  </a:srgbClr>
                </a:solidFill>
                <a:latin typeface="Corbel"/>
              </a:rPr>
              <a:t>відвідні</a:t>
            </a:r>
            <a:r>
              <a:rPr lang="uk-UA" sz="1600" dirty="0" smtClean="0">
                <a:solidFill>
                  <a:srgbClr val="FF881F">
                    <a:lumMod val="40000"/>
                    <a:lumOff val="60000"/>
                  </a:srgbClr>
                </a:solidFill>
                <a:latin typeface="Corbel"/>
              </a:rPr>
              <a:t> й </a:t>
            </a:r>
            <a:r>
              <a:rPr lang="uk-UA" sz="1600" i="1" dirty="0" smtClean="0">
                <a:solidFill>
                  <a:srgbClr val="FF881F">
                    <a:lumMod val="40000"/>
                    <a:lumOff val="60000"/>
                  </a:srgbClr>
                </a:solidFill>
                <a:latin typeface="Corbel"/>
              </a:rPr>
              <a:t>привідні</a:t>
            </a:r>
            <a:r>
              <a:rPr lang="uk-UA" sz="1600" dirty="0" smtClean="0">
                <a:solidFill>
                  <a:srgbClr val="FF881F">
                    <a:lumMod val="40000"/>
                    <a:lumOff val="60000"/>
                  </a:srgbClr>
                </a:solidFill>
                <a:latin typeface="Corbel"/>
              </a:rPr>
              <a:t>, </a:t>
            </a:r>
            <a:r>
              <a:rPr lang="uk-UA" sz="1600" i="1" dirty="0" err="1" smtClean="0">
                <a:solidFill>
                  <a:srgbClr val="FF881F">
                    <a:lumMod val="40000"/>
                    <a:lumOff val="60000"/>
                  </a:srgbClr>
                </a:solidFill>
                <a:latin typeface="Corbel"/>
              </a:rPr>
              <a:t>м'язи-обертачі</a:t>
            </a:r>
            <a:r>
              <a:rPr lang="uk-UA" sz="1600" dirty="0" smtClean="0">
                <a:solidFill>
                  <a:srgbClr val="FF881F">
                    <a:lumMod val="40000"/>
                    <a:lumOff val="60000"/>
                  </a:srgbClr>
                </a:solidFill>
                <a:latin typeface="Corbel"/>
              </a:rPr>
              <a:t>. Основну роль у пересуванні людини, здійсненні різних рухів відіграють </a:t>
            </a:r>
            <a:r>
              <a:rPr lang="uk-UA" sz="1600" i="1" u="sng" dirty="0" smtClean="0">
                <a:solidFill>
                  <a:srgbClr val="FF881F">
                    <a:lumMod val="40000"/>
                    <a:lumOff val="60000"/>
                  </a:srgbClr>
                </a:solidFill>
                <a:latin typeface="Corbel"/>
              </a:rPr>
              <a:t>м'язи кінцівок</a:t>
            </a:r>
            <a:r>
              <a:rPr lang="uk-UA" sz="1600" dirty="0" smtClean="0">
                <a:solidFill>
                  <a:srgbClr val="FF881F">
                    <a:lumMod val="40000"/>
                    <a:lumOff val="60000"/>
                  </a:srgbClr>
                </a:solidFill>
                <a:latin typeface="Corbel"/>
              </a:rPr>
              <a:t>. Згинання передпліччя в ліктьовому суглобі забезпечує </a:t>
            </a:r>
            <a:r>
              <a:rPr lang="uk-UA" sz="1600" i="1" dirty="0" smtClean="0">
                <a:solidFill>
                  <a:srgbClr val="FF881F">
                    <a:lumMod val="40000"/>
                    <a:lumOff val="60000"/>
                  </a:srgbClr>
                </a:solidFill>
                <a:latin typeface="Corbel"/>
              </a:rPr>
              <a:t>двоголовий м'яз (біцепс), </a:t>
            </a:r>
            <a:r>
              <a:rPr lang="uk-UA" sz="1600" dirty="0" smtClean="0">
                <a:solidFill>
                  <a:srgbClr val="FF881F">
                    <a:lumMod val="40000"/>
                    <a:lumOff val="60000"/>
                  </a:srgbClr>
                </a:solidFill>
                <a:latin typeface="Corbel"/>
              </a:rPr>
              <a:t>розгинання </a:t>
            </a:r>
            <a:r>
              <a:rPr lang="uk-UA" sz="1600" i="1" dirty="0" smtClean="0">
                <a:solidFill>
                  <a:srgbClr val="FF881F">
                    <a:lumMod val="40000"/>
                    <a:lumOff val="60000"/>
                  </a:srgbClr>
                </a:solidFill>
                <a:latin typeface="Corbel"/>
              </a:rPr>
              <a:t>- триголовий (</a:t>
            </a:r>
            <a:r>
              <a:rPr lang="uk-UA" sz="1600" i="1" dirty="0" err="1" smtClean="0">
                <a:solidFill>
                  <a:srgbClr val="FF881F">
                    <a:lumMod val="40000"/>
                    <a:lumOff val="60000"/>
                  </a:srgbClr>
                </a:solidFill>
                <a:latin typeface="Corbel"/>
              </a:rPr>
              <a:t>трицепс</a:t>
            </a:r>
            <a:r>
              <a:rPr lang="uk-UA" sz="1600" i="1" dirty="0" smtClean="0">
                <a:solidFill>
                  <a:srgbClr val="FF881F">
                    <a:lumMod val="40000"/>
                    <a:lumOff val="60000"/>
                  </a:srgbClr>
                </a:solidFill>
                <a:latin typeface="Corbel"/>
              </a:rPr>
              <a:t>). </a:t>
            </a:r>
            <a:r>
              <a:rPr lang="uk-UA" sz="1600" dirty="0" smtClean="0">
                <a:solidFill>
                  <a:srgbClr val="FF881F">
                    <a:lumMod val="40000"/>
                    <a:lumOff val="60000"/>
                  </a:srgbClr>
                </a:solidFill>
                <a:latin typeface="Corbel"/>
              </a:rPr>
              <a:t>М'язи передньої поверхні передпліччя забезпечують згинання, а задньої частини - розгинання кисті й пальців.</a:t>
            </a:r>
          </a:p>
          <a:p>
            <a:pPr lvl="0">
              <a:spcBef>
                <a:spcPct val="0"/>
              </a:spcBef>
            </a:pPr>
            <a:endParaRPr lang="uk-UA" sz="1600" dirty="0" smtClean="0">
              <a:solidFill>
                <a:srgbClr val="FF881F">
                  <a:lumMod val="40000"/>
                  <a:lumOff val="60000"/>
                </a:srgbClr>
              </a:solidFill>
              <a:latin typeface="Corbel"/>
            </a:endParaRPr>
          </a:p>
          <a:p>
            <a:pPr lvl="0">
              <a:spcBef>
                <a:spcPct val="0"/>
              </a:spcBef>
            </a:pPr>
            <a:endParaRPr lang="uk-UA" sz="1600" dirty="0" smtClean="0">
              <a:solidFill>
                <a:schemeClr val="accent1">
                  <a:lumMod val="40000"/>
                  <a:lumOff val="60000"/>
                </a:schemeClr>
              </a:solidFill>
              <a:latin typeface="+mj-lt"/>
              <a:ea typeface="+mj-ea"/>
              <a:cs typeface="+mj-cs"/>
            </a:endParaRPr>
          </a:p>
          <a:p>
            <a:pPr lvl="0">
              <a:spcBef>
                <a:spcPct val="0"/>
              </a:spcBef>
            </a:pPr>
            <a:endParaRPr lang="uk-UA" sz="1600" dirty="0" smtClean="0">
              <a:solidFill>
                <a:schemeClr val="accent1">
                  <a:lumMod val="40000"/>
                  <a:lumOff val="60000"/>
                </a:schemeClr>
              </a:solidFill>
              <a:latin typeface="+mj-lt"/>
              <a:ea typeface="+mj-ea"/>
              <a:cs typeface="+mj-cs"/>
            </a:endParaRPr>
          </a:p>
          <a:p>
            <a:pPr lvl="0">
              <a:spcBef>
                <a:spcPct val="0"/>
              </a:spcBef>
            </a:pPr>
            <a:endParaRPr kumimoji="0" lang="en-US" sz="1600" b="0" i="0" u="none" strike="noStrike" kern="1200" cap="none" spc="0" normalizeH="0" baseline="0" noProof="0" dirty="0" smtClean="0">
              <a:ln>
                <a:noFill/>
              </a:ln>
              <a:solidFill>
                <a:schemeClr val="accent1">
                  <a:lumMod val="40000"/>
                  <a:lumOff val="60000"/>
                </a:schemeClr>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6523517" cy="923330"/>
          </a:xfrm>
          <a:prstGeom prst="rect">
            <a:avLst/>
          </a:prstGeom>
          <a:noFill/>
        </p:spPr>
        <p:txBody>
          <a:bodyPr wrap="none" lIns="91440" tIns="45720" rIns="91440" bIns="45720">
            <a:spAutoFit/>
          </a:bodyPr>
          <a:lstStyle/>
          <a:p>
            <a:pPr algn="ctr"/>
            <a:r>
              <a:rPr lang="uk-UA"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Основні групи м’язів</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5" name="Rectangle 2"/>
          <p:cNvSpPr txBox="1">
            <a:spLocks noChangeArrowheads="1"/>
          </p:cNvSpPr>
          <p:nvPr/>
        </p:nvSpPr>
        <p:spPr>
          <a:xfrm>
            <a:off x="0" y="785794"/>
            <a:ext cx="9144000" cy="6072206"/>
          </a:xfrm>
          <a:prstGeom prst="rect">
            <a:avLst/>
          </a:prstGeom>
        </p:spPr>
        <p:txBody>
          <a:bodyPr vert="horz" lIns="91440" tIns="45720" rIns="91440" bIns="45720" rtlCol="0" anchor="t" anchorCtr="0">
            <a:normAutofit/>
          </a:bodyPr>
          <a:lstStyle/>
          <a:p>
            <a:pPr lvl="0">
              <a:spcBef>
                <a:spcPct val="0"/>
              </a:spcBef>
            </a:pPr>
            <a:r>
              <a:rPr lang="uk-UA" sz="1600" dirty="0" smtClean="0">
                <a:solidFill>
                  <a:schemeClr val="accent1">
                    <a:lumMod val="40000"/>
                    <a:lumOff val="60000"/>
                  </a:schemeClr>
                </a:solidFill>
                <a:latin typeface="+mj-lt"/>
                <a:ea typeface="+mj-ea"/>
                <a:cs typeface="+mj-cs"/>
              </a:rPr>
              <a:t>    М'язи поясу нижніх кінцівок випрямляють зігнутий наперед тулуб, відводять, розгинають і повертають стегно. Найдовший у людини кравецький м'яз, розташований на стегні спереду. Він згинає ногу в кульшовому і колінному суглобах. </a:t>
            </a:r>
            <a:r>
              <a:rPr lang="uk-UA" sz="1600" i="1" dirty="0" smtClean="0">
                <a:solidFill>
                  <a:schemeClr val="accent1">
                    <a:lumMod val="40000"/>
                    <a:lumOff val="60000"/>
                  </a:schemeClr>
                </a:solidFill>
                <a:latin typeface="+mj-lt"/>
                <a:ea typeface="+mj-ea"/>
                <a:cs typeface="+mj-cs"/>
              </a:rPr>
              <a:t>Чотириголовий м'яз </a:t>
            </a:r>
            <a:r>
              <a:rPr lang="uk-UA" sz="1600" dirty="0" smtClean="0">
                <a:solidFill>
                  <a:schemeClr val="accent1">
                    <a:lumMod val="40000"/>
                    <a:lumOff val="60000"/>
                  </a:schemeClr>
                </a:solidFill>
                <a:latin typeface="+mj-lt"/>
                <a:ea typeface="+mj-ea"/>
                <a:cs typeface="+mj-cs"/>
              </a:rPr>
              <a:t>стегна розгинає колінний суглоб. </a:t>
            </a:r>
            <a:r>
              <a:rPr lang="uk-UA" sz="1600" i="1" dirty="0" smtClean="0">
                <a:solidFill>
                  <a:schemeClr val="accent1">
                    <a:lumMod val="40000"/>
                    <a:lumOff val="60000"/>
                  </a:schemeClr>
                </a:solidFill>
                <a:latin typeface="+mj-lt"/>
                <a:ea typeface="+mj-ea"/>
                <a:cs typeface="+mj-cs"/>
              </a:rPr>
              <a:t>Двоголовий м'яз стегна </a:t>
            </a:r>
            <a:r>
              <a:rPr lang="uk-UA" sz="1600" dirty="0" smtClean="0">
                <a:solidFill>
                  <a:schemeClr val="accent1">
                    <a:lumMod val="40000"/>
                    <a:lumOff val="60000"/>
                  </a:schemeClr>
                </a:solidFill>
                <a:latin typeface="+mj-lt"/>
                <a:ea typeface="+mj-ea"/>
                <a:cs typeface="+mj-cs"/>
              </a:rPr>
              <a:t>забезпечує згинання колінного суглоба. </a:t>
            </a:r>
            <a:r>
              <a:rPr lang="uk-UA" sz="1600" i="1" dirty="0" smtClean="0">
                <a:solidFill>
                  <a:schemeClr val="accent1">
                    <a:lumMod val="40000"/>
                    <a:lumOff val="60000"/>
                  </a:schemeClr>
                </a:solidFill>
                <a:latin typeface="+mj-lt"/>
                <a:ea typeface="+mj-ea"/>
                <a:cs typeface="+mj-cs"/>
              </a:rPr>
              <a:t>Литковий м'яз</a:t>
            </a:r>
            <a:r>
              <a:rPr lang="uk-UA" sz="1600" dirty="0" smtClean="0">
                <a:solidFill>
                  <a:schemeClr val="accent1">
                    <a:lumMod val="40000"/>
                    <a:lumOff val="60000"/>
                  </a:schemeClr>
                </a:solidFill>
                <a:latin typeface="+mj-lt"/>
                <a:ea typeface="+mj-ea"/>
                <a:cs typeface="+mj-cs"/>
              </a:rPr>
              <a:t>, розташований на задній поверхні гомілки, згинає стопу.</a:t>
            </a:r>
          </a:p>
          <a:p>
            <a:pPr lvl="0">
              <a:spcBef>
                <a:spcPct val="0"/>
              </a:spcBef>
            </a:pPr>
            <a:r>
              <a:rPr lang="uk-UA" sz="1600" i="1" dirty="0" smtClean="0">
                <a:solidFill>
                  <a:schemeClr val="accent1">
                    <a:lumMod val="40000"/>
                    <a:lumOff val="60000"/>
                  </a:schemeClr>
                </a:solidFill>
                <a:latin typeface="+mj-lt"/>
                <a:ea typeface="+mj-ea"/>
                <a:cs typeface="+mj-cs"/>
              </a:rPr>
              <a:t>   </a:t>
            </a:r>
            <a:r>
              <a:rPr lang="uk-UA" sz="1600" i="1" dirty="0" err="1" smtClean="0">
                <a:solidFill>
                  <a:schemeClr val="accent1">
                    <a:lumMod val="40000"/>
                    <a:lumOff val="60000"/>
                  </a:schemeClr>
                </a:solidFill>
                <a:latin typeface="+mj-lt"/>
                <a:ea typeface="+mj-ea"/>
                <a:cs typeface="+mj-cs"/>
              </a:rPr>
              <a:t>М'язи-обертачі</a:t>
            </a:r>
            <a:r>
              <a:rPr lang="uk-UA" sz="1600" i="1" dirty="0" smtClean="0">
                <a:solidFill>
                  <a:schemeClr val="accent1">
                    <a:lumMod val="40000"/>
                    <a:lumOff val="60000"/>
                  </a:schemeClr>
                </a:solidFill>
                <a:latin typeface="+mj-lt"/>
                <a:ea typeface="+mj-ea"/>
                <a:cs typeface="+mj-cs"/>
              </a:rPr>
              <a:t> </a:t>
            </a:r>
            <a:r>
              <a:rPr lang="uk-UA" sz="1600" dirty="0" smtClean="0">
                <a:solidFill>
                  <a:schemeClr val="accent1">
                    <a:lumMod val="40000"/>
                    <a:lumOff val="60000"/>
                  </a:schemeClr>
                </a:solidFill>
                <a:latin typeface="+mj-lt"/>
                <a:ea typeface="+mj-ea"/>
                <a:cs typeface="+mj-cs"/>
              </a:rPr>
              <a:t>поділяють на </a:t>
            </a:r>
            <a:r>
              <a:rPr lang="uk-UA" sz="1600" dirty="0" err="1" smtClean="0">
                <a:solidFill>
                  <a:schemeClr val="accent1">
                    <a:lumMod val="40000"/>
                    <a:lumOff val="60000"/>
                  </a:schemeClr>
                </a:solidFill>
                <a:latin typeface="+mj-lt"/>
                <a:ea typeface="+mj-ea"/>
                <a:cs typeface="+mj-cs"/>
              </a:rPr>
              <a:t>обертачі</a:t>
            </a:r>
            <a:r>
              <a:rPr lang="uk-UA" sz="1600" dirty="0" smtClean="0">
                <a:solidFill>
                  <a:schemeClr val="accent1">
                    <a:lumMod val="40000"/>
                    <a:lumOff val="60000"/>
                  </a:schemeClr>
                </a:solidFill>
                <a:latin typeface="+mj-lt"/>
                <a:ea typeface="+mj-ea"/>
                <a:cs typeface="+mj-cs"/>
              </a:rPr>
              <a:t> </a:t>
            </a:r>
          </a:p>
          <a:p>
            <a:pPr lvl="0">
              <a:spcBef>
                <a:spcPct val="0"/>
              </a:spcBef>
            </a:pPr>
            <a:r>
              <a:rPr lang="uk-UA" sz="1600" dirty="0" smtClean="0">
                <a:solidFill>
                  <a:schemeClr val="accent1">
                    <a:lumMod val="40000"/>
                    <a:lumOff val="60000"/>
                  </a:schemeClr>
                </a:solidFill>
                <a:latin typeface="+mj-lt"/>
                <a:ea typeface="+mj-ea"/>
                <a:cs typeface="+mj-cs"/>
              </a:rPr>
              <a:t>шиї, грудної клітки та попереку. При </a:t>
            </a:r>
          </a:p>
          <a:p>
            <a:pPr lvl="0">
              <a:spcBef>
                <a:spcPct val="0"/>
              </a:spcBef>
            </a:pPr>
            <a:r>
              <a:rPr lang="uk-UA" sz="1600" dirty="0" smtClean="0">
                <a:solidFill>
                  <a:schemeClr val="accent1">
                    <a:lumMod val="40000"/>
                    <a:lumOff val="60000"/>
                  </a:schemeClr>
                </a:solidFill>
                <a:latin typeface="+mj-lt"/>
                <a:ea typeface="+mj-ea"/>
                <a:cs typeface="+mj-cs"/>
              </a:rPr>
              <a:t>односторонньому скороченні вони </a:t>
            </a:r>
          </a:p>
          <a:p>
            <a:pPr lvl="0">
              <a:spcBef>
                <a:spcPct val="0"/>
              </a:spcBef>
            </a:pPr>
            <a:r>
              <a:rPr lang="uk-UA" sz="1600" dirty="0" smtClean="0">
                <a:solidFill>
                  <a:schemeClr val="accent1">
                    <a:lumMod val="40000"/>
                    <a:lumOff val="60000"/>
                  </a:schemeClr>
                </a:solidFill>
                <a:latin typeface="+mj-lt"/>
                <a:ea typeface="+mj-ea"/>
                <a:cs typeface="+mj-cs"/>
              </a:rPr>
              <a:t>повертають певну ділянку хребта в </a:t>
            </a:r>
          </a:p>
          <a:p>
            <a:pPr lvl="0">
              <a:spcBef>
                <a:spcPct val="0"/>
              </a:spcBef>
            </a:pPr>
            <a:r>
              <a:rPr lang="uk-UA" sz="1600" dirty="0" smtClean="0">
                <a:solidFill>
                  <a:schemeClr val="accent1">
                    <a:lumMod val="40000"/>
                    <a:lumOff val="60000"/>
                  </a:schemeClr>
                </a:solidFill>
                <a:latin typeface="+mj-lt"/>
                <a:ea typeface="+mj-ea"/>
                <a:cs typeface="+mj-cs"/>
              </a:rPr>
              <a:t>протилежний бік.</a:t>
            </a:r>
            <a:endParaRPr kumimoji="0" lang="en-US" sz="1600" b="0" i="0" u="none" strike="noStrike" kern="1200" cap="none" spc="0" normalizeH="0" baseline="0" noProof="0" dirty="0" smtClean="0">
              <a:ln>
                <a:noFill/>
              </a:ln>
              <a:solidFill>
                <a:schemeClr val="accent1">
                  <a:lumMod val="40000"/>
                  <a:lumOff val="60000"/>
                </a:schemeClr>
              </a:solidFill>
              <a:effectLst/>
              <a:uLnTx/>
              <a:uFillTx/>
              <a:latin typeface="+mj-lt"/>
              <a:ea typeface="+mj-ea"/>
              <a:cs typeface="+mj-cs"/>
            </a:endParaRPr>
          </a:p>
        </p:txBody>
      </p:sp>
      <p:pic>
        <p:nvPicPr>
          <p:cNvPr id="3074" name="Picture 2" descr="D:\Аня ;)\Школа\Биология\R41.jpg"/>
          <p:cNvPicPr>
            <a:picLocks noChangeAspect="1" noChangeArrowheads="1"/>
          </p:cNvPicPr>
          <p:nvPr/>
        </p:nvPicPr>
        <p:blipFill>
          <a:blip r:embed="rId2"/>
          <a:srcRect/>
          <a:stretch>
            <a:fillRect/>
          </a:stretch>
        </p:blipFill>
        <p:spPr bwMode="auto">
          <a:xfrm>
            <a:off x="3857620" y="2214554"/>
            <a:ext cx="5007988" cy="4500570"/>
          </a:xfrm>
          <a:prstGeom prst="rect">
            <a:avLst/>
          </a:prstGeom>
          <a:noFill/>
          <a:ln>
            <a:solidFill>
              <a:schemeClr val="bg1"/>
            </a:solidFill>
          </a:ln>
          <a:effectLst>
            <a:outerShdw blurRad="50800" dist="38100" dir="2700000" algn="tl" rotWithShape="0">
              <a:prstClr val="black">
                <a:alpha val="40000"/>
              </a:prstClr>
            </a:outerShdw>
          </a:effectLst>
        </p:spPr>
      </p:pic>
      <p:sp>
        <p:nvSpPr>
          <p:cNvPr id="6" name="Rectangle 2"/>
          <p:cNvSpPr txBox="1">
            <a:spLocks noChangeArrowheads="1"/>
          </p:cNvSpPr>
          <p:nvPr/>
        </p:nvSpPr>
        <p:spPr>
          <a:xfrm>
            <a:off x="1142976" y="5857892"/>
            <a:ext cx="2714644" cy="857256"/>
          </a:xfrm>
          <a:prstGeom prst="rect">
            <a:avLst/>
          </a:prstGeom>
        </p:spPr>
        <p:txBody>
          <a:bodyPr vert="horz" lIns="91440" tIns="45720" rIns="91440" bIns="45720" rtlCol="0" anchor="t" anchorCtr="0">
            <a:normAutofit/>
          </a:bodyPr>
          <a:lstStyle/>
          <a:p>
            <a:pPr lvl="0">
              <a:spcBef>
                <a:spcPct val="0"/>
              </a:spcBef>
            </a:pPr>
            <a:r>
              <a:rPr lang="uk-UA" sz="1600" i="1" dirty="0" smtClean="0">
                <a:solidFill>
                  <a:schemeClr val="accent1">
                    <a:lumMod val="40000"/>
                    <a:lumOff val="60000"/>
                  </a:schemeClr>
                </a:solidFill>
                <a:latin typeface="+mj-lt"/>
                <a:ea typeface="+mj-ea"/>
                <a:cs typeface="+mj-cs"/>
              </a:rPr>
              <a:t>М'язи людини: 1 - вигляд спереду; 2 - вигляд ззаду</a:t>
            </a:r>
            <a:endParaRPr kumimoji="0" lang="uk-UA" sz="1600" b="0" i="1" u="none" strike="noStrike" kern="1200" cap="none" spc="0" normalizeH="0" baseline="0" dirty="0" smtClean="0">
              <a:ln>
                <a:noFill/>
              </a:ln>
              <a:solidFill>
                <a:schemeClr val="accent1">
                  <a:lumMod val="40000"/>
                  <a:lumOff val="60000"/>
                </a:schemeClr>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8161786" cy="923330"/>
          </a:xfrm>
          <a:prstGeom prst="rect">
            <a:avLst/>
          </a:prstGeom>
          <a:noFill/>
        </p:spPr>
        <p:txBody>
          <a:bodyPr wrap="none" lIns="91440" tIns="45720" rIns="91440" bIns="45720">
            <a:spAutoFit/>
          </a:bodyPr>
          <a:lstStyle/>
          <a:p>
            <a:pPr algn="ctr"/>
            <a:r>
              <a:rPr lang="uk-UA"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Фізичні властивості м’язів</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pic>
        <p:nvPicPr>
          <p:cNvPr id="4098" name="Picture 2" descr="D:\Аня ;)\Школа\Биология\arm-wrestling-browse.jpg"/>
          <p:cNvPicPr>
            <a:picLocks noChangeAspect="1" noChangeArrowheads="1"/>
          </p:cNvPicPr>
          <p:nvPr/>
        </p:nvPicPr>
        <p:blipFill>
          <a:blip r:embed="rId2"/>
          <a:srcRect/>
          <a:stretch>
            <a:fillRect/>
          </a:stretch>
        </p:blipFill>
        <p:spPr bwMode="auto">
          <a:xfrm>
            <a:off x="5214942" y="3876892"/>
            <a:ext cx="3714776" cy="2981108"/>
          </a:xfrm>
          <a:prstGeom prst="rect">
            <a:avLst/>
          </a:prstGeom>
          <a:noFill/>
          <a:ln>
            <a:solidFill>
              <a:schemeClr val="bg1"/>
            </a:solidFill>
          </a:ln>
          <a:effectLst>
            <a:outerShdw blurRad="50800" dist="38100" dir="2700000" algn="tl" rotWithShape="0">
              <a:prstClr val="black">
                <a:alpha val="40000"/>
              </a:prstClr>
            </a:outerShdw>
          </a:effectLst>
        </p:spPr>
      </p:pic>
      <p:sp>
        <p:nvSpPr>
          <p:cNvPr id="8" name="Прямоугольник 7"/>
          <p:cNvSpPr/>
          <p:nvPr/>
        </p:nvSpPr>
        <p:spPr>
          <a:xfrm>
            <a:off x="0" y="857232"/>
            <a:ext cx="9144000" cy="5047536"/>
          </a:xfrm>
          <a:prstGeom prst="rect">
            <a:avLst/>
          </a:prstGeom>
        </p:spPr>
        <p:txBody>
          <a:bodyPr wrap="square">
            <a:spAutoFit/>
          </a:bodyPr>
          <a:lstStyle/>
          <a:p>
            <a:pPr lvl="0">
              <a:spcBef>
                <a:spcPct val="0"/>
              </a:spcBef>
            </a:pPr>
            <a:r>
              <a:rPr lang="uk-UA" sz="1600" dirty="0" smtClean="0">
                <a:solidFill>
                  <a:srgbClr val="FF881F">
                    <a:lumMod val="40000"/>
                    <a:lumOff val="60000"/>
                  </a:srgbClr>
                </a:solidFill>
                <a:latin typeface="Corbel"/>
              </a:rPr>
              <a:t>     До фізичних властивостей м'язів відносять: силу, швидкість скорочення, витривалість і тонус. </a:t>
            </a:r>
          </a:p>
          <a:p>
            <a:pPr lvl="0">
              <a:spcBef>
                <a:spcPct val="0"/>
              </a:spcBef>
            </a:pPr>
            <a:r>
              <a:rPr lang="uk-UA" sz="1600" dirty="0" smtClean="0">
                <a:solidFill>
                  <a:srgbClr val="FF881F">
                    <a:lumMod val="40000"/>
                    <a:lumOff val="60000"/>
                  </a:srgbClr>
                </a:solidFill>
                <a:latin typeface="Corbel"/>
              </a:rPr>
              <a:t>     </a:t>
            </a:r>
            <a:r>
              <a:rPr lang="uk-UA" sz="1600" i="1" u="sng" dirty="0" smtClean="0">
                <a:solidFill>
                  <a:srgbClr val="FF881F">
                    <a:lumMod val="40000"/>
                    <a:lumOff val="60000"/>
                  </a:srgbClr>
                </a:solidFill>
                <a:latin typeface="Corbel"/>
              </a:rPr>
              <a:t>Сила м'язів </a:t>
            </a:r>
            <a:r>
              <a:rPr lang="uk-UA" sz="1600" dirty="0" smtClean="0">
                <a:solidFill>
                  <a:srgbClr val="FF881F">
                    <a:lumMod val="40000"/>
                    <a:lumOff val="60000"/>
                  </a:srgbClr>
                </a:solidFill>
                <a:latin typeface="Corbel"/>
              </a:rPr>
              <a:t>характеризується величиною максимального напруження, яке може розвинути м'яз під час свого збудження. Вона залежить від маси скоротливих білків: актину і міозину, кількості одночасно збуджених м'язових волокон, частоти нервових імпульсів, що надходять до м'яза. Чим більше в м'язі скоротливих білків, тим більша його сила і маса. </a:t>
            </a:r>
          </a:p>
          <a:p>
            <a:pPr lvl="0">
              <a:spcBef>
                <a:spcPct val="0"/>
              </a:spcBef>
            </a:pPr>
            <a:r>
              <a:rPr lang="uk-UA" sz="1600" dirty="0" smtClean="0">
                <a:solidFill>
                  <a:srgbClr val="FF881F">
                    <a:lumMod val="40000"/>
                    <a:lumOff val="60000"/>
                  </a:srgbClr>
                </a:solidFill>
                <a:latin typeface="Corbel"/>
              </a:rPr>
              <a:t>     </a:t>
            </a:r>
            <a:r>
              <a:rPr lang="uk-UA" sz="1600" i="1" u="sng" dirty="0" smtClean="0">
                <a:solidFill>
                  <a:srgbClr val="FF881F">
                    <a:lumMod val="40000"/>
                    <a:lumOff val="60000"/>
                  </a:srgbClr>
                </a:solidFill>
                <a:latin typeface="Corbel"/>
              </a:rPr>
              <a:t>Швидкість скорочення м'язів </a:t>
            </a:r>
            <a:r>
              <a:rPr lang="uk-UA" sz="1600" dirty="0" smtClean="0">
                <a:solidFill>
                  <a:srgbClr val="FF881F">
                    <a:lumMod val="40000"/>
                    <a:lumOff val="60000"/>
                  </a:srgbClr>
                </a:solidFill>
                <a:latin typeface="Corbel"/>
              </a:rPr>
              <a:t>визначається часом, за який м'яз скорочується і розслаблюється. Чим коротший цей час, тим більша швидкість скорочення. М'язова система має повільні та швидкі м'язи. Повільні м'язи - це м'язи спини, литковий м'яз. До швидких м'язів відносять м'язи кисті руки, ока.</a:t>
            </a:r>
          </a:p>
          <a:p>
            <a:pPr lvl="0">
              <a:spcBef>
                <a:spcPct val="0"/>
              </a:spcBef>
            </a:pPr>
            <a:r>
              <a:rPr lang="uk-UA" sz="1600" i="1" dirty="0" smtClean="0">
                <a:solidFill>
                  <a:srgbClr val="FF881F">
                    <a:lumMod val="40000"/>
                    <a:lumOff val="60000"/>
                  </a:srgbClr>
                </a:solidFill>
                <a:latin typeface="Corbel"/>
              </a:rPr>
              <a:t>  </a:t>
            </a:r>
            <a:r>
              <a:rPr lang="uk-UA" sz="1600" i="1" u="sng" dirty="0" smtClean="0">
                <a:solidFill>
                  <a:srgbClr val="FF881F">
                    <a:lumMod val="40000"/>
                    <a:lumOff val="60000"/>
                  </a:srgbClr>
                </a:solidFill>
                <a:latin typeface="Corbel"/>
              </a:rPr>
              <a:t> Витривалість м'язів </a:t>
            </a:r>
            <a:r>
              <a:rPr lang="uk-UA" sz="1600" dirty="0" smtClean="0">
                <a:solidFill>
                  <a:srgbClr val="FF881F">
                    <a:lumMod val="40000"/>
                    <a:lumOff val="60000"/>
                  </a:srgbClr>
                </a:solidFill>
                <a:latin typeface="Corbel"/>
              </a:rPr>
              <a:t>- це їхня здатність тривалий час підтримувати заданий ритм роботи. М'язи людини завжди перебувають у стані певного постійного напруження - тонусу (від </a:t>
            </a:r>
            <a:r>
              <a:rPr lang="uk-UA" sz="1600" dirty="0" err="1" smtClean="0">
                <a:solidFill>
                  <a:srgbClr val="FF881F">
                    <a:lumMod val="40000"/>
                    <a:lumOff val="60000"/>
                  </a:srgbClr>
                </a:solidFill>
                <a:latin typeface="Corbel"/>
              </a:rPr>
              <a:t>грец</a:t>
            </a:r>
            <a:r>
              <a:rPr lang="uk-UA" sz="1600" dirty="0" smtClean="0">
                <a:solidFill>
                  <a:srgbClr val="FF881F">
                    <a:lumMod val="40000"/>
                    <a:lumOff val="60000"/>
                  </a:srgbClr>
                </a:solidFill>
                <a:latin typeface="Corbel"/>
              </a:rPr>
              <a:t>. тонус - напруження). Він визначається природними властивостями м'язів і впливом нервової системи. У стані спокою м'язи пружні й еластичні завдяки тургору м'язових клітин, тобто постійному тискові цитоплазми на мембрану. До м'язів постійно надходять </a:t>
            </a:r>
          </a:p>
          <a:p>
            <a:pPr lvl="0">
              <a:spcBef>
                <a:spcPct val="0"/>
              </a:spcBef>
            </a:pPr>
            <a:r>
              <a:rPr lang="uk-UA" sz="1600" dirty="0" smtClean="0">
                <a:solidFill>
                  <a:srgbClr val="FF881F">
                    <a:lumMod val="40000"/>
                    <a:lumOff val="60000"/>
                  </a:srgbClr>
                </a:solidFill>
                <a:latin typeface="Corbel"/>
              </a:rPr>
              <a:t>нервові імпульси, які теж підтримують незначний тонус </a:t>
            </a:r>
          </a:p>
          <a:p>
            <a:pPr lvl="0">
              <a:spcBef>
                <a:spcPct val="0"/>
              </a:spcBef>
            </a:pPr>
            <a:r>
              <a:rPr lang="uk-UA" sz="1600" dirty="0" smtClean="0">
                <a:solidFill>
                  <a:srgbClr val="FF881F">
                    <a:lumMod val="40000"/>
                    <a:lumOff val="60000"/>
                  </a:srgbClr>
                </a:solidFill>
                <a:latin typeface="Corbel"/>
              </a:rPr>
              <a:t>м'язів.</a:t>
            </a:r>
          </a:p>
          <a:p>
            <a:pPr lvl="0">
              <a:spcBef>
                <a:spcPct val="0"/>
              </a:spcBef>
            </a:pPr>
            <a:r>
              <a:rPr lang="uk-UA" sz="1600" dirty="0" smtClean="0">
                <a:solidFill>
                  <a:srgbClr val="FF881F">
                    <a:lumMod val="40000"/>
                    <a:lumOff val="60000"/>
                  </a:srgbClr>
                </a:solidFill>
                <a:latin typeface="Corbel"/>
              </a:rPr>
              <a:t>   </a:t>
            </a:r>
            <a:r>
              <a:rPr lang="uk-UA" sz="1600" i="1" u="sng" dirty="0" smtClean="0">
                <a:solidFill>
                  <a:srgbClr val="FF881F">
                    <a:lumMod val="40000"/>
                    <a:lumOff val="60000"/>
                  </a:srgbClr>
                </a:solidFill>
                <a:latin typeface="Corbel"/>
              </a:rPr>
              <a:t>Тонічні скорочення</a:t>
            </a:r>
            <a:r>
              <a:rPr lang="uk-UA" sz="1600" dirty="0" smtClean="0">
                <a:solidFill>
                  <a:srgbClr val="FF881F">
                    <a:lumMod val="40000"/>
                    <a:lumOff val="60000"/>
                  </a:srgbClr>
                </a:solidFill>
                <a:latin typeface="Corbel"/>
              </a:rPr>
              <a:t>, наприклад м'язів живота, утримують </a:t>
            </a:r>
          </a:p>
          <a:p>
            <a:pPr lvl="0">
              <a:spcBef>
                <a:spcPct val="0"/>
              </a:spcBef>
            </a:pPr>
            <a:r>
              <a:rPr lang="uk-UA" sz="1600" dirty="0" smtClean="0">
                <a:solidFill>
                  <a:srgbClr val="FF881F">
                    <a:lumMod val="40000"/>
                    <a:lumOff val="60000"/>
                  </a:srgbClr>
                </a:solidFill>
                <a:latin typeface="Corbel"/>
              </a:rPr>
              <a:t>внутрішні органи у певному положенні. Тонус </a:t>
            </a:r>
          </a:p>
          <a:p>
            <a:pPr lvl="0">
              <a:spcBef>
                <a:spcPct val="0"/>
              </a:spcBef>
            </a:pPr>
            <a:r>
              <a:rPr lang="uk-UA" sz="1600" dirty="0" err="1" smtClean="0">
                <a:solidFill>
                  <a:srgbClr val="FF881F">
                    <a:lumMod val="40000"/>
                    <a:lumOff val="60000"/>
                  </a:srgbClr>
                </a:solidFill>
                <a:latin typeface="Corbel"/>
              </a:rPr>
              <a:t>непосмугованих</a:t>
            </a:r>
            <a:r>
              <a:rPr lang="uk-UA" sz="1600" dirty="0" smtClean="0">
                <a:solidFill>
                  <a:srgbClr val="FF881F">
                    <a:lumMod val="40000"/>
                    <a:lumOff val="60000"/>
                  </a:srgbClr>
                </a:solidFill>
                <a:latin typeface="Corbel"/>
              </a:rPr>
              <a:t> м'язів судин забезпечує необхідний </a:t>
            </a:r>
          </a:p>
          <a:p>
            <a:pPr lvl="0">
              <a:spcBef>
                <a:spcPct val="0"/>
              </a:spcBef>
            </a:pPr>
            <a:r>
              <a:rPr lang="uk-UA" sz="1600" dirty="0" smtClean="0">
                <a:solidFill>
                  <a:srgbClr val="FF881F">
                    <a:lumMod val="40000"/>
                    <a:lumOff val="60000"/>
                  </a:srgbClr>
                </a:solidFill>
                <a:latin typeface="Corbel"/>
              </a:rPr>
              <a:t>діаметр судин, а отже, і кров'яний тиск.</a:t>
            </a:r>
          </a:p>
          <a:p>
            <a:pPr lvl="0">
              <a:spcBef>
                <a:spcPct val="0"/>
              </a:spcBef>
            </a:pPr>
            <a:endParaRPr lang="ru-RU" dirty="0">
              <a:solidFill>
                <a:prstClr val="white"/>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4308167" cy="923330"/>
          </a:xfrm>
          <a:prstGeom prst="rect">
            <a:avLst/>
          </a:prstGeom>
          <a:noFill/>
        </p:spPr>
        <p:txBody>
          <a:bodyPr wrap="none" lIns="91440" tIns="45720" rIns="91440" bIns="45720">
            <a:spAutoFit/>
          </a:bodyPr>
          <a:lstStyle/>
          <a:p>
            <a:pPr algn="ctr"/>
            <a:r>
              <a:rPr lang="uk-UA"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Робота м’язів</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5" name="Rectangle 2"/>
          <p:cNvSpPr txBox="1">
            <a:spLocks noChangeArrowheads="1"/>
          </p:cNvSpPr>
          <p:nvPr/>
        </p:nvSpPr>
        <p:spPr>
          <a:xfrm>
            <a:off x="32" y="928670"/>
            <a:ext cx="9144000" cy="6286544"/>
          </a:xfrm>
          <a:prstGeom prst="rect">
            <a:avLst/>
          </a:prstGeom>
        </p:spPr>
        <p:txBody>
          <a:bodyPr vert="horz" lIns="91440" tIns="45720" rIns="91440" bIns="45720" rtlCol="0" anchor="t" anchorCtr="0">
            <a:normAutofit/>
          </a:bodyPr>
          <a:lstStyle/>
          <a:p>
            <a:pPr lvl="0">
              <a:spcBef>
                <a:spcPct val="0"/>
              </a:spcBef>
            </a:pPr>
            <a:r>
              <a:rPr lang="uk-UA" sz="1600" dirty="0" smtClean="0">
                <a:solidFill>
                  <a:schemeClr val="accent1">
                    <a:lumMod val="40000"/>
                    <a:lumOff val="60000"/>
                  </a:schemeClr>
                </a:solidFill>
                <a:latin typeface="+mj-lt"/>
                <a:ea typeface="+mj-ea"/>
                <a:cs typeface="+mj-cs"/>
              </a:rPr>
              <a:t>     Під час скорочення м'язи здатні виконувати механічну роботу. Роботу м'язів поділяють на статичну й динамічну. </a:t>
            </a:r>
          </a:p>
          <a:p>
            <a:pPr lvl="0">
              <a:spcBef>
                <a:spcPct val="0"/>
              </a:spcBef>
            </a:pPr>
            <a:r>
              <a:rPr lang="uk-UA" sz="1600" dirty="0" smtClean="0">
                <a:solidFill>
                  <a:schemeClr val="accent1">
                    <a:lumMod val="40000"/>
                    <a:lumOff val="60000"/>
                  </a:schemeClr>
                </a:solidFill>
                <a:latin typeface="+mj-lt"/>
                <a:ea typeface="+mj-ea"/>
                <a:cs typeface="+mj-cs"/>
              </a:rPr>
              <a:t>    </a:t>
            </a:r>
            <a:r>
              <a:rPr lang="uk-UA" sz="1600" i="1" dirty="0" smtClean="0">
                <a:solidFill>
                  <a:schemeClr val="accent1">
                    <a:lumMod val="40000"/>
                    <a:lumOff val="60000"/>
                  </a:schemeClr>
                </a:solidFill>
                <a:latin typeface="+mj-lt"/>
                <a:ea typeface="+mj-ea"/>
                <a:cs typeface="+mj-cs"/>
              </a:rPr>
              <a:t>Динамічна робота </a:t>
            </a:r>
            <a:r>
              <a:rPr lang="uk-UA" sz="1600" dirty="0" smtClean="0">
                <a:solidFill>
                  <a:schemeClr val="accent1">
                    <a:lumMod val="40000"/>
                    <a:lumOff val="60000"/>
                  </a:schemeClr>
                </a:solidFill>
                <a:latin typeface="+mj-lt"/>
                <a:ea typeface="+mj-ea"/>
                <a:cs typeface="+mj-cs"/>
              </a:rPr>
              <a:t>— це робота, що здійснюється м'язами під час їх переміщення (керування токарним верстатом, пиляння дров тощо); у цьому разі скорочення м'язів чергується з їх розслабленням. </a:t>
            </a:r>
          </a:p>
          <a:p>
            <a:pPr lvl="0">
              <a:spcBef>
                <a:spcPct val="0"/>
              </a:spcBef>
            </a:pPr>
            <a:r>
              <a:rPr lang="uk-UA" sz="1600" dirty="0" smtClean="0">
                <a:solidFill>
                  <a:schemeClr val="accent1">
                    <a:lumMod val="40000"/>
                    <a:lumOff val="60000"/>
                  </a:schemeClr>
                </a:solidFill>
                <a:latin typeface="+mj-lt"/>
                <a:ea typeface="+mj-ea"/>
                <a:cs typeface="+mj-cs"/>
              </a:rPr>
              <a:t>    Під час </a:t>
            </a:r>
            <a:r>
              <a:rPr lang="uk-UA" sz="1600" i="1" dirty="0" smtClean="0">
                <a:solidFill>
                  <a:schemeClr val="accent1">
                    <a:lumMod val="40000"/>
                    <a:lumOff val="60000"/>
                  </a:schemeClr>
                </a:solidFill>
                <a:latin typeface="+mj-lt"/>
                <a:ea typeface="+mj-ea"/>
                <a:cs typeface="+mj-cs"/>
              </a:rPr>
              <a:t>статичної роботи </a:t>
            </a:r>
            <a:r>
              <a:rPr lang="uk-UA" sz="1600" dirty="0" smtClean="0">
                <a:solidFill>
                  <a:schemeClr val="accent1">
                    <a:lumMod val="40000"/>
                    <a:lumOff val="60000"/>
                  </a:schemeClr>
                </a:solidFill>
                <a:latin typeface="+mj-lt"/>
                <a:ea typeface="+mj-ea"/>
                <a:cs typeface="+mj-cs"/>
              </a:rPr>
              <a:t>(утримання вантажу, пози) м'язи перебувають у тривалому напруженні, однак не змінюють свого положення в просторі. </a:t>
            </a:r>
          </a:p>
          <a:p>
            <a:pPr lvl="0">
              <a:spcBef>
                <a:spcPct val="0"/>
              </a:spcBef>
            </a:pPr>
            <a:r>
              <a:rPr lang="uk-UA" sz="1600" dirty="0" smtClean="0">
                <a:solidFill>
                  <a:schemeClr val="accent1">
                    <a:lumMod val="40000"/>
                    <a:lumOff val="60000"/>
                  </a:schemeClr>
                </a:solidFill>
                <a:latin typeface="+mj-lt"/>
                <a:ea typeface="+mj-ea"/>
                <a:cs typeface="+mj-cs"/>
              </a:rPr>
              <a:t>     Тривала безперервна робота м'яза спричинює поступове зниження працездатності — втому. Зниження працездатності м'язів зумовлене двома основними причинами. Першою з них є те, що нервово-м'язове з'єднання, через яке збудження передається з нерва на м'яз, стомлюється значно раніше, ніж м'язові волокна. І. М. Сєченов установив, що відновлення працездатності стомлених м'язів відбувається швидше, якщо перейти з заданого виду роботи на Інший. Наприклад, стомлена рука відпочиває швидше, якщо працюють м'язи другої руки. Такий відпочинок І. М. Сєченов назвав активним, на відміну від простого спокою. Ці факти він розглядав як доказ того, що втома розвивається насамперед у нервових центрах. </a:t>
            </a:r>
          </a:p>
          <a:p>
            <a:pPr lvl="0">
              <a:spcBef>
                <a:spcPct val="0"/>
              </a:spcBef>
            </a:pPr>
            <a:r>
              <a:rPr lang="uk-UA" sz="1600" dirty="0" smtClean="0">
                <a:solidFill>
                  <a:schemeClr val="accent1">
                    <a:lumMod val="40000"/>
                    <a:lumOff val="60000"/>
                  </a:schemeClr>
                </a:solidFill>
                <a:latin typeface="+mj-lt"/>
                <a:ea typeface="+mj-ea"/>
                <a:cs typeface="+mj-cs"/>
              </a:rPr>
              <a:t>    Другою причиною втоми працюючого м'яза є нагромадження в ньому </a:t>
            </a:r>
            <a:r>
              <a:rPr lang="uk-UA" sz="1600" dirty="0" err="1" smtClean="0">
                <a:solidFill>
                  <a:schemeClr val="accent1">
                    <a:lumMod val="40000"/>
                    <a:lumOff val="60000"/>
                  </a:schemeClr>
                </a:solidFill>
                <a:latin typeface="+mj-lt"/>
                <a:ea typeface="+mj-ea"/>
                <a:cs typeface="+mj-cs"/>
              </a:rPr>
              <a:t>недоокиснених</a:t>
            </a:r>
            <a:r>
              <a:rPr lang="uk-UA" sz="1600" dirty="0" smtClean="0">
                <a:solidFill>
                  <a:schemeClr val="accent1">
                    <a:lumMod val="40000"/>
                    <a:lumOff val="60000"/>
                  </a:schemeClr>
                </a:solidFill>
                <a:latin typeface="+mj-lt"/>
                <a:ea typeface="+mj-ea"/>
                <a:cs typeface="+mj-cs"/>
              </a:rPr>
              <a:t> продуктів розщеплення (молочної кислоти) внаслідок нестачі кисню, а також виснаження в ній енергетичних запасів. Якщо м'яз тимчасово припиняє роботу і перебуває в стані спокою, то кров видаляє з нього продукти розщеплення і постачає йому поживні речовини. Втома зникає, м'яз відновлює працездатність. </a:t>
            </a:r>
          </a:p>
          <a:p>
            <a:pPr lvl="0">
              <a:spcBef>
                <a:spcPct val="0"/>
              </a:spcBef>
            </a:pPr>
            <a:r>
              <a:rPr lang="uk-UA" sz="1600" dirty="0" smtClean="0">
                <a:solidFill>
                  <a:schemeClr val="accent1">
                    <a:lumMod val="40000"/>
                    <a:lumOff val="60000"/>
                  </a:schemeClr>
                </a:solidFill>
                <a:latin typeface="+mj-lt"/>
                <a:ea typeface="+mj-ea"/>
                <a:cs typeface="+mj-cs"/>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4106" y="-24"/>
            <a:ext cx="4308167" cy="923330"/>
          </a:xfrm>
          <a:prstGeom prst="rect">
            <a:avLst/>
          </a:prstGeom>
          <a:noFill/>
        </p:spPr>
        <p:txBody>
          <a:bodyPr wrap="none" lIns="91440" tIns="45720" rIns="91440" bIns="45720">
            <a:spAutoFit/>
          </a:bodyPr>
          <a:lstStyle/>
          <a:p>
            <a:pPr algn="ctr"/>
            <a:r>
              <a:rPr lang="uk-UA"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rPr>
              <a:t>Робота м’язів</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j-lt"/>
            </a:endParaRPr>
          </a:p>
        </p:txBody>
      </p:sp>
      <p:sp>
        <p:nvSpPr>
          <p:cNvPr id="5" name="Rectangle 2"/>
          <p:cNvSpPr txBox="1">
            <a:spLocks noChangeArrowheads="1"/>
          </p:cNvSpPr>
          <p:nvPr/>
        </p:nvSpPr>
        <p:spPr>
          <a:xfrm>
            <a:off x="32" y="928670"/>
            <a:ext cx="9144000" cy="6286544"/>
          </a:xfrm>
          <a:prstGeom prst="rect">
            <a:avLst/>
          </a:prstGeom>
        </p:spPr>
        <p:txBody>
          <a:bodyPr vert="horz" lIns="91440" tIns="45720" rIns="91440" bIns="45720" rtlCol="0" anchor="t" anchorCtr="0">
            <a:normAutofit/>
          </a:bodyPr>
          <a:lstStyle/>
          <a:p>
            <a:pPr>
              <a:spcBef>
                <a:spcPct val="0"/>
              </a:spcBef>
            </a:pPr>
            <a:r>
              <a:rPr lang="uk-UA" sz="1600" dirty="0" smtClean="0">
                <a:solidFill>
                  <a:srgbClr val="FF881F">
                    <a:lumMod val="40000"/>
                    <a:lumOff val="60000"/>
                  </a:srgbClr>
                </a:solidFill>
                <a:latin typeface="Corbel"/>
              </a:rPr>
              <a:t>     Значення фізичних вправ для правильного формування скелета і м'язів. Опорно-рухова система людини починає формуватися ще в зародковому стані. Ворушіння плода задовольняє потребу м'язів у рухах. Після народження потреба в рухах у дитини виявляється у невпорядкованих рухах рук і ніг. Однак такі рухи доцільні: вони привчають дитину координувати рухи кінцівок і тренувати м'язи. Поступово у дитини розвиваються узгоджені рухи і зростає сила м'язів.</a:t>
            </a:r>
            <a:r>
              <a:rPr lang="uk-UA" sz="1600" dirty="0" smtClean="0">
                <a:solidFill>
                  <a:schemeClr val="accent1">
                    <a:lumMod val="40000"/>
                    <a:lumOff val="60000"/>
                  </a:schemeClr>
                </a:solidFill>
                <a:latin typeface="+mj-lt"/>
                <a:ea typeface="+mj-ea"/>
                <a:cs typeface="+mj-cs"/>
              </a:rPr>
              <a:t>    </a:t>
            </a:r>
          </a:p>
          <a:p>
            <a:pPr lvl="0">
              <a:spcBef>
                <a:spcPct val="0"/>
              </a:spcBef>
            </a:pPr>
            <a:r>
              <a:rPr lang="uk-UA" sz="1600" dirty="0" smtClean="0">
                <a:solidFill>
                  <a:schemeClr val="accent1">
                    <a:lumMod val="40000"/>
                    <a:lumOff val="60000"/>
                  </a:schemeClr>
                </a:solidFill>
                <a:latin typeface="+mj-lt"/>
                <a:ea typeface="+mj-ea"/>
                <a:cs typeface="+mj-cs"/>
              </a:rPr>
              <a:t>     Як відомо, м'язи прикріплені до кісток своїми сухожилками. Систематична інтенсивна робота м'язів сприяє збільшенню їхньої маси, що, в свою чергу, стимулює ріст кісток. Слабким м'язам важко підтримувати тулуб у правильному положенні, в зв'язку з чим розвивається сутулість, викривлення хребта, порушення нормальної діяльності серцево-судинної системи, дихання, травлення. Отже, чим краще розвинені м'язи тіла, тим надійнішим стає скелет і міцнішим здоров'я. </a:t>
            </a:r>
          </a:p>
          <a:p>
            <a:pPr lvl="0">
              <a:spcBef>
                <a:spcPct val="0"/>
              </a:spcBef>
            </a:pPr>
            <a:r>
              <a:rPr lang="uk-UA" sz="1600" dirty="0" smtClean="0">
                <a:solidFill>
                  <a:schemeClr val="accent1">
                    <a:lumMod val="40000"/>
                    <a:lumOff val="60000"/>
                  </a:schemeClr>
                </a:solidFill>
                <a:latin typeface="+mj-lt"/>
                <a:ea typeface="+mj-ea"/>
                <a:cs typeface="+mj-cs"/>
              </a:rPr>
              <a:t>    У дитячому віці не можна підіймати важкі вантажі або носити тісне взуття, оскільки це може спричинити неправильний розвиток стопи, її склепіння вирівнюється — виникає плоскостопість. </a:t>
            </a:r>
          </a:p>
          <a:p>
            <a:pPr lvl="0">
              <a:spcBef>
                <a:spcPct val="0"/>
              </a:spcBef>
            </a:pPr>
            <a:r>
              <a:rPr lang="uk-UA" sz="1600" dirty="0" smtClean="0">
                <a:solidFill>
                  <a:schemeClr val="accent1">
                    <a:lumMod val="40000"/>
                    <a:lumOff val="60000"/>
                  </a:schemeClr>
                </a:solidFill>
                <a:latin typeface="+mj-lt"/>
                <a:ea typeface="+mj-ea"/>
                <a:cs typeface="+mj-cs"/>
              </a:rPr>
              <a:t>     Форма і розміри м'яза, а також напрямок його волокон залежать від виконуваної ним роботи . За формою розрізняють три основних види м'язів — довгі, короткі і широкі. Довгі м'язи розміщені переважно на кінцівках. Бони мають веретеноподібну форму. Деякі довгі м'язи починаються кількома голівками на різних кістках або в різних місцях однієї кістки, потім ці голівки з'єднуються і на другому кінці м'яза переходять у спільний сухожилок. Відповідно до кількості голівок такі м'язи називають двоголовими, триголовими і чотириголовими.</a:t>
            </a:r>
          </a:p>
          <a:p>
            <a:pPr lvl="0">
              <a:spcBef>
                <a:spcPct val="0"/>
              </a:spcBef>
            </a:pPr>
            <a:r>
              <a:rPr lang="uk-UA" sz="1600" dirty="0" smtClean="0">
                <a:solidFill>
                  <a:schemeClr val="accent1">
                    <a:lumMod val="40000"/>
                    <a:lumOff val="60000"/>
                  </a:schemeClr>
                </a:solidFill>
                <a:latin typeface="+mj-lt"/>
                <a:ea typeface="+mj-ea"/>
                <a:cs typeface="+mj-cs"/>
              </a:rPr>
              <a:t>    Короткі м'язи розміщені між окремими хребцями і ребрами; тут частково збереглося сегментарне розміщення м'язів. </a:t>
            </a:r>
          </a:p>
          <a:p>
            <a:pPr lvl="0">
              <a:spcBef>
                <a:spcPct val="0"/>
              </a:spcBef>
            </a:pPr>
            <a:r>
              <a:rPr lang="uk-UA" sz="1600" dirty="0" smtClean="0">
                <a:solidFill>
                  <a:schemeClr val="accent1">
                    <a:lumMod val="40000"/>
                    <a:lumOff val="60000"/>
                  </a:schemeClr>
                </a:solidFill>
                <a:latin typeface="+mj-lt"/>
                <a:ea typeface="+mj-ea"/>
                <a:cs typeface="+mj-cs"/>
              </a:rPr>
              <a:t>    Широкі м'язи розміщені переважно на тулубі і мають форму пластів різної товщини. Сухожилки таких м'язів являють собою широкі пластинки (апоневрози; м'язи живота).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Аня ;)\Школа\Биология\70728279.jpg"/>
          <p:cNvPicPr>
            <a:picLocks noChangeAspect="1" noChangeArrowheads="1"/>
          </p:cNvPicPr>
          <p:nvPr/>
        </p:nvPicPr>
        <p:blipFill>
          <a:blip r:embed="rId2"/>
          <a:srcRect/>
          <a:stretch>
            <a:fillRect/>
          </a:stretch>
        </p:blipFill>
        <p:spPr bwMode="auto">
          <a:xfrm>
            <a:off x="714348" y="1500174"/>
            <a:ext cx="7715304" cy="5143536"/>
          </a:xfrm>
          <a:prstGeom prst="rect">
            <a:avLst/>
          </a:prstGeom>
          <a:noFill/>
          <a:ln>
            <a:solidFill>
              <a:schemeClr val="bg1"/>
            </a:solidFill>
          </a:ln>
          <a:effectLst>
            <a:outerShdw blurRad="50800" dist="38100" dir="2700000" algn="tl" rotWithShape="0">
              <a:prstClr val="black">
                <a:alpha val="40000"/>
              </a:prstClr>
            </a:outerShdw>
          </a:effectLst>
        </p:spPr>
      </p:pic>
      <p:sp>
        <p:nvSpPr>
          <p:cNvPr id="5" name="Прямоугольник 4"/>
          <p:cNvSpPr/>
          <p:nvPr/>
        </p:nvSpPr>
        <p:spPr>
          <a:xfrm>
            <a:off x="1643042" y="285728"/>
            <a:ext cx="5899372" cy="1107996"/>
          </a:xfrm>
          <a:prstGeom prst="rect">
            <a:avLst/>
          </a:prstGeom>
          <a:noFill/>
        </p:spPr>
        <p:txBody>
          <a:bodyPr wrap="none" lIns="91440" tIns="45720" rIns="91440" bIns="45720">
            <a:spAutoFit/>
          </a:bodyPr>
          <a:lstStyle/>
          <a:p>
            <a:pPr algn="ctr"/>
            <a:r>
              <a:rPr lang="uk-UA"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onotype Corsiva" pitchFamily="66" charset="0"/>
              </a:rPr>
              <a:t>Дякую за увагу!</a:t>
            </a:r>
            <a:endParaRPr lang="uk-UA"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onotype Corsiva" pitchFamily="66" charset="0"/>
            </a:endParaRPr>
          </a:p>
        </p:txBody>
      </p:sp>
    </p:spTree>
  </p:cSld>
  <p:clrMapOvr>
    <a:masterClrMapping/>
  </p:clrMapOvr>
</p:sld>
</file>

<file path=ppt/theme/theme1.xml><?xml version="1.0" encoding="utf-8"?>
<a:theme xmlns:a="http://schemas.openxmlformats.org/drawingml/2006/main" name="Theme_Firelight_theme">
  <a:themeElements>
    <a:clrScheme name="Firelight">
      <a:dk1>
        <a:sysClr val="windowText" lastClr="000000"/>
      </a:dk1>
      <a:lt1>
        <a:sysClr val="window" lastClr="FFFFFF"/>
      </a:lt1>
      <a:dk2>
        <a:srgbClr val="9F1C00"/>
      </a:dk2>
      <a:lt2>
        <a:srgbClr val="EEECE1"/>
      </a:lt2>
      <a:accent1>
        <a:srgbClr val="FF881F"/>
      </a:accent1>
      <a:accent2>
        <a:srgbClr val="771C00"/>
      </a:accent2>
      <a:accent3>
        <a:srgbClr val="576A2C"/>
      </a:accent3>
      <a:accent4>
        <a:srgbClr val="A24D00"/>
      </a:accent4>
      <a:accent5>
        <a:srgbClr val="244872"/>
      </a:accent5>
      <a:accent6>
        <a:srgbClr val="5E341C"/>
      </a:accent6>
      <a:hlink>
        <a:srgbClr val="FF912E"/>
      </a:hlink>
      <a:folHlink>
        <a:srgbClr val="B5CB83"/>
      </a:folHlink>
    </a:clrScheme>
    <a:fontScheme name="Firelight">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irelight">
      <a:fillStyleLst>
        <a:solidFill>
          <a:schemeClr val="phClr"/>
        </a:solidFill>
        <a:gradFill rotWithShape="1">
          <a:gsLst>
            <a:gs pos="0">
              <a:schemeClr val="phClr">
                <a:tint val="80000"/>
                <a:satMod val="150000"/>
              </a:schemeClr>
            </a:gs>
            <a:gs pos="100000">
              <a:schemeClr val="phClr">
                <a:tint val="100000"/>
                <a:shade val="80000"/>
                <a:satMod val="150000"/>
              </a:schemeClr>
            </a:gs>
          </a:gsLst>
          <a:lin ang="16200000" scaled="1"/>
        </a:gradFill>
        <a:gradFill rotWithShape="1">
          <a:gsLst>
            <a:gs pos="0">
              <a:schemeClr val="phClr">
                <a:shade val="40000"/>
                <a:satMod val="130000"/>
              </a:schemeClr>
            </a:gs>
            <a:gs pos="80000">
              <a:schemeClr val="phClr">
                <a:shade val="93000"/>
                <a:satMod val="130000"/>
              </a:schemeClr>
            </a:gs>
            <a:gs pos="100000">
              <a:schemeClr val="phClr">
                <a:shade val="94000"/>
                <a:satMod val="135000"/>
              </a:schemeClr>
            </a:gs>
          </a:gsLst>
          <a:path path="circle">
            <a:fillToRect l="25000" t="100000" r="100000" b="100000"/>
          </a:path>
        </a:gradFill>
      </a:fillStyleLst>
      <a:lnStyleLst>
        <a:ln w="12700" cap="flat" cmpd="sng" algn="ctr">
          <a:solidFill>
            <a:schemeClr val="phClr">
              <a:shade val="95000"/>
              <a:satMod val="105000"/>
            </a:schemeClr>
          </a:solidFill>
          <a:prstDash val="solid"/>
        </a:ln>
        <a:ln w="38100" cap="flat" cmpd="sng" algn="ctr">
          <a:solidFill>
            <a:schemeClr val="phClr">
              <a:shade val="95000"/>
              <a:alpha val="90000"/>
            </a:schemeClr>
          </a:solidFill>
          <a:prstDash val="solid"/>
        </a:ln>
        <a:ln w="76200" cap="flat" cmpd="sng" algn="ctr">
          <a:solidFill>
            <a:schemeClr val="phClr">
              <a:shade val="95000"/>
              <a:alpha val="50000"/>
            </a:schemeClr>
          </a:solidFill>
          <a:prstDash val="solid"/>
        </a:ln>
      </a:lnStyleLst>
      <a:effectStyleLst>
        <a:effectStyle>
          <a:effectLst>
            <a:innerShdw blurRad="63500">
              <a:srgbClr val="000000">
                <a:alpha val="60000"/>
              </a:srgbClr>
            </a:innerShdw>
          </a:effectLst>
        </a:effectStyle>
        <a:effectStyle>
          <a:effectLst>
            <a:innerShdw blurRad="63500">
              <a:srgbClr val="000000">
                <a:alpha val="50000"/>
              </a:srgbClr>
            </a:innerShdw>
            <a:outerShdw blurRad="76200" dist="38100" sx="101000" sy="101000" rotWithShape="0">
              <a:srgbClr val="000000">
                <a:alpha val="60000"/>
              </a:srgbClr>
            </a:outerShdw>
          </a:effectLst>
        </a:effectStyle>
        <a:effectStyle>
          <a:effectLst>
            <a:innerShdw blurRad="63500">
              <a:srgbClr val="000000">
                <a:alpha val="50000"/>
              </a:srgbClr>
            </a:innerShdw>
          </a:effectLst>
          <a:scene3d>
            <a:camera prst="orthographicFront">
              <a:rot lat="0" lon="0" rev="0"/>
            </a:camera>
            <a:lightRig rig="balanced" dir="t">
              <a:rot lat="0" lon="0" rev="4200000"/>
            </a:lightRig>
          </a:scene3d>
          <a:sp3d prstMaterial="softmetal">
            <a:bevelT w="63500" h="25400" prst="softRound"/>
          </a:sp3d>
        </a:effectStyle>
      </a:effectStyleLst>
      <a:bgFillStyleLst>
        <a:solidFill>
          <a:schemeClr val="phClr"/>
        </a:solidFill>
        <a:gradFill rotWithShape="1">
          <a:gsLst>
            <a:gs pos="0">
              <a:schemeClr val="accent1">
                <a:shade val="45000"/>
                <a:satMod val="125000"/>
              </a:schemeClr>
            </a:gs>
            <a:gs pos="100000">
              <a:schemeClr val="phClr">
                <a:shade val="55000"/>
                <a:satMod val="125000"/>
              </a:schemeClr>
            </a:gs>
          </a:gsLst>
          <a:lin ang="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Theme_Firelight_theme</Template>
  <TotalTime>102</TotalTime>
  <Words>1699</Words>
  <Application>Microsoft Office PowerPoint</Application>
  <PresentationFormat>Экран (4:3)</PresentationFormat>
  <Paragraphs>78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Theme_Firelight_theme</vt:lpstr>
      <vt:lpstr>Підготувала учениця 9-В класу Кошина Анна</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Кошины</dc:creator>
  <cp:lastModifiedBy>Кошины</cp:lastModifiedBy>
  <cp:revision>12</cp:revision>
  <dcterms:created xsi:type="dcterms:W3CDTF">2011-09-28T18:30:24Z</dcterms:created>
  <dcterms:modified xsi:type="dcterms:W3CDTF">2014-06-02T17:44:03Z</dcterms:modified>
</cp:coreProperties>
</file>