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C924F93-B9B2-49E5-9909-008A13A0560C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4FB2FAC-4D25-4D56-B2FD-4DCD68308D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Захворювання травної системи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3008313" cy="598388"/>
          </a:xfrm>
        </p:spPr>
        <p:txBody>
          <a:bodyPr>
            <a:noAutofit/>
          </a:bodyPr>
          <a:lstStyle/>
          <a:p>
            <a:r>
              <a:rPr lang="uk-UA" sz="3200" dirty="0" smtClean="0"/>
              <a:t>Травна система</a:t>
            </a:r>
            <a:endParaRPr lang="ru-RU" sz="3200" dirty="0"/>
          </a:p>
        </p:txBody>
      </p:sp>
      <p:pic>
        <p:nvPicPr>
          <p:cNvPr id="7" name="Содержимое 6" descr="Digestive_system_diagram_uk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8064" y="1372774"/>
            <a:ext cx="3810320" cy="4929601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95536" y="1916832"/>
            <a:ext cx="3069977" cy="3578075"/>
          </a:xfrm>
          <a:ln w="41275">
            <a:solidFill>
              <a:schemeClr val="tx2">
                <a:lumMod val="50000"/>
              </a:schemeClr>
            </a:solidFill>
            <a:prstDash val="dash"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система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 багатоклітинних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тварин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призначена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переробки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видобування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їжі поживних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речовин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 всмоктування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їх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 кров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виділення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організму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неперетравлених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залишків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кінцевих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продуктів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життєдіяльності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Захворювання. Причини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ln w="47625">
            <a:solidFill>
              <a:schemeClr val="tx2">
                <a:lumMod val="50000"/>
              </a:schemeClr>
            </a:solidFill>
            <a:prstDash val="dash"/>
            <a:round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err="1" smtClean="0"/>
              <a:t>Захворювання</a:t>
            </a:r>
            <a:r>
              <a:rPr lang="ru-RU" sz="2400" b="1" dirty="0" smtClean="0"/>
              <a:t> </a:t>
            </a:r>
            <a:r>
              <a:rPr lang="ru-RU" sz="2400" b="1" dirty="0" err="1"/>
              <a:t>органів</a:t>
            </a:r>
            <a:r>
              <a:rPr lang="ru-RU" sz="2400" b="1" dirty="0"/>
              <a:t> </a:t>
            </a:r>
            <a:r>
              <a:rPr lang="ru-RU" sz="2400" b="1" dirty="0" err="1"/>
              <a:t>шлунково-кишкового</a:t>
            </a:r>
            <a:r>
              <a:rPr lang="ru-RU" sz="2400" b="1" dirty="0"/>
              <a:t> </a:t>
            </a:r>
            <a:r>
              <a:rPr lang="ru-RU" sz="2400" b="1" dirty="0" smtClean="0"/>
              <a:t>тракту-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/>
              <a:t>комплекс </a:t>
            </a:r>
            <a:r>
              <a:rPr lang="ru-RU" sz="2400" dirty="0" err="1"/>
              <a:t>характерних</a:t>
            </a:r>
            <a:r>
              <a:rPr lang="ru-RU" sz="2400" dirty="0"/>
              <a:t>, </a:t>
            </a:r>
            <a:r>
              <a:rPr lang="ru-RU" sz="2400" dirty="0" err="1"/>
              <a:t>постійних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періодично</a:t>
            </a:r>
            <a:r>
              <a:rPr lang="ru-RU" sz="2400" dirty="0"/>
              <a:t> </a:t>
            </a:r>
            <a:r>
              <a:rPr lang="ru-RU" sz="2400" dirty="0" err="1"/>
              <a:t>виникаючих</a:t>
            </a:r>
            <a:r>
              <a:rPr lang="ru-RU" sz="2400" dirty="0"/>
              <a:t> </a:t>
            </a:r>
            <a:r>
              <a:rPr lang="ru-RU" sz="2400" dirty="0" err="1"/>
              <a:t>симптомів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сигналізують</a:t>
            </a:r>
            <a:r>
              <a:rPr lang="ru-RU" sz="2400" dirty="0"/>
              <a:t> про </a:t>
            </a:r>
            <a:r>
              <a:rPr lang="ru-RU" sz="2400" dirty="0" err="1"/>
              <a:t>порушення</a:t>
            </a:r>
            <a:r>
              <a:rPr lang="ru-RU" sz="2400" dirty="0"/>
              <a:t> в </a:t>
            </a:r>
            <a:r>
              <a:rPr lang="ru-RU" sz="2400" dirty="0" err="1"/>
              <a:t>роботі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травлення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окремого</a:t>
            </a:r>
            <a:r>
              <a:rPr lang="ru-RU" sz="2400" dirty="0"/>
              <a:t> органу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ln w="53975" cap="flat">
            <a:solidFill>
              <a:schemeClr val="tx2">
                <a:lumMod val="50000"/>
              </a:schemeClr>
            </a:solidFill>
            <a:prstDash val="dash"/>
            <a:round/>
          </a:ln>
        </p:spPr>
        <p:txBody>
          <a:bodyPr>
            <a:normAutofit/>
          </a:bodyPr>
          <a:lstStyle/>
          <a:p>
            <a:r>
              <a:rPr lang="uk-UA" dirty="0" smtClean="0"/>
              <a:t>Неправильне харчування</a:t>
            </a:r>
          </a:p>
          <a:p>
            <a:r>
              <a:rPr lang="uk-UA" dirty="0" smtClean="0"/>
              <a:t>Зловживання алкоголем, паління</a:t>
            </a:r>
          </a:p>
          <a:p>
            <a:r>
              <a:rPr lang="uk-UA" dirty="0" smtClean="0"/>
              <a:t>Дія медикаментозних апаратів </a:t>
            </a:r>
          </a:p>
          <a:p>
            <a:r>
              <a:rPr lang="uk-UA" dirty="0" smtClean="0"/>
              <a:t>Стреси</a:t>
            </a:r>
          </a:p>
          <a:p>
            <a:r>
              <a:rPr lang="uk-UA" dirty="0" smtClean="0"/>
              <a:t>Генетичні чинники</a:t>
            </a:r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Пептична виразка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556992"/>
          </a:xfrm>
          <a:ln w="38100">
            <a:solidFill>
              <a:schemeClr val="tx1"/>
            </a:solidFill>
            <a:prstDash val="dash"/>
          </a:ln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/>
              <a:t>виразка </a:t>
            </a:r>
            <a:r>
              <a:rPr lang="ru-RU" sz="2400" dirty="0" err="1"/>
              <a:t>ділянок</a:t>
            </a:r>
            <a:r>
              <a:rPr lang="ru-RU" sz="2400" dirty="0"/>
              <a:t> травного тракту,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звичайно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кисле</a:t>
            </a:r>
            <a:r>
              <a:rPr lang="ru-RU" sz="2400" dirty="0"/>
              <a:t> </a:t>
            </a:r>
            <a:r>
              <a:rPr lang="ru-RU" sz="2400" dirty="0" err="1"/>
              <a:t>середовище</a:t>
            </a:r>
            <a:r>
              <a:rPr lang="ru-RU" sz="2400" dirty="0"/>
              <a:t>.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використовуються</a:t>
            </a:r>
            <a:r>
              <a:rPr lang="ru-RU" sz="2400" dirty="0"/>
              <a:t> </a:t>
            </a:r>
            <a:r>
              <a:rPr lang="ru-RU" sz="2400" dirty="0" err="1"/>
              <a:t>терміни</a:t>
            </a:r>
            <a:r>
              <a:rPr lang="ru-RU" sz="2400" dirty="0"/>
              <a:t> «</a:t>
            </a:r>
            <a:r>
              <a:rPr lang="ru-RU" sz="2400" dirty="0" err="1"/>
              <a:t>виразкова</a:t>
            </a:r>
            <a:r>
              <a:rPr lang="ru-RU" sz="2400" dirty="0"/>
              <a:t> хвороба травного тракту» та «</a:t>
            </a:r>
            <a:r>
              <a:rPr lang="ru-RU" sz="2400" dirty="0" err="1"/>
              <a:t>виразкова</a:t>
            </a:r>
            <a:r>
              <a:rPr lang="ru-RU" sz="2400" dirty="0"/>
              <a:t> хвороба </a:t>
            </a:r>
            <a:r>
              <a:rPr lang="ru-RU" sz="2400" dirty="0" err="1"/>
              <a:t>шлунку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дванадцятипалої</a:t>
            </a:r>
            <a:r>
              <a:rPr lang="ru-RU" sz="2400" dirty="0"/>
              <a:t> кишки».</a:t>
            </a:r>
          </a:p>
        </p:txBody>
      </p:sp>
      <p:pic>
        <p:nvPicPr>
          <p:cNvPr id="5" name="Содержимое 4" descr="jazva-geludka-probodnaj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2132856"/>
            <a:ext cx="4038600" cy="26907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Симптоми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9159"/>
          </a:xfrm>
          <a:ln w="38100">
            <a:solidFill>
              <a:schemeClr val="tx2">
                <a:lumMod val="50000"/>
              </a:schemeClr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ru-RU" sz="4200" dirty="0" err="1"/>
              <a:t>Біль</a:t>
            </a:r>
            <a:r>
              <a:rPr lang="ru-RU" sz="4200" dirty="0"/>
              <a:t> у </a:t>
            </a:r>
            <a:r>
              <a:rPr lang="ru-RU" sz="4200" dirty="0" err="1"/>
              <a:t>верхній</a:t>
            </a:r>
            <a:r>
              <a:rPr lang="ru-RU" sz="4200" dirty="0"/>
              <a:t> </a:t>
            </a:r>
            <a:r>
              <a:rPr lang="ru-RU" sz="4200" dirty="0" err="1"/>
              <a:t>частині</a:t>
            </a:r>
            <a:r>
              <a:rPr lang="ru-RU" sz="4200" dirty="0"/>
              <a:t> </a:t>
            </a:r>
            <a:r>
              <a:rPr lang="ru-RU" sz="4200" dirty="0" smtClean="0"/>
              <a:t>живота (</a:t>
            </a:r>
            <a:r>
              <a:rPr lang="ru-RU" sz="4200" dirty="0" err="1" smtClean="0"/>
              <a:t>гострий</a:t>
            </a:r>
            <a:r>
              <a:rPr lang="ru-RU" sz="4200" dirty="0" smtClean="0"/>
              <a:t>, </a:t>
            </a:r>
            <a:r>
              <a:rPr lang="ru-RU" sz="4200" dirty="0" err="1" smtClean="0"/>
              <a:t>пекучий</a:t>
            </a:r>
            <a:r>
              <a:rPr lang="ru-RU" sz="4200" dirty="0" smtClean="0"/>
              <a:t> </a:t>
            </a:r>
            <a:r>
              <a:rPr lang="ru-RU" sz="4200" dirty="0" err="1"/>
              <a:t>чи</a:t>
            </a:r>
            <a:r>
              <a:rPr lang="ru-RU" sz="4200" dirty="0"/>
              <a:t> </a:t>
            </a:r>
            <a:r>
              <a:rPr lang="ru-RU" sz="4200" dirty="0" err="1" smtClean="0"/>
              <a:t>тупий</a:t>
            </a:r>
            <a:r>
              <a:rPr lang="ru-RU" sz="4200" dirty="0" smtClean="0"/>
              <a:t>, </a:t>
            </a:r>
            <a:r>
              <a:rPr lang="ru-RU" sz="4200" dirty="0" err="1" smtClean="0"/>
              <a:t>ниючий</a:t>
            </a:r>
            <a:r>
              <a:rPr lang="ru-RU" sz="4200" dirty="0" smtClean="0"/>
              <a:t>)</a:t>
            </a:r>
            <a:endParaRPr lang="ru-RU" sz="4200" dirty="0"/>
          </a:p>
          <a:p>
            <a:pPr fontAlgn="base">
              <a:lnSpc>
                <a:spcPct val="120000"/>
              </a:lnSpc>
            </a:pPr>
            <a:r>
              <a:rPr lang="ru-RU" sz="4200" dirty="0" err="1"/>
              <a:t>Голодні</a:t>
            </a:r>
            <a:r>
              <a:rPr lang="ru-RU" sz="4200" dirty="0"/>
              <a:t> </a:t>
            </a:r>
            <a:r>
              <a:rPr lang="ru-RU" sz="4200" dirty="0" err="1"/>
              <a:t>болі</a:t>
            </a:r>
            <a:r>
              <a:rPr lang="ru-RU" sz="4200" dirty="0"/>
              <a:t>, </a:t>
            </a:r>
            <a:r>
              <a:rPr lang="ru-RU" sz="4200" dirty="0" err="1"/>
              <a:t>які</a:t>
            </a:r>
            <a:r>
              <a:rPr lang="ru-RU" sz="4200" dirty="0"/>
              <a:t> </a:t>
            </a:r>
            <a:r>
              <a:rPr lang="ru-RU" sz="4200" dirty="0" err="1"/>
              <a:t>виникають</a:t>
            </a:r>
            <a:r>
              <a:rPr lang="ru-RU" sz="4200" dirty="0"/>
              <a:t> </a:t>
            </a:r>
            <a:r>
              <a:rPr lang="ru-RU" sz="4200" dirty="0" err="1"/>
              <a:t>між</a:t>
            </a:r>
            <a:r>
              <a:rPr lang="ru-RU" sz="4200" dirty="0"/>
              <a:t> </a:t>
            </a:r>
            <a:r>
              <a:rPr lang="ru-RU" sz="4200" dirty="0" err="1"/>
              <a:t>прийомами</a:t>
            </a:r>
            <a:r>
              <a:rPr lang="ru-RU" sz="4200" dirty="0"/>
              <a:t> їжі, коли </a:t>
            </a:r>
            <a:r>
              <a:rPr lang="ru-RU" sz="4200" dirty="0" err="1"/>
              <a:t>шлунок</a:t>
            </a:r>
            <a:r>
              <a:rPr lang="ru-RU" sz="4200" dirty="0"/>
              <a:t> </a:t>
            </a:r>
            <a:r>
              <a:rPr lang="ru-RU" sz="4200" dirty="0" err="1"/>
              <a:t>порожній</a:t>
            </a:r>
            <a:r>
              <a:rPr lang="ru-RU" sz="4200" dirty="0"/>
              <a:t> </a:t>
            </a:r>
            <a:r>
              <a:rPr lang="ru-RU" sz="4200" dirty="0" err="1"/>
              <a:t>і</a:t>
            </a:r>
            <a:r>
              <a:rPr lang="ru-RU" sz="4200" dirty="0"/>
              <a:t> </a:t>
            </a:r>
            <a:r>
              <a:rPr lang="ru-RU" sz="4200" dirty="0" err="1"/>
              <a:t>проходять</a:t>
            </a:r>
            <a:r>
              <a:rPr lang="ru-RU" sz="4200" dirty="0"/>
              <a:t> через 35-60 </a:t>
            </a:r>
            <a:r>
              <a:rPr lang="ru-RU" sz="4200" dirty="0" err="1"/>
              <a:t>хвилин</a:t>
            </a:r>
            <a:r>
              <a:rPr lang="ru-RU" sz="4200" dirty="0"/>
              <a:t> </a:t>
            </a:r>
            <a:r>
              <a:rPr lang="ru-RU" sz="4200" dirty="0" err="1"/>
              <a:t>після</a:t>
            </a:r>
            <a:r>
              <a:rPr lang="ru-RU" sz="4200" dirty="0"/>
              <a:t> </a:t>
            </a:r>
            <a:r>
              <a:rPr lang="ru-RU" sz="4200" dirty="0" err="1"/>
              <a:t>прийому</a:t>
            </a:r>
            <a:r>
              <a:rPr lang="ru-RU" sz="4200" dirty="0"/>
              <a:t> їжі.</a:t>
            </a:r>
          </a:p>
          <a:p>
            <a:pPr fontAlgn="base">
              <a:lnSpc>
                <a:spcPct val="120000"/>
              </a:lnSpc>
            </a:pPr>
            <a:r>
              <a:rPr lang="ru-RU" sz="4200" dirty="0" err="1"/>
              <a:t>Нічні</a:t>
            </a:r>
            <a:r>
              <a:rPr lang="ru-RU" sz="4200" dirty="0"/>
              <a:t> </a:t>
            </a:r>
            <a:r>
              <a:rPr lang="ru-RU" sz="4200" dirty="0" err="1"/>
              <a:t>болі</a:t>
            </a:r>
            <a:r>
              <a:rPr lang="ru-RU" sz="4200" dirty="0"/>
              <a:t>.</a:t>
            </a:r>
          </a:p>
          <a:p>
            <a:pPr fontAlgn="base">
              <a:lnSpc>
                <a:spcPct val="120000"/>
              </a:lnSpc>
            </a:pPr>
            <a:r>
              <a:rPr lang="ru-RU" sz="4200" dirty="0" err="1"/>
              <a:t>Тяжкість</a:t>
            </a:r>
            <a:r>
              <a:rPr lang="ru-RU" sz="4200" dirty="0"/>
              <a:t> </a:t>
            </a:r>
            <a:r>
              <a:rPr lang="ru-RU" sz="4200" dirty="0" err="1"/>
              <a:t>після</a:t>
            </a:r>
            <a:r>
              <a:rPr lang="ru-RU" sz="4200" dirty="0"/>
              <a:t> </a:t>
            </a:r>
            <a:r>
              <a:rPr lang="ru-RU" sz="4200" dirty="0" err="1"/>
              <a:t>прийому</a:t>
            </a:r>
            <a:r>
              <a:rPr lang="ru-RU" sz="4200" dirty="0"/>
              <a:t> їжі, </a:t>
            </a:r>
            <a:r>
              <a:rPr lang="ru-RU" sz="4200" dirty="0" err="1"/>
              <a:t>відчуття</a:t>
            </a:r>
            <a:r>
              <a:rPr lang="ru-RU" sz="4200" dirty="0"/>
              <a:t> </a:t>
            </a:r>
            <a:r>
              <a:rPr lang="ru-RU" sz="4200" dirty="0" err="1"/>
              <a:t>переповнення</a:t>
            </a:r>
            <a:r>
              <a:rPr lang="ru-RU" sz="4200" dirty="0"/>
              <a:t> </a:t>
            </a:r>
            <a:r>
              <a:rPr lang="ru-RU" sz="4200" dirty="0" err="1"/>
              <a:t>шлунка</a:t>
            </a:r>
            <a:r>
              <a:rPr lang="ru-RU" sz="4200" dirty="0"/>
              <a:t>.</a:t>
            </a:r>
          </a:p>
          <a:p>
            <a:pPr fontAlgn="base">
              <a:lnSpc>
                <a:spcPct val="120000"/>
              </a:lnSpc>
            </a:pPr>
            <a:r>
              <a:rPr lang="ru-RU" sz="4200" dirty="0" err="1"/>
              <a:t>Нудота</a:t>
            </a:r>
            <a:r>
              <a:rPr lang="ru-RU" sz="4200" dirty="0"/>
              <a:t>, </a:t>
            </a:r>
            <a:r>
              <a:rPr lang="ru-RU" sz="4200" dirty="0" err="1"/>
              <a:t>блювання</a:t>
            </a:r>
            <a:r>
              <a:rPr lang="ru-RU" sz="4200" dirty="0"/>
              <a:t>.</a:t>
            </a:r>
          </a:p>
          <a:p>
            <a:pPr fontAlgn="base">
              <a:lnSpc>
                <a:spcPct val="120000"/>
              </a:lnSpc>
            </a:pPr>
            <a:r>
              <a:rPr lang="ru-RU" sz="4200" dirty="0" err="1"/>
              <a:t>Зниження</a:t>
            </a:r>
            <a:r>
              <a:rPr lang="ru-RU" sz="4200" dirty="0"/>
              <a:t> </a:t>
            </a:r>
            <a:r>
              <a:rPr lang="ru-RU" sz="4200" dirty="0" err="1"/>
              <a:t>апетиту</a:t>
            </a:r>
            <a:r>
              <a:rPr lang="ru-RU" sz="4200" dirty="0"/>
              <a:t>.</a:t>
            </a:r>
          </a:p>
          <a:p>
            <a:pPr fontAlgn="base">
              <a:lnSpc>
                <a:spcPct val="120000"/>
              </a:lnSpc>
            </a:pPr>
            <a:r>
              <a:rPr lang="ru-RU" sz="4200" dirty="0" err="1"/>
              <a:t>Втрата</a:t>
            </a:r>
            <a:r>
              <a:rPr lang="ru-RU" sz="4200" dirty="0"/>
              <a:t> ваги.</a:t>
            </a:r>
          </a:p>
          <a:p>
            <a:pPr fontAlgn="base">
              <a:lnSpc>
                <a:spcPct val="120000"/>
              </a:lnSpc>
            </a:pPr>
            <a:r>
              <a:rPr lang="ru-RU" sz="4200" dirty="0" err="1"/>
              <a:t>Печія</a:t>
            </a:r>
            <a:r>
              <a:rPr lang="ru-RU" sz="4200" dirty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2564904"/>
            <a:ext cx="4038600" cy="1944216"/>
          </a:xfrm>
          <a:ln w="38100">
            <a:solidFill>
              <a:schemeClr val="tx2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r>
              <a:rPr lang="ru-RU" sz="1800" dirty="0" err="1" smtClean="0"/>
              <a:t>Шкіра</a:t>
            </a:r>
            <a:r>
              <a:rPr lang="ru-RU" sz="1800" dirty="0" smtClean="0"/>
              <a:t> </a:t>
            </a:r>
            <a:r>
              <a:rPr lang="ru-RU" sz="1800" dirty="0" err="1" smtClean="0"/>
              <a:t>блідне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r>
              <a:rPr lang="ru-RU" sz="1800" dirty="0" smtClean="0"/>
              <a:t> </a:t>
            </a:r>
            <a:r>
              <a:rPr lang="ru-RU" sz="1800" dirty="0" err="1" smtClean="0"/>
              <a:t>Виступає</a:t>
            </a:r>
            <a:r>
              <a:rPr lang="ru-RU" sz="1800" dirty="0" smtClean="0"/>
              <a:t> </a:t>
            </a:r>
            <a:r>
              <a:rPr lang="ru-RU" sz="1800" dirty="0" err="1"/>
              <a:t>холодний</a:t>
            </a:r>
            <a:r>
              <a:rPr lang="ru-RU" sz="1800" dirty="0"/>
              <a:t> </a:t>
            </a:r>
            <a:r>
              <a:rPr lang="ru-RU" sz="1800" dirty="0" err="1" smtClean="0"/>
              <a:t>піт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r>
              <a:rPr lang="ru-RU" sz="1800" dirty="0" smtClean="0"/>
              <a:t> Пульс </a:t>
            </a:r>
            <a:r>
              <a:rPr lang="ru-RU" sz="1800" dirty="0" err="1" smtClean="0"/>
              <a:t>сповільнюється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r>
              <a:rPr lang="ru-RU" sz="1800" dirty="0" err="1" smtClean="0"/>
              <a:t>Дихання</a:t>
            </a:r>
            <a:r>
              <a:rPr lang="ru-RU" sz="1800" dirty="0" smtClean="0"/>
              <a:t> </a:t>
            </a:r>
            <a:r>
              <a:rPr lang="ru-RU" sz="1800" dirty="0" err="1"/>
              <a:t>стає</a:t>
            </a:r>
            <a:r>
              <a:rPr lang="ru-RU" sz="1800" dirty="0"/>
              <a:t> </a:t>
            </a:r>
            <a:r>
              <a:rPr lang="ru-RU" sz="1800" dirty="0" err="1"/>
              <a:t>поверхневим</a:t>
            </a:r>
            <a:r>
              <a:rPr lang="ru-RU" sz="1800" dirty="0"/>
              <a:t> — </a:t>
            </a:r>
            <a:r>
              <a:rPr lang="ru-RU" sz="1800" dirty="0" err="1"/>
              <a:t>м’язи</a:t>
            </a:r>
            <a:r>
              <a:rPr lang="ru-RU" sz="1800" dirty="0"/>
              <a:t> живота </a:t>
            </a:r>
            <a:r>
              <a:rPr lang="ru-RU" sz="1800" dirty="0" err="1" smtClean="0"/>
              <a:t>напружені</a:t>
            </a:r>
            <a:r>
              <a:rPr lang="ru-RU" sz="1800" dirty="0"/>
              <a:t>,</a:t>
            </a:r>
            <a:r>
              <a:rPr lang="ru-RU" sz="1800" dirty="0" smtClean="0"/>
              <a:t> </a:t>
            </a:r>
            <a:r>
              <a:rPr lang="ru-RU" sz="1800" dirty="0" err="1"/>
              <a:t>диханні</a:t>
            </a:r>
            <a:r>
              <a:rPr lang="ru-RU" sz="1800" dirty="0"/>
              <a:t> </a:t>
            </a:r>
            <a:r>
              <a:rPr lang="ru-RU" sz="1800" dirty="0" err="1"/>
              <a:t>участі</a:t>
            </a:r>
            <a:r>
              <a:rPr lang="ru-RU" sz="1800" dirty="0"/>
              <a:t> не </a:t>
            </a:r>
            <a:r>
              <a:rPr lang="ru-RU" sz="1800" dirty="0" err="1" smtClean="0"/>
              <a:t>беруть</a:t>
            </a:r>
            <a:r>
              <a:rPr lang="ru-RU" sz="1800" dirty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116</TotalTime>
  <Words>140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Модульная</vt:lpstr>
      <vt:lpstr>Захворювання травної системи</vt:lpstr>
      <vt:lpstr>Травна система</vt:lpstr>
      <vt:lpstr>Захворювання. Причини</vt:lpstr>
      <vt:lpstr>Пептична виразка</vt:lpstr>
      <vt:lpstr>Симптоми</vt:lpstr>
    </vt:vector>
  </TitlesOfParts>
  <Company>AITI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Захворювання травної системи</dc:title>
  <dc:creator>Prutsakov</dc:creator>
  <cp:lastModifiedBy>Prutsakov</cp:lastModifiedBy>
  <cp:revision>13</cp:revision>
  <dcterms:created xsi:type="dcterms:W3CDTF">2015-01-13T17:12:43Z</dcterms:created>
  <dcterms:modified xsi:type="dcterms:W3CDTF">2015-01-13T19:20:35Z</dcterms:modified>
</cp:coreProperties>
</file>