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11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10.04.2014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10.04.2014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10.04.2014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10.04.2014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10.04.2014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10.04.2014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school.xvatit.com/images/5/5c/Maljyvannja.jpg"/>
          <p:cNvPicPr>
            <a:picLocks noChangeAspect="1" noChangeArrowheads="1"/>
          </p:cNvPicPr>
          <p:nvPr/>
        </p:nvPicPr>
        <p:blipFill>
          <a:blip r:embed="rId2"/>
          <a:srcRect/>
          <a:stretch>
            <a:fillRect/>
          </a:stretch>
        </p:blipFill>
        <p:spPr bwMode="auto">
          <a:xfrm>
            <a:off x="2714612" y="1322268"/>
            <a:ext cx="6000792" cy="5535732"/>
          </a:xfrm>
          <a:prstGeom prst="rect">
            <a:avLst/>
          </a:prstGeom>
          <a:noFill/>
        </p:spPr>
      </p:pic>
      <p:sp>
        <p:nvSpPr>
          <p:cNvPr id="6" name="Прямоугольник 5"/>
          <p:cNvSpPr/>
          <p:nvPr/>
        </p:nvSpPr>
        <p:spPr>
          <a:xfrm>
            <a:off x="1928794" y="285728"/>
            <a:ext cx="6500858" cy="2308324"/>
          </a:xfrm>
          <a:prstGeom prst="rect">
            <a:avLst/>
          </a:prstGeom>
        </p:spPr>
        <p:txBody>
          <a:bodyPr wrap="square">
            <a:spAutoFit/>
          </a:bodyPr>
          <a:lstStyle/>
          <a:p>
            <a:r>
              <a:rPr lang="en-US" sz="7200" i="1" dirty="0" smtClean="0">
                <a:solidFill>
                  <a:schemeClr val="accent1">
                    <a:lumMod val="75000"/>
                  </a:schemeClr>
                </a:solidFill>
              </a:rPr>
              <a:t>The World of Painting</a:t>
            </a:r>
            <a:endParaRPr lang="ru-RU" sz="7200" i="1"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428604"/>
            <a:ext cx="2850460" cy="584775"/>
          </a:xfrm>
          <a:prstGeom prst="rect">
            <a:avLst/>
          </a:prstGeom>
        </p:spPr>
        <p:txBody>
          <a:bodyPr wrap="none">
            <a:spAutoFit/>
          </a:bodyPr>
          <a:lstStyle/>
          <a:p>
            <a:pPr algn="ctr"/>
            <a:r>
              <a:rPr lang="en-US" sz="3200" i="1" dirty="0" smtClean="0"/>
              <a:t>Gainsborough</a:t>
            </a:r>
            <a:endParaRPr lang="ru-RU" sz="3200" dirty="0"/>
          </a:p>
        </p:txBody>
      </p:sp>
      <p:sp>
        <p:nvSpPr>
          <p:cNvPr id="5" name="Прямоугольник 4"/>
          <p:cNvSpPr/>
          <p:nvPr/>
        </p:nvSpPr>
        <p:spPr>
          <a:xfrm>
            <a:off x="5429256" y="428604"/>
            <a:ext cx="1901482" cy="584775"/>
          </a:xfrm>
          <a:prstGeom prst="rect">
            <a:avLst/>
          </a:prstGeom>
        </p:spPr>
        <p:txBody>
          <a:bodyPr wrap="none">
            <a:spAutoFit/>
          </a:bodyPr>
          <a:lstStyle/>
          <a:p>
            <a:pPr algn="ctr"/>
            <a:r>
              <a:rPr lang="en-US" sz="3200" i="1" dirty="0" smtClean="0"/>
              <a:t>Reynolds</a:t>
            </a:r>
            <a:endParaRPr lang="ru-RU" sz="3200" dirty="0"/>
          </a:p>
        </p:txBody>
      </p:sp>
      <p:pic>
        <p:nvPicPr>
          <p:cNvPr id="133126" name="Picture 6" descr="http://www.tonnel.ru/gzl/458502504_tonnel.gif"/>
          <p:cNvPicPr>
            <a:picLocks noChangeAspect="1" noChangeArrowheads="1"/>
          </p:cNvPicPr>
          <p:nvPr/>
        </p:nvPicPr>
        <p:blipFill>
          <a:blip r:embed="rId2"/>
          <a:srcRect/>
          <a:stretch>
            <a:fillRect/>
          </a:stretch>
        </p:blipFill>
        <p:spPr bwMode="auto">
          <a:xfrm>
            <a:off x="428596" y="1285860"/>
            <a:ext cx="3929090" cy="5238787"/>
          </a:xfrm>
          <a:prstGeom prst="rect">
            <a:avLst/>
          </a:prstGeom>
          <a:noFill/>
        </p:spPr>
      </p:pic>
      <p:pic>
        <p:nvPicPr>
          <p:cNvPr id="133128" name="Picture 8" descr="http://mtdata.ru/u26/photoADE4/20985927457-0/original.jpg"/>
          <p:cNvPicPr>
            <a:picLocks noChangeAspect="1" noChangeArrowheads="1"/>
          </p:cNvPicPr>
          <p:nvPr/>
        </p:nvPicPr>
        <p:blipFill>
          <a:blip r:embed="rId3"/>
          <a:srcRect/>
          <a:stretch>
            <a:fillRect/>
          </a:stretch>
        </p:blipFill>
        <p:spPr bwMode="auto">
          <a:xfrm>
            <a:off x="4786315" y="1294432"/>
            <a:ext cx="3429024" cy="52064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600" i="1" dirty="0" smtClean="0">
                <a:solidFill>
                  <a:schemeClr val="tx1"/>
                </a:solidFill>
              </a:rPr>
              <a:t>There are many </a:t>
            </a:r>
            <a:r>
              <a:rPr lang="en-US" sz="3600" i="1" dirty="0" err="1" smtClean="0">
                <a:solidFill>
                  <a:schemeClr val="tx1"/>
                </a:solidFill>
              </a:rPr>
              <a:t>ukrainian</a:t>
            </a:r>
            <a:r>
              <a:rPr lang="en-US" sz="3600" i="1" dirty="0" smtClean="0">
                <a:solidFill>
                  <a:schemeClr val="tx1"/>
                </a:solidFill>
              </a:rPr>
              <a:t> painters.</a:t>
            </a:r>
            <a:endParaRPr lang="ru-RU" sz="3600" i="1" dirty="0">
              <a:solidFill>
                <a:schemeClr val="tx1"/>
              </a:solidFill>
            </a:endParaRPr>
          </a:p>
        </p:txBody>
      </p:sp>
      <p:pic>
        <p:nvPicPr>
          <p:cNvPr id="134146" name="Picture 2" descr="http://esteticamente.ru/books/18/stg.jpg"/>
          <p:cNvPicPr>
            <a:picLocks noChangeAspect="1" noChangeArrowheads="1"/>
          </p:cNvPicPr>
          <p:nvPr/>
        </p:nvPicPr>
        <p:blipFill>
          <a:blip r:embed="rId2"/>
          <a:srcRect/>
          <a:stretch>
            <a:fillRect/>
          </a:stretch>
        </p:blipFill>
        <p:spPr bwMode="auto">
          <a:xfrm>
            <a:off x="500034" y="1500174"/>
            <a:ext cx="3357586" cy="4728994"/>
          </a:xfrm>
          <a:prstGeom prst="rect">
            <a:avLst/>
          </a:prstGeom>
          <a:noFill/>
        </p:spPr>
      </p:pic>
      <p:pic>
        <p:nvPicPr>
          <p:cNvPr id="134148" name="Picture 4" descr="http://upload.wikimedia.org/wikipedia/commons/d/d7/Aivazovsky_portrait_by_Tyranov.jpg"/>
          <p:cNvPicPr>
            <a:picLocks noChangeAspect="1" noChangeArrowheads="1"/>
          </p:cNvPicPr>
          <p:nvPr/>
        </p:nvPicPr>
        <p:blipFill>
          <a:blip r:embed="rId3"/>
          <a:srcRect/>
          <a:stretch>
            <a:fillRect/>
          </a:stretch>
        </p:blipFill>
        <p:spPr bwMode="auto">
          <a:xfrm>
            <a:off x="4357686" y="1500174"/>
            <a:ext cx="3429024" cy="4778006"/>
          </a:xfrm>
          <a:prstGeom prst="rect">
            <a:avLst/>
          </a:prstGeom>
          <a:noFill/>
        </p:spPr>
      </p:pic>
      <p:sp>
        <p:nvSpPr>
          <p:cNvPr id="5" name="Прямоугольник 4"/>
          <p:cNvSpPr/>
          <p:nvPr/>
        </p:nvSpPr>
        <p:spPr>
          <a:xfrm>
            <a:off x="1428728" y="6357958"/>
            <a:ext cx="1462260" cy="369332"/>
          </a:xfrm>
          <a:prstGeom prst="rect">
            <a:avLst/>
          </a:prstGeom>
        </p:spPr>
        <p:txBody>
          <a:bodyPr wrap="none">
            <a:spAutoFit/>
          </a:bodyPr>
          <a:lstStyle/>
          <a:p>
            <a:r>
              <a:rPr lang="en-US" i="1" dirty="0" smtClean="0"/>
              <a:t>Shevchenko</a:t>
            </a:r>
            <a:endParaRPr lang="ru-RU" i="1" dirty="0"/>
          </a:p>
        </p:txBody>
      </p:sp>
      <p:sp>
        <p:nvSpPr>
          <p:cNvPr id="6" name="Прямоугольник 5"/>
          <p:cNvSpPr/>
          <p:nvPr/>
        </p:nvSpPr>
        <p:spPr>
          <a:xfrm>
            <a:off x="5357818" y="6357958"/>
            <a:ext cx="1463862" cy="369332"/>
          </a:xfrm>
          <a:prstGeom prst="rect">
            <a:avLst/>
          </a:prstGeom>
        </p:spPr>
        <p:txBody>
          <a:bodyPr wrap="none">
            <a:spAutoFit/>
          </a:bodyPr>
          <a:lstStyle/>
          <a:p>
            <a:r>
              <a:rPr lang="en-US" dirty="0" err="1" smtClean="0"/>
              <a:t>Aivazovskyi</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642918"/>
            <a:ext cx="2125903" cy="523220"/>
          </a:xfrm>
          <a:prstGeom prst="rect">
            <a:avLst/>
          </a:prstGeom>
        </p:spPr>
        <p:txBody>
          <a:bodyPr wrap="none">
            <a:spAutoFit/>
          </a:bodyPr>
          <a:lstStyle/>
          <a:p>
            <a:r>
              <a:rPr lang="en-US" sz="2800" i="1" dirty="0" err="1" smtClean="0"/>
              <a:t>Pymonenko</a:t>
            </a:r>
            <a:endParaRPr lang="ru-RU" sz="2800" i="1" dirty="0"/>
          </a:p>
        </p:txBody>
      </p:sp>
      <p:sp>
        <p:nvSpPr>
          <p:cNvPr id="3" name="Прямоугольник 2"/>
          <p:cNvSpPr/>
          <p:nvPr/>
        </p:nvSpPr>
        <p:spPr>
          <a:xfrm>
            <a:off x="5357818" y="642918"/>
            <a:ext cx="1922322" cy="523220"/>
          </a:xfrm>
          <a:prstGeom prst="rect">
            <a:avLst/>
          </a:prstGeom>
        </p:spPr>
        <p:txBody>
          <a:bodyPr wrap="none">
            <a:spAutoFit/>
          </a:bodyPr>
          <a:lstStyle/>
          <a:p>
            <a:pPr algn="ctr"/>
            <a:r>
              <a:rPr lang="en-US" sz="2800" i="1" dirty="0" err="1" smtClean="0"/>
              <a:t>Yablonska</a:t>
            </a:r>
            <a:endParaRPr lang="ru-RU" sz="2800" i="1" dirty="0"/>
          </a:p>
        </p:txBody>
      </p:sp>
      <p:pic>
        <p:nvPicPr>
          <p:cNvPr id="135170" name="Picture 2" descr="http://ukrmap.su/program2010/uh9/uh9_33_files/image002.jpg"/>
          <p:cNvPicPr>
            <a:picLocks noChangeAspect="1" noChangeArrowheads="1"/>
          </p:cNvPicPr>
          <p:nvPr/>
        </p:nvPicPr>
        <p:blipFill>
          <a:blip r:embed="rId2"/>
          <a:srcRect/>
          <a:stretch>
            <a:fillRect/>
          </a:stretch>
        </p:blipFill>
        <p:spPr bwMode="auto">
          <a:xfrm>
            <a:off x="571472" y="1428736"/>
            <a:ext cx="3500462" cy="4739088"/>
          </a:xfrm>
          <a:prstGeom prst="rect">
            <a:avLst/>
          </a:prstGeom>
          <a:noFill/>
        </p:spPr>
      </p:pic>
      <p:pic>
        <p:nvPicPr>
          <p:cNvPr id="135172" name="Picture 4" descr="http://upload.wikimedia.org/wikipedia/uk/b/b8/%D0%AF%D0%B1%D0%BB%D0%BE%D0%BD%D1%81%D1%8C%D0%BA%D0%B0_%D0%A2.jpg"/>
          <p:cNvPicPr>
            <a:picLocks noChangeAspect="1" noChangeArrowheads="1"/>
          </p:cNvPicPr>
          <p:nvPr/>
        </p:nvPicPr>
        <p:blipFill>
          <a:blip r:embed="rId3"/>
          <a:srcRect/>
          <a:stretch>
            <a:fillRect/>
          </a:stretch>
        </p:blipFill>
        <p:spPr bwMode="auto">
          <a:xfrm>
            <a:off x="4643438" y="1428736"/>
            <a:ext cx="3214710" cy="473151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i="1" dirty="0" smtClean="0"/>
              <a:t>Furman </a:t>
            </a:r>
            <a:r>
              <a:rPr lang="en-US" i="1" dirty="0" err="1" smtClean="0"/>
              <a:t>Alina</a:t>
            </a:r>
            <a:endParaRPr lang="ru-RU" i="1" dirty="0"/>
          </a:p>
        </p:txBody>
      </p:sp>
      <p:sp>
        <p:nvSpPr>
          <p:cNvPr id="3" name="Подзаголовок 2"/>
          <p:cNvSpPr>
            <a:spLocks noGrp="1"/>
          </p:cNvSpPr>
          <p:nvPr>
            <p:ph type="subTitle" idx="1"/>
          </p:nvPr>
        </p:nvSpPr>
        <p:spPr/>
        <p:txBody>
          <a:bodyPr>
            <a:normAutofit/>
          </a:bodyPr>
          <a:lstStyle/>
          <a:p>
            <a:r>
              <a:rPr lang="en-US" sz="3600" i="1" dirty="0" smtClean="0"/>
              <a:t>Form 10</a:t>
            </a:r>
            <a:endParaRPr lang="ru-RU" sz="36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67600" cy="1143000"/>
          </a:xfrm>
        </p:spPr>
        <p:txBody>
          <a:bodyPr>
            <a:noAutofit/>
          </a:bodyPr>
          <a:lstStyle/>
          <a:p>
            <a:pPr algn="ctr"/>
            <a:r>
              <a:rPr lang="en-US" sz="4000" i="1" dirty="0" smtClean="0">
                <a:solidFill>
                  <a:schemeClr val="accent1">
                    <a:lumMod val="75000"/>
                  </a:schemeClr>
                </a:solidFill>
              </a:rPr>
              <a:t>Our life seems to be impossible without art.</a:t>
            </a:r>
            <a:endParaRPr lang="ru-RU" sz="4000" i="1" dirty="0">
              <a:solidFill>
                <a:schemeClr val="accent1">
                  <a:lumMod val="75000"/>
                </a:schemeClr>
              </a:solidFill>
            </a:endParaRPr>
          </a:p>
        </p:txBody>
      </p:sp>
      <p:pic>
        <p:nvPicPr>
          <p:cNvPr id="124930" name="Picture 2" descr="http://3.bp.blogspot.com/-SNyPLYFZetU/UZjkKr_Mi9I/AAAAAAAAAEM/sR1U0PLKv3Y/s1600/MtEV1i-0ZI8.jpg"/>
          <p:cNvPicPr>
            <a:picLocks noChangeAspect="1" noChangeArrowheads="1"/>
          </p:cNvPicPr>
          <p:nvPr/>
        </p:nvPicPr>
        <p:blipFill>
          <a:blip r:embed="rId2"/>
          <a:srcRect/>
          <a:stretch>
            <a:fillRect/>
          </a:stretch>
        </p:blipFill>
        <p:spPr bwMode="auto">
          <a:xfrm>
            <a:off x="1857356" y="1571612"/>
            <a:ext cx="4929222" cy="48338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215074" y="0"/>
            <a:ext cx="2714644" cy="6858000"/>
          </a:xfrm>
          <a:solidFill>
            <a:schemeClr val="bg1"/>
          </a:solidFill>
        </p:spPr>
        <p:txBody>
          <a:bodyPr>
            <a:noAutofit/>
          </a:bodyPr>
          <a:lstStyle/>
          <a:p>
            <a:pPr algn="ctr"/>
            <a:r>
              <a:rPr lang="en-US" sz="2400" i="1" dirty="0" smtClean="0"/>
              <a:t>It really occupies an important part in our life. Art offers us not only pleasure and amusement but it is also a vehicle of culture and education. Art penetrates into all spheres and sides of our life. Art makes our life brighter, richer and more intellectual.</a:t>
            </a:r>
            <a:endParaRPr lang="ru-RU" sz="2400" i="1" dirty="0"/>
          </a:p>
        </p:txBody>
      </p:sp>
      <p:pic>
        <p:nvPicPr>
          <p:cNvPr id="125954" name="Picture 2" descr="http://www.orenburg.ru/upload/medialibrary/2e0/za%20molbertom.jpg"/>
          <p:cNvPicPr>
            <a:picLocks noGrp="1" noChangeAspect="1" noChangeArrowheads="1"/>
          </p:cNvPicPr>
          <p:nvPr>
            <p:ph type="pic" idx="1"/>
          </p:nvPr>
        </p:nvPicPr>
        <p:blipFill>
          <a:blip r:embed="rId2"/>
          <a:srcRect l="20081" r="20081"/>
          <a:stretch>
            <a:fillRect/>
          </a:stretch>
        </p:blipFill>
        <p:spPr bwMode="auto">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42852"/>
            <a:ext cx="7467600" cy="1143000"/>
          </a:xfrm>
        </p:spPr>
        <p:txBody>
          <a:bodyPr>
            <a:normAutofit/>
          </a:bodyPr>
          <a:lstStyle/>
          <a:p>
            <a:pPr algn="ctr"/>
            <a:r>
              <a:rPr lang="en-US" sz="3200" i="1" dirty="0" smtClean="0">
                <a:solidFill>
                  <a:schemeClr val="accent1">
                    <a:lumMod val="75000"/>
                  </a:schemeClr>
                </a:solidFill>
              </a:rPr>
              <a:t>People like and know different types of art.</a:t>
            </a:r>
            <a:endParaRPr lang="ru-RU" sz="3200" i="1" dirty="0">
              <a:solidFill>
                <a:schemeClr val="accent1">
                  <a:lumMod val="75000"/>
                </a:schemeClr>
              </a:solidFill>
            </a:endParaRPr>
          </a:p>
        </p:txBody>
      </p:sp>
      <p:pic>
        <p:nvPicPr>
          <p:cNvPr id="126978" name="Picture 2" descr="http://3.bp.blogspot.com/-3NidsCFde1I/UZyc4oqdh8I/AAAAAAAAAAo/pspULhTKnfo/s1600/%D0%BC%D1%83%D0%B7%D0%B8%D0%BA%D0%B0.jpg"/>
          <p:cNvPicPr>
            <a:picLocks noChangeAspect="1" noChangeArrowheads="1"/>
          </p:cNvPicPr>
          <p:nvPr/>
        </p:nvPicPr>
        <p:blipFill>
          <a:blip r:embed="rId2"/>
          <a:srcRect/>
          <a:stretch>
            <a:fillRect/>
          </a:stretch>
        </p:blipFill>
        <p:spPr bwMode="auto">
          <a:xfrm>
            <a:off x="500034" y="1357298"/>
            <a:ext cx="3857651" cy="3086122"/>
          </a:xfrm>
          <a:prstGeom prst="rect">
            <a:avLst/>
          </a:prstGeom>
          <a:noFill/>
        </p:spPr>
      </p:pic>
      <p:pic>
        <p:nvPicPr>
          <p:cNvPr id="126980" name="Picture 4" descr="http://xn----8sbehf6ahnvdhiqld5lwba.xn--p1ai/wp-content/uploads/2013/04/skulptyra_obshee.jpg"/>
          <p:cNvPicPr>
            <a:picLocks noChangeAspect="1" noChangeArrowheads="1"/>
          </p:cNvPicPr>
          <p:nvPr/>
        </p:nvPicPr>
        <p:blipFill>
          <a:blip r:embed="rId3"/>
          <a:srcRect/>
          <a:stretch>
            <a:fillRect/>
          </a:stretch>
        </p:blipFill>
        <p:spPr bwMode="auto">
          <a:xfrm>
            <a:off x="4214810" y="3357562"/>
            <a:ext cx="4572032" cy="3318957"/>
          </a:xfrm>
          <a:prstGeom prst="rect">
            <a:avLst/>
          </a:prstGeom>
          <a:noFill/>
        </p:spPr>
      </p:pic>
      <p:pic>
        <p:nvPicPr>
          <p:cNvPr id="126982" name="Picture 6" descr="http://school.xvatit.com/images/2/2f/Old-books.jpg"/>
          <p:cNvPicPr>
            <a:picLocks noChangeAspect="1" noChangeArrowheads="1"/>
          </p:cNvPicPr>
          <p:nvPr/>
        </p:nvPicPr>
        <p:blipFill>
          <a:blip r:embed="rId4"/>
          <a:srcRect/>
          <a:stretch>
            <a:fillRect/>
          </a:stretch>
        </p:blipFill>
        <p:spPr bwMode="auto">
          <a:xfrm>
            <a:off x="357158" y="3714752"/>
            <a:ext cx="4369536" cy="2990854"/>
          </a:xfrm>
          <a:prstGeom prst="rect">
            <a:avLst/>
          </a:prstGeom>
          <a:noFill/>
        </p:spPr>
      </p:pic>
      <p:pic>
        <p:nvPicPr>
          <p:cNvPr id="126984" name="Picture 8" descr="http://www.vincult.org.ua/images/news/image016.jpg"/>
          <p:cNvPicPr>
            <a:picLocks noChangeAspect="1" noChangeArrowheads="1"/>
          </p:cNvPicPr>
          <p:nvPr/>
        </p:nvPicPr>
        <p:blipFill>
          <a:blip r:embed="rId5"/>
          <a:srcRect/>
          <a:stretch>
            <a:fillRect/>
          </a:stretch>
        </p:blipFill>
        <p:spPr bwMode="auto">
          <a:xfrm>
            <a:off x="4071934" y="1285860"/>
            <a:ext cx="4214842" cy="2804364"/>
          </a:xfrm>
          <a:prstGeom prst="rect">
            <a:avLst/>
          </a:prstGeom>
          <a:noFill/>
        </p:spPr>
      </p:pic>
      <p:pic>
        <p:nvPicPr>
          <p:cNvPr id="126986" name="Picture 10" descr="http://2.bp.blogspot.com/-PNghI5xFzBs/UXlrus1pvEI/AAAAAAAAAAc/4CpSMT-R1aw/s1600/mota_ru_1040401-1280x1024.jpg"/>
          <p:cNvPicPr>
            <a:picLocks noChangeAspect="1" noChangeArrowheads="1"/>
          </p:cNvPicPr>
          <p:nvPr/>
        </p:nvPicPr>
        <p:blipFill>
          <a:blip r:embed="rId6"/>
          <a:srcRect/>
          <a:stretch>
            <a:fillRect/>
          </a:stretch>
        </p:blipFill>
        <p:spPr bwMode="auto">
          <a:xfrm>
            <a:off x="1785918" y="1785926"/>
            <a:ext cx="5276419" cy="42211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11330"/>
          </a:xfrm>
          <a:solidFill>
            <a:schemeClr val="bg1"/>
          </a:solidFill>
        </p:spPr>
        <p:txBody>
          <a:bodyPr>
            <a:noAutofit/>
          </a:bodyPr>
          <a:lstStyle/>
          <a:p>
            <a:pPr algn="ctr"/>
            <a:r>
              <a:rPr lang="en-US" sz="5400" i="1" dirty="0" smtClean="0">
                <a:solidFill>
                  <a:schemeClr val="accent1">
                    <a:lumMod val="75000"/>
                  </a:schemeClr>
                </a:solidFill>
              </a:rPr>
              <a:t>Some of them are fond of painting.</a:t>
            </a:r>
            <a:endParaRPr lang="ru-RU" sz="5400" i="1" dirty="0">
              <a:solidFill>
                <a:schemeClr val="accent1">
                  <a:lumMod val="75000"/>
                </a:schemeClr>
              </a:solidFill>
            </a:endParaRPr>
          </a:p>
        </p:txBody>
      </p:sp>
      <p:pic>
        <p:nvPicPr>
          <p:cNvPr id="128002" name="Picture 2" descr="http://englishland.com.ua/wp-content/uploads/2012/11/ris1.jpg"/>
          <p:cNvPicPr>
            <a:picLocks noChangeAspect="1" noChangeArrowheads="1"/>
          </p:cNvPicPr>
          <p:nvPr/>
        </p:nvPicPr>
        <p:blipFill>
          <a:blip r:embed="rId2"/>
          <a:srcRect/>
          <a:stretch>
            <a:fillRect/>
          </a:stretch>
        </p:blipFill>
        <p:spPr bwMode="auto">
          <a:xfrm>
            <a:off x="-1" y="2000241"/>
            <a:ext cx="9144001" cy="48577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solidFill>
            <a:schemeClr val="bg1"/>
          </a:solidFill>
        </p:spPr>
        <p:txBody>
          <a:bodyPr>
            <a:noAutofit/>
          </a:bodyPr>
          <a:lstStyle/>
          <a:p>
            <a:pPr algn="ctr"/>
            <a:r>
              <a:rPr lang="en-US" sz="4400" i="1" dirty="0" smtClean="0">
                <a:solidFill>
                  <a:schemeClr val="tx1"/>
                </a:solidFill>
              </a:rPr>
              <a:t>Others have a special liking for music.</a:t>
            </a:r>
            <a:endParaRPr lang="ru-RU" sz="4400" i="1" dirty="0">
              <a:solidFill>
                <a:schemeClr val="tx1"/>
              </a:solidFill>
            </a:endParaRPr>
          </a:p>
        </p:txBody>
      </p:sp>
      <p:pic>
        <p:nvPicPr>
          <p:cNvPr id="129026" name="Picture 2" descr="http://nashemisto.if.ua/images/stories/jazz_abstr.jpg"/>
          <p:cNvPicPr>
            <a:picLocks noChangeAspect="1" noChangeArrowheads="1"/>
          </p:cNvPicPr>
          <p:nvPr/>
        </p:nvPicPr>
        <p:blipFill>
          <a:blip r:embed="rId2"/>
          <a:srcRect/>
          <a:stretch>
            <a:fillRect/>
          </a:stretch>
        </p:blipFill>
        <p:spPr bwMode="auto">
          <a:xfrm>
            <a:off x="0" y="1428737"/>
            <a:ext cx="9144000" cy="5429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14488"/>
          </a:xfrm>
          <a:solidFill>
            <a:schemeClr val="bg1"/>
          </a:solidFill>
        </p:spPr>
        <p:txBody>
          <a:bodyPr>
            <a:noAutofit/>
          </a:bodyPr>
          <a:lstStyle/>
          <a:p>
            <a:pPr algn="ctr"/>
            <a:r>
              <a:rPr lang="en-US" sz="5400" i="1" dirty="0" smtClean="0">
                <a:solidFill>
                  <a:schemeClr val="tx1"/>
                </a:solidFill>
              </a:rPr>
              <a:t>Many people are fond of literature.</a:t>
            </a:r>
            <a:endParaRPr lang="ru-RU" sz="5400" i="1" dirty="0">
              <a:solidFill>
                <a:schemeClr val="tx1"/>
              </a:solidFill>
            </a:endParaRPr>
          </a:p>
        </p:txBody>
      </p:sp>
      <p:pic>
        <p:nvPicPr>
          <p:cNvPr id="130052" name="Picture 4" descr="http://img2.board.com.ua/a/2000690790/wm/3-klassika-romanyi-povesti-i-drugie-knigi-b-u.JPG"/>
          <p:cNvPicPr>
            <a:picLocks noChangeAspect="1" noChangeArrowheads="1"/>
          </p:cNvPicPr>
          <p:nvPr/>
        </p:nvPicPr>
        <p:blipFill>
          <a:blip r:embed="rId2"/>
          <a:srcRect/>
          <a:stretch>
            <a:fillRect/>
          </a:stretch>
        </p:blipFill>
        <p:spPr bwMode="auto">
          <a:xfrm>
            <a:off x="0" y="1714488"/>
            <a:ext cx="9143999" cy="5143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072198" y="0"/>
            <a:ext cx="3071802" cy="6858000"/>
          </a:xfrm>
          <a:solidFill>
            <a:schemeClr val="bg1"/>
          </a:solidFill>
        </p:spPr>
        <p:txBody>
          <a:bodyPr>
            <a:noAutofit/>
          </a:bodyPr>
          <a:lstStyle/>
          <a:p>
            <a:pPr algn="ctr"/>
            <a:r>
              <a:rPr lang="en-US" sz="2800" i="1" dirty="0" smtClean="0"/>
              <a:t>Art unites different people. It influences the development of personality. Art maker our inner world richer. It fills your soul with different feelings. It makes us stronger, enforces us in different situations. Time is flying art is forever!</a:t>
            </a:r>
            <a:endParaRPr lang="ru-RU" sz="2800" i="1" dirty="0"/>
          </a:p>
        </p:txBody>
      </p:sp>
      <p:pic>
        <p:nvPicPr>
          <p:cNvPr id="131074" name="Picture 2" descr="http://made-in-ukraine.info/wp-content/uploads/2010/12/118.jpg"/>
          <p:cNvPicPr>
            <a:picLocks noGrp="1" noChangeAspect="1" noChangeArrowheads="1"/>
          </p:cNvPicPr>
          <p:nvPr>
            <p:ph type="pic" idx="1"/>
          </p:nvPr>
        </p:nvPicPr>
        <p:blipFill>
          <a:blip r:embed="rId2"/>
          <a:srcRect l="11244" r="11244"/>
          <a:stretch>
            <a:fillRect/>
          </a:stretch>
        </p:blipFill>
        <p:spPr bwMode="auto">
          <a:xfrm>
            <a:off x="-214346" y="0"/>
            <a:ext cx="61722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67600" cy="1143000"/>
          </a:xfrm>
        </p:spPr>
        <p:txBody>
          <a:bodyPr>
            <a:noAutofit/>
          </a:bodyPr>
          <a:lstStyle/>
          <a:p>
            <a:pPr algn="ctr"/>
            <a:r>
              <a:rPr lang="en-US" sz="4000" i="1" dirty="0" smtClean="0">
                <a:solidFill>
                  <a:schemeClr val="tx1"/>
                </a:solidFill>
              </a:rPr>
              <a:t>There are many </a:t>
            </a:r>
            <a:r>
              <a:rPr lang="en-US" sz="4000" i="1" dirty="0" err="1" smtClean="0">
                <a:solidFill>
                  <a:schemeClr val="tx1"/>
                </a:solidFill>
              </a:rPr>
              <a:t>foreing</a:t>
            </a:r>
            <a:r>
              <a:rPr lang="en-US" sz="4000" i="1" dirty="0" smtClean="0">
                <a:solidFill>
                  <a:schemeClr val="tx1"/>
                </a:solidFill>
              </a:rPr>
              <a:t> painters.</a:t>
            </a:r>
            <a:endParaRPr lang="ru-RU" sz="4000" i="1" dirty="0">
              <a:solidFill>
                <a:schemeClr val="tx1"/>
              </a:solidFill>
            </a:endParaRPr>
          </a:p>
        </p:txBody>
      </p:sp>
      <p:sp>
        <p:nvSpPr>
          <p:cNvPr id="4" name="Прямоугольник 3"/>
          <p:cNvSpPr/>
          <p:nvPr/>
        </p:nvSpPr>
        <p:spPr>
          <a:xfrm>
            <a:off x="928662" y="6143644"/>
            <a:ext cx="2071702" cy="523220"/>
          </a:xfrm>
          <a:prstGeom prst="rect">
            <a:avLst/>
          </a:prstGeom>
        </p:spPr>
        <p:txBody>
          <a:bodyPr wrap="square">
            <a:spAutoFit/>
          </a:bodyPr>
          <a:lstStyle/>
          <a:p>
            <a:pPr algn="ctr"/>
            <a:r>
              <a:rPr lang="en-US" sz="2800" i="1" dirty="0" smtClean="0"/>
              <a:t>Van </a:t>
            </a:r>
            <a:r>
              <a:rPr lang="en-US" sz="2800" i="1" dirty="0" err="1" smtClean="0"/>
              <a:t>Dyck</a:t>
            </a:r>
            <a:endParaRPr lang="ru-RU" sz="2800" dirty="0"/>
          </a:p>
        </p:txBody>
      </p:sp>
      <p:sp>
        <p:nvSpPr>
          <p:cNvPr id="5" name="Прямоугольник 4"/>
          <p:cNvSpPr/>
          <p:nvPr/>
        </p:nvSpPr>
        <p:spPr>
          <a:xfrm>
            <a:off x="4786314" y="6143644"/>
            <a:ext cx="2786340" cy="523220"/>
          </a:xfrm>
          <a:prstGeom prst="rect">
            <a:avLst/>
          </a:prstGeom>
        </p:spPr>
        <p:txBody>
          <a:bodyPr wrap="none">
            <a:spAutoFit/>
          </a:bodyPr>
          <a:lstStyle/>
          <a:p>
            <a:r>
              <a:rPr lang="en-US" sz="2800" i="1" dirty="0" smtClean="0"/>
              <a:t>William </a:t>
            </a:r>
            <a:r>
              <a:rPr lang="en-US" sz="2800" i="1" dirty="0" err="1" smtClean="0"/>
              <a:t>Hogart</a:t>
            </a:r>
            <a:endParaRPr lang="ru-RU" sz="2800" dirty="0"/>
          </a:p>
        </p:txBody>
      </p:sp>
      <p:pic>
        <p:nvPicPr>
          <p:cNvPr id="132100" name="Picture 4" descr="http://www.kino-teatr.ru/acter/album/69639/79316.jpg"/>
          <p:cNvPicPr>
            <a:picLocks noChangeAspect="1" noChangeArrowheads="1"/>
          </p:cNvPicPr>
          <p:nvPr/>
        </p:nvPicPr>
        <p:blipFill>
          <a:blip r:embed="rId2"/>
          <a:srcRect/>
          <a:stretch>
            <a:fillRect/>
          </a:stretch>
        </p:blipFill>
        <p:spPr bwMode="auto">
          <a:xfrm>
            <a:off x="428596" y="1428736"/>
            <a:ext cx="3676650" cy="4572000"/>
          </a:xfrm>
          <a:prstGeom prst="rect">
            <a:avLst/>
          </a:prstGeom>
          <a:noFill/>
        </p:spPr>
      </p:pic>
      <p:pic>
        <p:nvPicPr>
          <p:cNvPr id="132102" name="Picture 6" descr="http://smallbay.ru/article/images/hogarth_02.jpg"/>
          <p:cNvPicPr>
            <a:picLocks noChangeAspect="1" noChangeArrowheads="1"/>
          </p:cNvPicPr>
          <p:nvPr/>
        </p:nvPicPr>
        <p:blipFill>
          <a:blip r:embed="rId3"/>
          <a:srcRect/>
          <a:stretch>
            <a:fillRect/>
          </a:stretch>
        </p:blipFill>
        <p:spPr bwMode="auto">
          <a:xfrm>
            <a:off x="4429124" y="1428736"/>
            <a:ext cx="3589045" cy="45720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C4FDC7"/>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TotalTime>
  <Words>167</Words>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Слайд 1</vt:lpstr>
      <vt:lpstr>Our life seems to be impossible without art.</vt:lpstr>
      <vt:lpstr>Слайд 3</vt:lpstr>
      <vt:lpstr>People like and know different types of art.</vt:lpstr>
      <vt:lpstr>Some of them are fond of painting.</vt:lpstr>
      <vt:lpstr>Others have a special liking for music.</vt:lpstr>
      <vt:lpstr>Many people are fond of literature.</vt:lpstr>
      <vt:lpstr>Слайд 8</vt:lpstr>
      <vt:lpstr>There are many foreing painters.</vt:lpstr>
      <vt:lpstr>Слайд 10</vt:lpstr>
      <vt:lpstr>There are many ukrainian painters.</vt:lpstr>
      <vt:lpstr>Слайд 12</vt:lpstr>
      <vt:lpstr>Furman Alina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Alina</dc:creator>
  <cp:lastModifiedBy>Alina</cp:lastModifiedBy>
  <cp:revision>6</cp:revision>
  <dcterms:created xsi:type="dcterms:W3CDTF">2014-04-10T18:13:51Z</dcterms:created>
  <dcterms:modified xsi:type="dcterms:W3CDTF">2014-04-10T19:13:11Z</dcterms:modified>
</cp:coreProperties>
</file>