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9" r:id="rId9"/>
    <p:sldId id="262" r:id="rId10"/>
    <p:sldId id="263" r:id="rId11"/>
    <p:sldId id="268" r:id="rId12"/>
    <p:sldId id="270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013F9BB-049B-4DFF-AE60-86344EC5EAC3}" type="datetimeFigureOut">
              <a:rPr lang="uk-UA" smtClean="0"/>
              <a:t>28.01.2015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E6445C6-1A39-4FE9-AF42-670BCC624994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3356992"/>
            <a:ext cx="5637010" cy="882119"/>
          </a:xfrm>
        </p:spPr>
        <p:txBody>
          <a:bodyPr>
            <a:noAutofit/>
          </a:bodyPr>
          <a:lstStyle/>
          <a:p>
            <a:pPr algn="ctr"/>
            <a:r>
              <a:rPr lang="ru-RU" sz="2800" dirty="0" err="1" smtClean="0"/>
              <a:t>Використання</a:t>
            </a:r>
            <a:r>
              <a:rPr lang="ru-RU" sz="2800" dirty="0" smtClean="0"/>
              <a:t> та </a:t>
            </a:r>
            <a:r>
              <a:rPr lang="ru-RU" sz="2800" dirty="0" err="1" smtClean="0"/>
              <a:t>лікування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захворювань</a:t>
            </a:r>
            <a:r>
              <a:rPr lang="ru-RU" sz="2800" dirty="0" smtClean="0"/>
              <a:t> </a:t>
            </a:r>
            <a:r>
              <a:rPr lang="ru-RU" sz="2800" dirty="0" err="1" smtClean="0"/>
              <a:t>людини</a:t>
            </a:r>
            <a:endParaRPr lang="uk-UA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44824"/>
            <a:ext cx="7175351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6600" dirty="0" err="1" smtClean="0"/>
              <a:t>Цитотехнології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375438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618" y="1340768"/>
            <a:ext cx="88569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Однією з способів модифікації клітин лежить введення у яких індивідуальних генів, тобто метод </a:t>
            </a:r>
            <a:r>
              <a:rPr lang="uk-UA" sz="2800" i="1" dirty="0" smtClean="0"/>
              <a:t>генетичної інженерії</a:t>
            </a:r>
            <a:r>
              <a:rPr lang="uk-UA" sz="2800" dirty="0" smtClean="0"/>
              <a:t>. </a:t>
            </a:r>
          </a:p>
          <a:p>
            <a:pPr algn="just"/>
            <a:r>
              <a:rPr lang="uk-UA" sz="2800" dirty="0" smtClean="0"/>
              <a:t>Вбудовування активного гена на місце відсутнього чи ушкодженого відкриває дорогу на лікування генетичних захворювань людини. Реконструкцію клітин проводять також за злитті клітинних фрагментів (без'ядерних, </a:t>
            </a:r>
            <a:r>
              <a:rPr lang="uk-UA" sz="2800" dirty="0" err="1" smtClean="0"/>
              <a:t>кариопластов</a:t>
            </a:r>
            <a:r>
              <a:rPr lang="uk-UA" sz="2800" dirty="0" smtClean="0"/>
              <a:t> з ядром, </a:t>
            </a:r>
            <a:r>
              <a:rPr lang="uk-UA" sz="2800" dirty="0" err="1" smtClean="0"/>
              <a:t>микроклеток</a:t>
            </a:r>
            <a:r>
              <a:rPr lang="uk-UA" sz="2800" dirty="0" smtClean="0"/>
              <a:t>, містять лише деякі з геному </a:t>
            </a:r>
            <a:r>
              <a:rPr lang="uk-UA" sz="2800" dirty="0" err="1" smtClean="0"/>
              <a:t>інтактной</a:t>
            </a:r>
            <a:r>
              <a:rPr lang="uk-UA" sz="2800" dirty="0" smtClean="0"/>
              <a:t> клітини) з іншими чи з інтактними (неушкодженими) клітинами. 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28250" y="404664"/>
            <a:ext cx="37176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u="sng" dirty="0"/>
              <a:t>Р</a:t>
            </a:r>
            <a:r>
              <a:rPr lang="uk-UA" sz="2800" u="sng" dirty="0" smtClean="0"/>
              <a:t>еконструкція клітин</a:t>
            </a:r>
            <a:endParaRPr lang="uk-UA" sz="2800" u="sng" dirty="0"/>
          </a:p>
        </p:txBody>
      </p:sp>
    </p:spTree>
    <p:extLst>
      <p:ext uri="{BB962C8B-B14F-4D97-AF65-F5344CB8AC3E}">
        <p14:creationId xmlns:p14="http://schemas.microsoft.com/office/powerpoint/2010/main" val="17360265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1784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i="1" u="sng" dirty="0" err="1" smtClean="0"/>
              <a:t>Етапи</a:t>
            </a:r>
            <a:r>
              <a:rPr lang="ru-RU" sz="2400" i="1" u="sng" dirty="0" smtClean="0"/>
              <a:t> </a:t>
            </a:r>
            <a:r>
              <a:rPr lang="ru-RU" sz="2400" i="1" u="sng" dirty="0" err="1" smtClean="0"/>
              <a:t>генної</a:t>
            </a:r>
            <a:r>
              <a:rPr lang="ru-RU" sz="2400" i="1" u="sng" dirty="0" smtClean="0"/>
              <a:t> </a:t>
            </a:r>
            <a:r>
              <a:rPr lang="ru-RU" sz="2400" i="1" u="sng" dirty="0" err="1" smtClean="0"/>
              <a:t>інженерії</a:t>
            </a:r>
            <a:r>
              <a:rPr lang="ru-RU" sz="2400" i="1" u="sng" dirty="0" smtClean="0"/>
              <a:t>:</a:t>
            </a:r>
            <a:endParaRPr lang="uk-UA" sz="2400" i="1" u="sng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326210"/>
              </p:ext>
            </p:extLst>
          </p:nvPr>
        </p:nvGraphicFramePr>
        <p:xfrm>
          <a:off x="179512" y="809746"/>
          <a:ext cx="3456384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1728192">
                <a:tc>
                  <a:txBody>
                    <a:bodyPr/>
                    <a:lstStyle/>
                    <a:p>
                      <a:pPr algn="ctr"/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за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допомогою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ферментів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рестриктаз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виділяють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гени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з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клітин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бактерій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рослин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і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тварин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uk-UA" sz="2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219309"/>
              </p:ext>
            </p:extLst>
          </p:nvPr>
        </p:nvGraphicFramePr>
        <p:xfrm>
          <a:off x="2915816" y="2987784"/>
          <a:ext cx="4032448" cy="151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</a:tblGrid>
              <a:tr h="1512168">
                <a:tc>
                  <a:txBody>
                    <a:bodyPr/>
                    <a:lstStyle/>
                    <a:p>
                      <a:pPr algn="ctr"/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за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допомогою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ферментів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лігаз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з'єднують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окремі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фрагменти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ДНК в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єдину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молекулу в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складі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плазміди</a:t>
                      </a:r>
                      <a:endParaRPr lang="uk-UA" sz="2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677260"/>
              </p:ext>
            </p:extLst>
          </p:nvPr>
        </p:nvGraphicFramePr>
        <p:xfrm>
          <a:off x="5148064" y="4914203"/>
          <a:ext cx="3995936" cy="1916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936"/>
              </a:tblGrid>
              <a:tr h="1916832">
                <a:tc>
                  <a:txBody>
                    <a:bodyPr/>
                    <a:lstStyle/>
                    <a:p>
                      <a:pPr algn="ctr"/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отриману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конструкцію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вводять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в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клітину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господаря, де вона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репрецірується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і </a:t>
                      </a:r>
                      <a:r>
                        <a:rPr lang="ru-RU" sz="2200" b="0" i="1" dirty="0" err="1" smtClean="0">
                          <a:solidFill>
                            <a:schemeClr val="tx1"/>
                          </a:solidFill>
                        </a:rPr>
                        <a:t>передається</a:t>
                      </a:r>
                      <a:r>
                        <a:rPr lang="ru-RU" sz="2200" b="0" i="1" dirty="0" smtClean="0">
                          <a:solidFill>
                            <a:schemeClr val="tx1"/>
                          </a:solidFill>
                        </a:rPr>
                        <a:t> потомству.</a:t>
                      </a:r>
                      <a:endParaRPr lang="uk-UA" sz="2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2801227" y="2587823"/>
            <a:ext cx="432048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6012160" y="4493112"/>
            <a:ext cx="504056" cy="3817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942184" y="77951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 err="1"/>
              <a:t>Р</a:t>
            </a:r>
            <a:r>
              <a:rPr lang="ru-RU" sz="2400" dirty="0" err="1" smtClean="0"/>
              <a:t>ослини</a:t>
            </a:r>
            <a:r>
              <a:rPr lang="ru-RU" sz="2400" dirty="0" smtClean="0"/>
              <a:t> і </a:t>
            </a:r>
            <a:r>
              <a:rPr lang="ru-RU" sz="2400" dirty="0" err="1" smtClean="0"/>
              <a:t>тварини</a:t>
            </a:r>
            <a:r>
              <a:rPr lang="ru-RU" sz="2400" dirty="0" smtClean="0"/>
              <a:t>, геном </a:t>
            </a:r>
            <a:r>
              <a:rPr lang="ru-RU" sz="2400" dirty="0" err="1" smtClean="0"/>
              <a:t>яких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змінений</a:t>
            </a:r>
            <a:r>
              <a:rPr lang="ru-RU" sz="2400" dirty="0" smtClean="0"/>
              <a:t> таким шляхом, </a:t>
            </a:r>
            <a:r>
              <a:rPr lang="ru-RU" sz="2400" dirty="0" err="1" smtClean="0"/>
              <a:t>називаються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трансгенними</a:t>
            </a:r>
            <a:r>
              <a:rPr lang="ru-RU" sz="2400" dirty="0" smtClean="0"/>
              <a:t>.</a:t>
            </a:r>
            <a:endParaRPr lang="uk-UA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515719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 err="1"/>
              <a:t>Б</a:t>
            </a:r>
            <a:r>
              <a:rPr lang="ru-RU" sz="2400" dirty="0" err="1" smtClean="0"/>
              <a:t>лизько</a:t>
            </a:r>
            <a:r>
              <a:rPr lang="ru-RU" sz="2400" dirty="0" smtClean="0"/>
              <a:t> 40% </a:t>
            </a:r>
            <a:r>
              <a:rPr lang="ru-RU" sz="2400" dirty="0" err="1" smtClean="0"/>
              <a:t>культурних</a:t>
            </a:r>
            <a:r>
              <a:rPr lang="ru-RU" sz="2400" dirty="0" smtClean="0"/>
              <a:t> </a:t>
            </a:r>
            <a:r>
              <a:rPr lang="ru-RU" sz="2400" dirty="0" err="1" smtClean="0"/>
              <a:t>рослин</a:t>
            </a:r>
            <a:r>
              <a:rPr lang="ru-RU" sz="2400" dirty="0" smtClean="0"/>
              <a:t>, </a:t>
            </a:r>
            <a:r>
              <a:rPr lang="ru-RU" sz="2400" dirty="0" err="1" smtClean="0"/>
              <a:t>вирощуваних</a:t>
            </a:r>
            <a:r>
              <a:rPr lang="ru-RU" sz="2400" dirty="0" smtClean="0"/>
              <a:t> на </a:t>
            </a:r>
            <a:r>
              <a:rPr lang="ru-RU" sz="2400" dirty="0" err="1" smtClean="0"/>
              <a:t>Заході</a:t>
            </a:r>
            <a:r>
              <a:rPr lang="ru-RU" sz="2400" dirty="0" smtClean="0"/>
              <a:t> є </a:t>
            </a:r>
            <a:r>
              <a:rPr lang="ru-RU" sz="2400" dirty="0" err="1" smtClean="0"/>
              <a:t>трансгенними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7205090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92696"/>
            <a:ext cx="6961956" cy="4641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82053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8136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 err="1" smtClean="0"/>
              <a:t>Клонування</a:t>
            </a:r>
            <a:endParaRPr lang="uk-UA" sz="3600" u="sng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9572" y="1462525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Клітинне клонування — </a:t>
            </a:r>
            <a:r>
              <a:rPr lang="uk-UA" sz="2400" dirty="0" err="1" smtClean="0"/>
              <a:t>клонування</a:t>
            </a:r>
            <a:r>
              <a:rPr lang="uk-UA" sz="2400" dirty="0" smtClean="0"/>
              <a:t>, при якому відбувається виведення популяції клітин із однієї клітини. У випадку простих одноклітинних організмів, чи то бактерій, чи то дріжджів, цей процес є достатньо простим. Однак, для клонування клітин багатоклітинних організмів потрібно докласти значно більше зусиль — це набагато важче завдання, окрім того, такі клітини розвиваються дуже повільно у звичайних умовах.</a:t>
            </a:r>
          </a:p>
          <a:p>
            <a:pPr algn="just"/>
            <a:r>
              <a:rPr lang="ru-RU" sz="2400" dirty="0" smtClean="0"/>
              <a:t>Першим </a:t>
            </a:r>
            <a:r>
              <a:rPr lang="ru-RU" sz="2400" dirty="0" err="1" smtClean="0"/>
              <a:t>клонованим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організмом</a:t>
            </a:r>
            <a:r>
              <a:rPr lang="ru-RU" sz="2400" dirty="0" smtClean="0"/>
              <a:t> </a:t>
            </a:r>
            <a:r>
              <a:rPr lang="ru-RU" sz="2400" dirty="0" err="1" smtClean="0"/>
              <a:t>була</a:t>
            </a:r>
            <a:r>
              <a:rPr lang="ru-RU" sz="2400" dirty="0" smtClean="0"/>
              <a:t> </a:t>
            </a:r>
            <a:r>
              <a:rPr lang="ru-RU" sz="2400" dirty="0" err="1" smtClean="0"/>
              <a:t>вівця</a:t>
            </a:r>
            <a:r>
              <a:rPr lang="ru-RU" sz="2400" dirty="0" smtClean="0"/>
              <a:t> </a:t>
            </a:r>
            <a:r>
              <a:rPr lang="ru-RU" sz="2400" dirty="0" err="1" smtClean="0"/>
              <a:t>Доллі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980854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47525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/>
              <a:t>До клонування </a:t>
            </a:r>
            <a:r>
              <a:rPr lang="uk-UA" sz="2400" dirty="0" err="1" smtClean="0"/>
              <a:t>Доллі</a:t>
            </a:r>
            <a:r>
              <a:rPr lang="uk-UA" sz="2400" dirty="0" smtClean="0"/>
              <a:t> уже були перші спроби </a:t>
            </a:r>
            <a:r>
              <a:rPr lang="uk-UA" sz="2400" dirty="0" err="1" smtClean="0"/>
              <a:t>склонувати</a:t>
            </a:r>
            <a:r>
              <a:rPr lang="uk-UA" sz="2400" dirty="0" smtClean="0"/>
              <a:t> організми, зокрема були клоновані вівці </a:t>
            </a:r>
            <a:r>
              <a:rPr lang="uk-UA" sz="2400" dirty="0" err="1" smtClean="0"/>
              <a:t>Меган</a:t>
            </a:r>
            <a:r>
              <a:rPr lang="uk-UA" sz="2400" dirty="0" smtClean="0"/>
              <a:t> і </a:t>
            </a:r>
            <a:r>
              <a:rPr lang="uk-UA" sz="2400" dirty="0" err="1" smtClean="0"/>
              <a:t>Мораг</a:t>
            </a:r>
            <a:r>
              <a:rPr lang="uk-UA" sz="2400" dirty="0" smtClean="0"/>
              <a:t> тою самою групою вчених. Статті про них були опублікована у журналі </a:t>
            </a:r>
            <a:r>
              <a:rPr lang="en-GB" sz="2400" dirty="0" smtClean="0"/>
              <a:t>Nature 1997 </a:t>
            </a:r>
            <a:r>
              <a:rPr lang="uk-UA" sz="2400" dirty="0" smtClean="0"/>
              <a:t>року.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dirty="0" smtClean="0"/>
              <a:t>В процесі створення </a:t>
            </a:r>
            <a:r>
              <a:rPr lang="uk-UA" sz="2400" dirty="0" err="1" smtClean="0"/>
              <a:t>Доллі</a:t>
            </a:r>
            <a:r>
              <a:rPr lang="uk-UA" sz="2400" dirty="0" smtClean="0"/>
              <a:t> в 277 яйцеклітин було </a:t>
            </a:r>
            <a:r>
              <a:rPr lang="uk-UA" sz="2400" dirty="0" err="1" smtClean="0"/>
              <a:t>вселено</a:t>
            </a:r>
            <a:r>
              <a:rPr lang="uk-UA" sz="2400" dirty="0" smtClean="0"/>
              <a:t> ядра із нестатевих клітин, після чого було утворено 29 ембріонів, із яких вижила лише </a:t>
            </a:r>
            <a:r>
              <a:rPr lang="uk-UA" sz="2400" dirty="0" err="1" smtClean="0"/>
              <a:t>Доллі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049" y="764704"/>
            <a:ext cx="3099076" cy="367240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530049" y="4550356"/>
            <a:ext cx="33620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i="1" dirty="0" err="1" smtClean="0"/>
              <a:t>Долі</a:t>
            </a:r>
            <a:r>
              <a:rPr lang="ru-RU" sz="2000" i="1" dirty="0" smtClean="0"/>
              <a:t> і </a:t>
            </a:r>
            <a:r>
              <a:rPr lang="ru-RU" sz="2000" i="1" dirty="0" err="1" smtClean="0"/>
              <a:t>її</a:t>
            </a:r>
            <a:r>
              <a:rPr lang="ru-RU" sz="2000" i="1" dirty="0" smtClean="0"/>
              <a:t> перший </a:t>
            </a:r>
            <a:r>
              <a:rPr lang="ru-RU" sz="2000" i="1" dirty="0" err="1" smtClean="0"/>
              <a:t>нащадок</a:t>
            </a:r>
            <a:r>
              <a:rPr lang="ru-RU" sz="2000" i="1" dirty="0" smtClean="0"/>
              <a:t> — </a:t>
            </a:r>
            <a:r>
              <a:rPr lang="ru-RU" sz="2000" i="1" dirty="0" err="1" smtClean="0"/>
              <a:t>ягня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Бонні</a:t>
            </a:r>
            <a:endParaRPr lang="uk-UA" sz="2000" i="1" dirty="0"/>
          </a:p>
        </p:txBody>
      </p:sp>
    </p:spTree>
    <p:extLst>
      <p:ext uri="{BB962C8B-B14F-4D97-AF65-F5344CB8AC3E}">
        <p14:creationId xmlns:p14="http://schemas.microsoft.com/office/powerpoint/2010/main" val="1678186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7652" y="2420888"/>
            <a:ext cx="593624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uk-UA" sz="6000" i="1" dirty="0" smtClean="0"/>
              <a:t>Дякую за увагу!</a:t>
            </a:r>
            <a:endParaRPr lang="uk-UA" sz="6000" i="1" dirty="0"/>
          </a:p>
        </p:txBody>
      </p:sp>
    </p:spTree>
    <p:extLst>
      <p:ext uri="{BB962C8B-B14F-4D97-AF65-F5344CB8AC3E}">
        <p14:creationId xmlns:p14="http://schemas.microsoft.com/office/powerpoint/2010/main" val="11794241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268760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err="1" smtClean="0"/>
              <a:t>Цитотехнологія</a:t>
            </a:r>
            <a:r>
              <a:rPr lang="uk-UA" sz="2800" dirty="0" smtClean="0"/>
              <a:t> (від </a:t>
            </a:r>
            <a:r>
              <a:rPr lang="uk-UA" sz="2800" dirty="0" err="1" smtClean="0"/>
              <a:t>грец</a:t>
            </a:r>
            <a:r>
              <a:rPr lang="uk-UA" sz="2800" dirty="0" smtClean="0"/>
              <a:t>. </a:t>
            </a:r>
            <a:r>
              <a:rPr lang="el-GR" sz="2800" dirty="0" smtClean="0"/>
              <a:t>κύτος, </a:t>
            </a:r>
            <a:r>
              <a:rPr lang="uk-UA" sz="2800" dirty="0" smtClean="0"/>
              <a:t>латинізоване «</a:t>
            </a:r>
            <a:r>
              <a:rPr lang="uk-UA" sz="2800" dirty="0" err="1" smtClean="0"/>
              <a:t>цитос</a:t>
            </a:r>
            <a:r>
              <a:rPr lang="uk-UA" sz="2800" dirty="0" smtClean="0"/>
              <a:t>» — порожнина, вмістилище, тут: «клітина», </a:t>
            </a:r>
            <a:r>
              <a:rPr lang="uk-UA" sz="2800" dirty="0" err="1" smtClean="0"/>
              <a:t>грец</a:t>
            </a:r>
            <a:r>
              <a:rPr lang="uk-UA" sz="2800" dirty="0" smtClean="0"/>
              <a:t>. </a:t>
            </a:r>
            <a:r>
              <a:rPr lang="el-GR" sz="2800" dirty="0" smtClean="0"/>
              <a:t>τεχνη — </a:t>
            </a:r>
            <a:r>
              <a:rPr lang="uk-UA" sz="2800" dirty="0" smtClean="0"/>
              <a:t>мистецтво, майстерність і </a:t>
            </a:r>
            <a:r>
              <a:rPr lang="uk-UA" sz="2800" dirty="0" err="1" smtClean="0"/>
              <a:t>грец</a:t>
            </a:r>
            <a:r>
              <a:rPr lang="uk-UA" sz="2800" dirty="0" smtClean="0"/>
              <a:t>. </a:t>
            </a:r>
            <a:r>
              <a:rPr lang="el-GR" sz="2800" dirty="0" smtClean="0"/>
              <a:t>λόγος — </a:t>
            </a:r>
            <a:r>
              <a:rPr lang="uk-UA" sz="2800" dirty="0" smtClean="0"/>
              <a:t>слово, знання) — мікроскопічна інтерпретація клітини для виявлення раку та інших патологій.</a:t>
            </a:r>
          </a:p>
          <a:p>
            <a:pPr algn="just"/>
            <a:endParaRPr lang="uk-UA" sz="2800" dirty="0" smtClean="0"/>
          </a:p>
          <a:p>
            <a:pPr algn="just"/>
            <a:r>
              <a:rPr lang="ru-RU" sz="2800" dirty="0" err="1" smtClean="0"/>
              <a:t>Цитотехнологія</a:t>
            </a:r>
            <a:r>
              <a:rPr lang="ru-RU" sz="2800" dirty="0" smtClean="0"/>
              <a:t> — </a:t>
            </a:r>
            <a:r>
              <a:rPr lang="ru-RU" sz="2800" dirty="0" err="1" smtClean="0"/>
              <a:t>відносно</a:t>
            </a:r>
            <a:r>
              <a:rPr lang="ru-RU" sz="2800" dirty="0" smtClean="0"/>
              <a:t> нова </a:t>
            </a:r>
            <a:r>
              <a:rPr lang="ru-RU" sz="2800" dirty="0" err="1" smtClean="0"/>
              <a:t>галузь</a:t>
            </a:r>
            <a:r>
              <a:rPr lang="ru-RU" sz="2800" dirty="0" smtClean="0"/>
              <a:t> </a:t>
            </a:r>
            <a:r>
              <a:rPr lang="ru-RU" sz="2800" dirty="0" err="1" smtClean="0"/>
              <a:t>біологічних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досліджень</a:t>
            </a:r>
            <a:r>
              <a:rPr lang="ru-RU" sz="2800" dirty="0" smtClean="0"/>
              <a:t>. Вона </a:t>
            </a:r>
            <a:r>
              <a:rPr lang="ru-RU" sz="2800" dirty="0" err="1" smtClean="0"/>
              <a:t>використовує</a:t>
            </a:r>
            <a:r>
              <a:rPr lang="ru-RU" sz="2800" dirty="0" smtClean="0"/>
              <a:t> </a:t>
            </a:r>
            <a:r>
              <a:rPr lang="ru-RU" sz="2800" dirty="0" err="1" smtClean="0"/>
              <a:t>різні</a:t>
            </a:r>
            <a:r>
              <a:rPr lang="ru-RU" sz="2800" dirty="0" smtClean="0"/>
              <a:t> </a:t>
            </a:r>
            <a:r>
              <a:rPr lang="ru-RU" sz="2800" dirty="0" err="1" smtClean="0"/>
              <a:t>методи</a:t>
            </a:r>
            <a:r>
              <a:rPr lang="ru-RU" sz="2800" dirty="0" smtClean="0"/>
              <a:t>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24335515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58052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i="1" dirty="0" err="1" smtClean="0"/>
              <a:t>Цитологічний</a:t>
            </a:r>
            <a:r>
              <a:rPr lang="ru-RU" i="1" dirty="0" smtClean="0"/>
              <a:t> </a:t>
            </a:r>
            <a:r>
              <a:rPr lang="ru-RU" i="1" dirty="0" err="1" smtClean="0"/>
              <a:t>зразок</a:t>
            </a:r>
            <a:r>
              <a:rPr lang="ru-RU" i="1" dirty="0" smtClean="0"/>
              <a:t>, за </a:t>
            </a:r>
            <a:r>
              <a:rPr lang="ru-RU" i="1" dirty="0" err="1" smtClean="0"/>
              <a:t>яким</a:t>
            </a:r>
            <a:r>
              <a:rPr lang="ru-RU" i="1" dirty="0" smtClean="0"/>
              <a:t> </a:t>
            </a:r>
            <a:r>
              <a:rPr lang="ru-RU" i="1" dirty="0" err="1" smtClean="0"/>
              <a:t>був</a:t>
            </a:r>
            <a:r>
              <a:rPr lang="ru-RU" i="1" dirty="0" smtClean="0"/>
              <a:t> </a:t>
            </a:r>
            <a:r>
              <a:rPr lang="ru-RU" i="1" dirty="0" err="1" smtClean="0"/>
              <a:t>діагностований</a:t>
            </a:r>
            <a:r>
              <a:rPr lang="ru-RU" i="1" dirty="0" smtClean="0"/>
              <a:t> рак </a:t>
            </a:r>
            <a:r>
              <a:rPr lang="ru-RU" i="1" dirty="0" err="1" smtClean="0"/>
              <a:t>шийки</a:t>
            </a:r>
            <a:r>
              <a:rPr lang="ru-RU" i="1" dirty="0" smtClean="0"/>
              <a:t> матки</a:t>
            </a:r>
            <a:endParaRPr lang="uk-UA" i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32" y="188640"/>
            <a:ext cx="8424936" cy="537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3458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124744"/>
            <a:ext cx="7272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err="1" smtClean="0"/>
              <a:t>Методи</a:t>
            </a:r>
            <a:r>
              <a:rPr lang="ru-RU" sz="3600" u="sng" dirty="0" smtClean="0"/>
              <a:t> </a:t>
            </a:r>
            <a:r>
              <a:rPr lang="ru-RU" sz="3600" u="sng" dirty="0" err="1" smtClean="0"/>
              <a:t>цитотехнології</a:t>
            </a:r>
            <a:r>
              <a:rPr lang="ru-RU" sz="3600" u="sng" dirty="0" smtClean="0"/>
              <a:t>:</a:t>
            </a:r>
          </a:p>
          <a:p>
            <a:pPr algn="ctr"/>
            <a:endParaRPr lang="ru-RU" sz="36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ru-RU" sz="3600" i="1" dirty="0" err="1" smtClean="0"/>
              <a:t>Клітинна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інженерія</a:t>
            </a:r>
            <a:endParaRPr lang="ru-RU" sz="3600" i="1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ru-RU" sz="3600" i="1" dirty="0" err="1" smtClean="0"/>
              <a:t>Гібридизація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соматичних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клітин</a:t>
            </a:r>
            <a:endParaRPr lang="ru-RU" sz="3600" i="1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ru-RU" sz="3600" i="1" dirty="0" err="1" smtClean="0"/>
              <a:t>Реконструкція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клітин</a:t>
            </a:r>
            <a:r>
              <a:rPr lang="ru-RU" sz="3600" i="1" dirty="0" smtClean="0"/>
              <a:t> (</a:t>
            </a:r>
            <a:r>
              <a:rPr lang="ru-RU" sz="3600" i="1" dirty="0" err="1"/>
              <a:t>г</a:t>
            </a:r>
            <a:r>
              <a:rPr lang="ru-RU" sz="3600" i="1" dirty="0" err="1" smtClean="0"/>
              <a:t>енна</a:t>
            </a:r>
            <a:r>
              <a:rPr lang="ru-RU" sz="3600" i="1" dirty="0" smtClean="0"/>
              <a:t> </a:t>
            </a:r>
            <a:r>
              <a:rPr lang="ru-RU" sz="3600" i="1" dirty="0" err="1" smtClean="0"/>
              <a:t>інженерія</a:t>
            </a:r>
            <a:r>
              <a:rPr lang="ru-RU" sz="3600" i="1" dirty="0" smtClean="0"/>
              <a:t>)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ru-RU" sz="3600" i="1" dirty="0" err="1" smtClean="0"/>
              <a:t>Клонування</a:t>
            </a:r>
            <a:endParaRPr lang="uk-UA" sz="3600" i="1" dirty="0"/>
          </a:p>
        </p:txBody>
      </p:sp>
    </p:spTree>
    <p:extLst>
      <p:ext uri="{BB962C8B-B14F-4D97-AF65-F5344CB8AC3E}">
        <p14:creationId xmlns:p14="http://schemas.microsoft.com/office/powerpoint/2010/main" val="20664286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836712"/>
            <a:ext cx="6912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u="sng" dirty="0" err="1" smtClean="0"/>
              <a:t>Клітинна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інженерія</a:t>
            </a:r>
            <a:endParaRPr lang="ru-RU" sz="2800" u="sng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980697" y="1556792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err="1" smtClean="0"/>
              <a:t>Клітинна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інженерія</a:t>
            </a:r>
            <a:r>
              <a:rPr lang="ru-RU" sz="2400" i="1" dirty="0" smtClean="0"/>
              <a:t> </a:t>
            </a:r>
            <a:r>
              <a:rPr lang="ru-RU" sz="2400" dirty="0" smtClean="0"/>
              <a:t>— метод </a:t>
            </a:r>
            <a:r>
              <a:rPr lang="ru-RU" sz="2400" dirty="0" err="1" smtClean="0"/>
              <a:t>створення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клітин</a:t>
            </a:r>
            <a:r>
              <a:rPr lang="ru-RU" sz="2400" dirty="0" smtClean="0"/>
              <a:t> нового типу на </a:t>
            </a:r>
            <a:r>
              <a:rPr lang="ru-RU" sz="2400" dirty="0" err="1" smtClean="0"/>
              <a:t>основі</a:t>
            </a:r>
            <a:r>
              <a:rPr lang="ru-RU" sz="2400" dirty="0" smtClean="0"/>
              <a:t>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культивування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гібридизації</a:t>
            </a:r>
            <a:r>
              <a:rPr lang="ru-RU" sz="2400" dirty="0" smtClean="0"/>
              <a:t> та </a:t>
            </a:r>
            <a:r>
              <a:rPr lang="ru-RU" sz="2400" dirty="0" err="1" smtClean="0"/>
              <a:t>реконструкції</a:t>
            </a:r>
            <a:r>
              <a:rPr lang="ru-RU" sz="2400" dirty="0" smtClean="0"/>
              <a:t>.</a:t>
            </a:r>
          </a:p>
          <a:p>
            <a:pPr algn="just"/>
            <a:endParaRPr lang="ru-RU" sz="2400" dirty="0" smtClean="0"/>
          </a:p>
          <a:p>
            <a:pPr algn="just"/>
            <a:r>
              <a:rPr lang="ru-RU" sz="2400" dirty="0" smtClean="0"/>
              <a:t>За </a:t>
            </a:r>
            <a:r>
              <a:rPr lang="ru-RU" sz="2400" dirty="0" err="1" smtClean="0"/>
              <a:t>допомогою</a:t>
            </a:r>
            <a:r>
              <a:rPr lang="ru-RU" sz="2400" dirty="0" smtClean="0"/>
              <a:t> </a:t>
            </a:r>
            <a:r>
              <a:rPr lang="ru-RU" sz="2400" dirty="0" err="1" smtClean="0"/>
              <a:t>клітинної</a:t>
            </a:r>
            <a:r>
              <a:rPr lang="ru-RU" sz="2400" dirty="0" smtClean="0"/>
              <a:t> </a:t>
            </a:r>
            <a:r>
              <a:rPr lang="ru-RU" sz="2400" dirty="0" err="1" smtClean="0"/>
              <a:t>інженерії</a:t>
            </a:r>
            <a:r>
              <a:rPr lang="ru-RU" sz="2400" dirty="0" smtClean="0"/>
              <a:t> </a:t>
            </a:r>
            <a:r>
              <a:rPr lang="ru-RU" sz="2400" dirty="0" err="1" smtClean="0"/>
              <a:t>вдається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поєднати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геноми</a:t>
            </a:r>
            <a:r>
              <a:rPr lang="ru-RU" sz="2400" dirty="0" smtClean="0"/>
              <a:t> </a:t>
            </a:r>
            <a:r>
              <a:rPr lang="ru-RU" sz="2400" dirty="0" err="1" smtClean="0"/>
              <a:t>різних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видів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algn="just"/>
            <a:r>
              <a:rPr lang="ru-RU" sz="2400" dirty="0" err="1" smtClean="0"/>
              <a:t>Клітинну</a:t>
            </a:r>
            <a:r>
              <a:rPr lang="ru-RU" sz="2400" dirty="0" smtClean="0"/>
              <a:t> </a:t>
            </a:r>
            <a:r>
              <a:rPr lang="ru-RU" sz="2400" dirty="0" err="1" smtClean="0"/>
              <a:t>інженерію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використовують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вирішення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багатьох</a:t>
            </a:r>
            <a:r>
              <a:rPr lang="ru-RU" sz="2400" dirty="0" smtClean="0"/>
              <a:t> </a:t>
            </a:r>
            <a:r>
              <a:rPr lang="ru-RU" sz="2400" dirty="0" err="1" smtClean="0"/>
              <a:t>теоретичних</a:t>
            </a:r>
            <a:r>
              <a:rPr lang="ru-RU" sz="2400" dirty="0" smtClean="0"/>
              <a:t> проблем </a:t>
            </a:r>
            <a:r>
              <a:rPr lang="ru-RU" sz="2400" dirty="0" err="1" smtClean="0"/>
              <a:t>біології</a:t>
            </a:r>
            <a:r>
              <a:rPr lang="ru-RU" sz="2400" dirty="0" smtClean="0"/>
              <a:t>, </a:t>
            </a:r>
            <a:r>
              <a:rPr lang="ru-RU" sz="2400" dirty="0" err="1" smtClean="0"/>
              <a:t>промислової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мікробіології</a:t>
            </a:r>
            <a:r>
              <a:rPr lang="ru-RU" sz="2400" dirty="0" smtClean="0"/>
              <a:t>, а </a:t>
            </a:r>
            <a:r>
              <a:rPr lang="ru-RU" sz="2400" dirty="0" err="1" smtClean="0"/>
              <a:t>також</a:t>
            </a:r>
            <a:r>
              <a:rPr lang="ru-RU" sz="2400" dirty="0" smtClean="0"/>
              <a:t> </a:t>
            </a:r>
            <a:r>
              <a:rPr lang="ru-RU" sz="2400" dirty="0" err="1" smtClean="0"/>
              <a:t>біотехнології</a:t>
            </a:r>
            <a:r>
              <a:rPr lang="ru-RU" sz="2400" dirty="0" smtClean="0"/>
              <a:t>, </a:t>
            </a:r>
            <a:r>
              <a:rPr lang="ru-RU" sz="2400" dirty="0" err="1" smtClean="0"/>
              <a:t>медицині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інших</a:t>
            </a:r>
            <a:r>
              <a:rPr lang="ru-RU" sz="2400" dirty="0" smtClean="0"/>
              <a:t> </a:t>
            </a:r>
            <a:r>
              <a:rPr lang="ru-RU" sz="2400" dirty="0" err="1" smtClean="0"/>
              <a:t>галузях</a:t>
            </a:r>
            <a:r>
              <a:rPr lang="ru-RU" sz="2400" dirty="0" smtClean="0"/>
              <a:t> науки і </a:t>
            </a:r>
            <a:r>
              <a:rPr lang="ru-RU" sz="2400" dirty="0" err="1" smtClean="0"/>
              <a:t>виробництва</a:t>
            </a:r>
            <a:r>
              <a:rPr lang="ru-RU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43375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572229"/>
            <a:ext cx="51845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/>
              <a:t>За її допомогою одержують безвірусний матеріал різних сортів картоплі, виводять сорти і гібриди сільськогосподарських культур, отримують насінний матеріал цукрових буряків у вигляді проростків, які потім спеціально готують для наступного висівання у вигляді гранул, біологічно активні речовини та ін.</a:t>
            </a:r>
            <a:endParaRPr lang="uk-UA" sz="28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764704"/>
            <a:ext cx="30003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744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620688"/>
            <a:ext cx="55419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u="sng" dirty="0" err="1" smtClean="0"/>
              <a:t>Гібридизація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соматичних</a:t>
            </a:r>
            <a:r>
              <a:rPr lang="ru-RU" sz="2800" u="sng" dirty="0" smtClean="0"/>
              <a:t> </a:t>
            </a:r>
            <a:r>
              <a:rPr lang="ru-RU" sz="2800" u="sng" dirty="0" err="1" smtClean="0"/>
              <a:t>клітин</a:t>
            </a:r>
            <a:endParaRPr lang="ru-RU" sz="2800" u="sng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257609"/>
            <a:ext cx="80648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i="1" dirty="0" smtClean="0"/>
              <a:t>Соматична гібридизація</a:t>
            </a:r>
            <a:r>
              <a:rPr lang="uk-UA" sz="2800" dirty="0" smtClean="0"/>
              <a:t>(</a:t>
            </a:r>
            <a:r>
              <a:rPr lang="uk-UA" sz="2800" dirty="0" err="1" smtClean="0"/>
              <a:t>грец</a:t>
            </a:r>
            <a:r>
              <a:rPr lang="uk-UA" sz="2800" dirty="0" smtClean="0"/>
              <a:t>. </a:t>
            </a:r>
            <a:r>
              <a:rPr lang="en-GB" sz="2800" dirty="0" smtClean="0"/>
              <a:t>soma — </a:t>
            </a:r>
            <a:r>
              <a:rPr lang="uk-UA" sz="2800" dirty="0" smtClean="0"/>
              <a:t>тіло) — злиття двох або кількох соматичних клітин (нестатевих) в одну загальну клітину. Може відбуватися у живому організмі або при штучному культивуванні клітин.</a:t>
            </a:r>
            <a:endParaRPr lang="en-US" sz="2800" dirty="0" smtClean="0"/>
          </a:p>
          <a:p>
            <a:pPr algn="just"/>
            <a:endParaRPr lang="en-US" sz="2800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433" y="3645024"/>
            <a:ext cx="3840427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55712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484784"/>
            <a:ext cx="72728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Експериментальним шляхом можна сполучити в одній клітині різні геноми, що належать до найвіддаленіших у систематичному відношенні організмів, між якими статева гібридизація неможлива. 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598465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7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/>
              <a:t>Соматична гібридизація широко застосовують для дослідження генетичних основ біологічних явищ</a:t>
            </a:r>
            <a:r>
              <a:rPr lang="ru-RU" sz="2800" dirty="0" smtClean="0"/>
              <a:t>: </a:t>
            </a:r>
            <a:r>
              <a:rPr lang="uk-UA" sz="2800" dirty="0" smtClean="0"/>
              <a:t>картування генів у хромосомах, генетичного аналізу соматичних клітин вищих організмів з метою вивчення клітинного диференціювання природи злоякісних пухлин і пригнічення їхнього росту тощо.</a:t>
            </a:r>
          </a:p>
          <a:p>
            <a:pPr algn="just"/>
            <a:r>
              <a:rPr lang="uk-UA" sz="2800" dirty="0" smtClean="0"/>
              <a:t>В селекції рослин має велике значення для вирощування із злитих протопластів гібридних форм видів, що не схрещуються між собою.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41437970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429</TotalTime>
  <Words>593</Words>
  <Application>Microsoft Office PowerPoint</Application>
  <PresentationFormat>Экран (4:3)</PresentationFormat>
  <Paragraphs>40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Цитотехнології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Цитотехнології</dc:title>
  <dc:creator>Tanya</dc:creator>
  <cp:lastModifiedBy>Tanya</cp:lastModifiedBy>
  <cp:revision>25</cp:revision>
  <dcterms:created xsi:type="dcterms:W3CDTF">2013-03-10T07:39:04Z</dcterms:created>
  <dcterms:modified xsi:type="dcterms:W3CDTF">2015-01-28T10:26:01Z</dcterms:modified>
</cp:coreProperties>
</file>