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2564904"/>
            <a:ext cx="7772400" cy="1829761"/>
          </a:xfrm>
        </p:spPr>
        <p:txBody>
          <a:bodyPr>
            <a:noAutofit/>
          </a:bodyPr>
          <a:lstStyle/>
          <a:p>
            <a:r>
              <a:rPr lang="uk-UA" sz="12000" dirty="0" smtClean="0">
                <a:solidFill>
                  <a:srgbClr val="002060"/>
                </a:solidFill>
              </a:rPr>
              <a:t>Інфаркт міокарда</a:t>
            </a:r>
            <a:endParaRPr lang="ru-RU" sz="1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8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"/>
            <a:ext cx="9144000" cy="1412775"/>
          </a:xfrm>
        </p:spPr>
        <p:txBody>
          <a:bodyPr/>
          <a:lstStyle/>
          <a:p>
            <a:r>
              <a:rPr lang="ru-RU" b="1" dirty="0"/>
              <a:t>Для </a:t>
            </a:r>
            <a:r>
              <a:rPr lang="ru-RU" b="1" dirty="0" err="1"/>
              <a:t>цього</a:t>
            </a:r>
            <a:r>
              <a:rPr lang="ru-RU" b="1" dirty="0"/>
              <a:t> </a:t>
            </a:r>
            <a:r>
              <a:rPr lang="ru-RU" b="1" dirty="0" err="1"/>
              <a:t>застосовуються</a:t>
            </a:r>
            <a:r>
              <a:rPr lang="ru-RU" b="1" dirty="0"/>
              <a:t> </a:t>
            </a:r>
            <a:r>
              <a:rPr lang="ru-RU" b="1" dirty="0" err="1"/>
              <a:t>лікарські</a:t>
            </a:r>
            <a:r>
              <a:rPr lang="ru-RU" b="1" dirty="0"/>
              <a:t> </a:t>
            </a:r>
            <a:r>
              <a:rPr lang="ru-RU" b="1" dirty="0" err="1"/>
              <a:t>препарати</a:t>
            </a:r>
            <a:r>
              <a:rPr lang="ru-RU" b="1" dirty="0"/>
              <a:t>: </a:t>
            </a:r>
            <a:r>
              <a:rPr lang="ru-RU" b="1" dirty="0" err="1"/>
              <a:t>ловенокс</a:t>
            </a:r>
            <a:r>
              <a:rPr lang="ru-RU" b="1" dirty="0"/>
              <a:t>, </a:t>
            </a:r>
            <a:r>
              <a:rPr lang="ru-RU" b="1" dirty="0" err="1"/>
              <a:t>аспірин</a:t>
            </a:r>
            <a:r>
              <a:rPr lang="ru-RU" b="1" dirty="0"/>
              <a:t>, </a:t>
            </a:r>
            <a:r>
              <a:rPr lang="ru-RU" b="1" dirty="0" err="1"/>
              <a:t>плавікс</a:t>
            </a:r>
            <a:r>
              <a:rPr lang="ru-RU" b="1" dirty="0"/>
              <a:t>, </a:t>
            </a:r>
            <a:r>
              <a:rPr lang="ru-RU" b="1" dirty="0" err="1"/>
              <a:t>алтеплаза</a:t>
            </a:r>
            <a:r>
              <a:rPr lang="ru-RU" b="1" dirty="0"/>
              <a:t>, </a:t>
            </a:r>
            <a:r>
              <a:rPr lang="ru-RU" b="1" dirty="0" err="1"/>
              <a:t>бівалірудин</a:t>
            </a:r>
            <a:r>
              <a:rPr lang="ru-RU" b="1" dirty="0"/>
              <a:t>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" y="1978999"/>
            <a:ext cx="288261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058830"/>
            <a:ext cx="2912881" cy="170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3168352" cy="2555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58830"/>
            <a:ext cx="28575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2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63721" y="17240"/>
            <a:ext cx="4283968" cy="6840760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прохідності</a:t>
            </a:r>
            <a:r>
              <a:rPr lang="ru-RU" dirty="0"/>
              <a:t> </a:t>
            </a:r>
            <a:r>
              <a:rPr lang="ru-RU" dirty="0" err="1"/>
              <a:t>коронарної</a:t>
            </a:r>
            <a:r>
              <a:rPr lang="ru-RU" dirty="0"/>
              <a:t> </a:t>
            </a:r>
            <a:r>
              <a:rPr lang="ru-RU" dirty="0" err="1"/>
              <a:t>артерії</a:t>
            </a:r>
            <a:r>
              <a:rPr lang="ru-RU" dirty="0"/>
              <a:t> </a:t>
            </a:r>
            <a:r>
              <a:rPr lang="ru-RU" dirty="0" err="1"/>
              <a:t>досягається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ангіопластики</a:t>
            </a:r>
            <a:r>
              <a:rPr lang="ru-RU" dirty="0"/>
              <a:t>.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малої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консервативних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пацієнту</a:t>
            </a:r>
            <a:r>
              <a:rPr lang="ru-RU" dirty="0"/>
              <a:t> проводиться </a:t>
            </a:r>
            <a:r>
              <a:rPr lang="ru-RU" dirty="0" err="1"/>
              <a:t>операція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: аорто-</a:t>
            </a:r>
            <a:r>
              <a:rPr lang="ru-RU" dirty="0" err="1"/>
              <a:t>коронарне</a:t>
            </a:r>
            <a:r>
              <a:rPr lang="ru-RU" dirty="0"/>
              <a:t> </a:t>
            </a:r>
            <a:r>
              <a:rPr lang="ru-RU" dirty="0" err="1"/>
              <a:t>шунтування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повне</a:t>
            </a:r>
            <a:r>
              <a:rPr lang="ru-RU" dirty="0"/>
              <a:t>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кровообігу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717"/>
            <a:ext cx="4455159" cy="334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554281" cy="341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23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01616"/>
            <a:ext cx="519199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81328"/>
            <a:ext cx="8496944" cy="3243816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Необхідними</a:t>
            </a:r>
            <a:r>
              <a:rPr lang="ru-RU" dirty="0"/>
              <a:t> </a:t>
            </a:r>
            <a:r>
              <a:rPr lang="ru-RU" dirty="0" err="1"/>
              <a:t>умовами</a:t>
            </a:r>
            <a:r>
              <a:rPr lang="ru-RU" dirty="0"/>
              <a:t> </a:t>
            </a:r>
            <a:r>
              <a:rPr lang="ru-RU" dirty="0" err="1"/>
              <a:t>профілактики</a:t>
            </a:r>
            <a:r>
              <a:rPr lang="ru-RU" dirty="0"/>
              <a:t> </a:t>
            </a:r>
            <a:r>
              <a:rPr lang="ru-RU" dirty="0" err="1"/>
              <a:t>інфаркту</a:t>
            </a:r>
            <a:r>
              <a:rPr lang="ru-RU" dirty="0"/>
              <a:t> </a:t>
            </a:r>
            <a:r>
              <a:rPr lang="ru-RU" dirty="0" err="1"/>
              <a:t>міокарда</a:t>
            </a:r>
            <a:r>
              <a:rPr lang="ru-RU" dirty="0"/>
              <a:t> є </a:t>
            </a:r>
            <a:r>
              <a:rPr lang="ru-RU" dirty="0" err="1"/>
              <a:t>ведення</a:t>
            </a:r>
            <a:r>
              <a:rPr lang="ru-RU" dirty="0"/>
              <a:t> здорового та активного способу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відмова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алкоголю і </a:t>
            </a:r>
            <a:r>
              <a:rPr lang="ru-RU" dirty="0" err="1"/>
              <a:t>куріння</a:t>
            </a:r>
            <a:r>
              <a:rPr lang="ru-RU" dirty="0"/>
              <a:t>, </a:t>
            </a:r>
            <a:r>
              <a:rPr lang="ru-RU" dirty="0" err="1"/>
              <a:t>збалансованої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, </a:t>
            </a:r>
            <a:r>
              <a:rPr lang="ru-RU" dirty="0" err="1"/>
              <a:t>виключення</a:t>
            </a:r>
            <a:r>
              <a:rPr lang="ru-RU" dirty="0"/>
              <a:t> </a:t>
            </a:r>
            <a:r>
              <a:rPr lang="ru-RU" dirty="0" err="1"/>
              <a:t>фізичного</a:t>
            </a:r>
            <a:r>
              <a:rPr lang="ru-RU" dirty="0"/>
              <a:t> та </a:t>
            </a:r>
            <a:r>
              <a:rPr lang="ru-RU" dirty="0" err="1"/>
              <a:t>нервового</a:t>
            </a:r>
            <a:r>
              <a:rPr lang="ru-RU" dirty="0"/>
              <a:t> </a:t>
            </a:r>
            <a:r>
              <a:rPr lang="ru-RU" dirty="0" err="1"/>
              <a:t>перенапруження</a:t>
            </a:r>
            <a:r>
              <a:rPr lang="ru-RU" dirty="0"/>
              <a:t>, контроль </a:t>
            </a:r>
            <a:r>
              <a:rPr lang="ru-RU" dirty="0" err="1"/>
              <a:t>артеріального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 і </a:t>
            </a:r>
            <a:r>
              <a:rPr lang="ru-RU" dirty="0" err="1"/>
              <a:t>рівня</a:t>
            </a:r>
            <a:r>
              <a:rPr lang="ru-RU" dirty="0"/>
              <a:t> холестерину </a:t>
            </a:r>
            <a:r>
              <a:rPr lang="ru-RU" dirty="0" err="1" smtClean="0"/>
              <a:t>крові</a:t>
            </a:r>
            <a:r>
              <a:rPr lang="ru-RU" dirty="0" smtClean="0"/>
              <a:t>.</a:t>
            </a:r>
          </a:p>
          <a:p>
            <a:r>
              <a:rPr lang="uk-UA" sz="4800" b="1" dirty="0" smtClean="0"/>
              <a:t>Бережи серце!</a:t>
            </a:r>
            <a:endParaRPr lang="ru-RU" sz="4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Профілактика</a:t>
            </a:r>
            <a:r>
              <a:rPr lang="ru-RU" sz="72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:</a:t>
            </a:r>
            <a:endParaRPr lang="ru-RU" sz="72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32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4320480" cy="5760640"/>
          </a:xfrm>
        </p:spPr>
        <p:txBody>
          <a:bodyPr>
            <a:normAutofit/>
          </a:bodyPr>
          <a:lstStyle/>
          <a:p>
            <a:r>
              <a:rPr lang="ru-RU" sz="3500" b="1" dirty="0" err="1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Інфаркт</a:t>
            </a:r>
            <a:r>
              <a:rPr lang="ru-RU" sz="35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500" b="1" dirty="0" err="1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міокарда</a:t>
            </a:r>
            <a:r>
              <a:rPr lang="ru-RU" sz="35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—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крайня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ступінь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ішемічної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хвороби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серця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яка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характеризується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розвитком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ішемічного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некрозу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ділянки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міокарда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що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виник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внаслідок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абсолютної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або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відносної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недостатності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кровопостачання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цій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ділянці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00" y="260647"/>
            <a:ext cx="4286969" cy="294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985" y="3429000"/>
            <a:ext cx="45720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99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65492"/>
            <a:ext cx="4754894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6" y="620688"/>
            <a:ext cx="3069704" cy="3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340768"/>
            <a:ext cx="5678760" cy="4594820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Захворювання цукровий діабет. Підвищення рівня цукру в крові негативним чином впливає на роботу серця і його судин;</a:t>
            </a:r>
          </a:p>
          <a:p>
            <a:r>
              <a:rPr lang="uk-UA" dirty="0"/>
              <a:t>Вік. Чим старша людина, тим вище ризик розвитку захворювання;</a:t>
            </a:r>
          </a:p>
          <a:p>
            <a:r>
              <a:rPr lang="uk-UA" dirty="0"/>
              <a:t>Куріння, як активне, так і пасивне;</a:t>
            </a:r>
          </a:p>
          <a:p>
            <a:r>
              <a:rPr lang="uk-UA" dirty="0"/>
              <a:t>Підвищений артеріальний тиск;</a:t>
            </a:r>
          </a:p>
          <a:p>
            <a:r>
              <a:rPr lang="uk-UA" dirty="0"/>
              <a:t>Ожиріння;</a:t>
            </a:r>
          </a:p>
          <a:p>
            <a:r>
              <a:rPr lang="uk-UA" dirty="0"/>
              <a:t>Підвищений рівень холестерину в крові, що призводить до поступового забивання коронарних артерій бляшками холестеринів.</a:t>
            </a:r>
            <a:endParaRPr lang="uk-UA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44" y="260648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tx1"/>
                </a:solidFill>
                <a:latin typeface="Arial Black" pitchFamily="34" charset="0"/>
              </a:rPr>
              <a:t>Фактори ризику:</a:t>
            </a:r>
            <a:endParaRPr lang="ru-RU" sz="60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13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367" y="3955325"/>
            <a:ext cx="5688633" cy="274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96752"/>
            <a:ext cx="7704856" cy="2952328"/>
          </a:xfrm>
        </p:spPr>
        <p:txBody>
          <a:bodyPr>
            <a:normAutofit fontScale="92500" lnSpcReduction="20000"/>
          </a:bodyPr>
          <a:lstStyle/>
          <a:p>
            <a:r>
              <a:rPr lang="ru-RU" sz="3600" b="1" dirty="0"/>
              <a:t>1 </a:t>
            </a:r>
            <a:r>
              <a:rPr lang="ru-RU" sz="3600" b="1" dirty="0" err="1"/>
              <a:t>період</a:t>
            </a:r>
            <a:r>
              <a:rPr lang="ru-RU" sz="3600" b="1" dirty="0"/>
              <a:t> – </a:t>
            </a:r>
            <a:r>
              <a:rPr lang="ru-RU" sz="3600" b="1" dirty="0" err="1"/>
              <a:t>Передінфарктному</a:t>
            </a:r>
            <a:r>
              <a:rPr lang="ru-RU" sz="3600" b="1" dirty="0"/>
              <a:t> (</a:t>
            </a:r>
            <a:r>
              <a:rPr lang="ru-RU" sz="3600" b="1" dirty="0" err="1"/>
              <a:t>продромальний</a:t>
            </a:r>
            <a:r>
              <a:rPr lang="ru-RU" sz="3600" b="1" dirty="0"/>
              <a:t>): </a:t>
            </a:r>
            <a:endParaRPr lang="ru-RU" sz="3600" b="1" dirty="0" smtClean="0"/>
          </a:p>
          <a:p>
            <a:r>
              <a:rPr lang="ru-RU" sz="3600" b="1" dirty="0" smtClean="0"/>
              <a:t>2 </a:t>
            </a:r>
            <a:r>
              <a:rPr lang="ru-RU" sz="3600" b="1" dirty="0" err="1"/>
              <a:t>період</a:t>
            </a:r>
            <a:r>
              <a:rPr lang="ru-RU" sz="3600" b="1" dirty="0"/>
              <a:t> – </a:t>
            </a:r>
            <a:r>
              <a:rPr lang="ru-RU" sz="3600" b="1" dirty="0" err="1" smtClean="0"/>
              <a:t>Найгостріший</a:t>
            </a:r>
            <a:endParaRPr lang="ru-RU" sz="3600" b="1" dirty="0" smtClean="0"/>
          </a:p>
          <a:p>
            <a:r>
              <a:rPr lang="ru-RU" sz="3600" b="1" dirty="0" smtClean="0"/>
              <a:t>3 </a:t>
            </a:r>
            <a:r>
              <a:rPr lang="ru-RU" sz="3600" b="1" dirty="0" err="1"/>
              <a:t>періоди</a:t>
            </a:r>
            <a:r>
              <a:rPr lang="ru-RU" sz="3600" b="1" dirty="0"/>
              <a:t> – </a:t>
            </a:r>
            <a:r>
              <a:rPr lang="ru-RU" sz="3600" b="1" dirty="0" err="1" smtClean="0"/>
              <a:t>Гострий</a:t>
            </a:r>
            <a:endParaRPr lang="ru-RU" sz="3600" b="1" dirty="0"/>
          </a:p>
          <a:p>
            <a:r>
              <a:rPr lang="ru-RU" sz="3600" b="1" dirty="0"/>
              <a:t>4 </a:t>
            </a:r>
            <a:r>
              <a:rPr lang="ru-RU" sz="3600" b="1" dirty="0" err="1"/>
              <a:t>період</a:t>
            </a:r>
            <a:r>
              <a:rPr lang="ru-RU" sz="3600" b="1" dirty="0"/>
              <a:t> – </a:t>
            </a:r>
            <a:r>
              <a:rPr lang="ru-RU" sz="3600" b="1" dirty="0" err="1" smtClean="0"/>
              <a:t>Підгострий</a:t>
            </a:r>
            <a:endParaRPr lang="ru-RU" sz="3600" b="1" dirty="0" smtClean="0"/>
          </a:p>
          <a:p>
            <a:r>
              <a:rPr lang="ru-RU" sz="3600" b="1" dirty="0" smtClean="0"/>
              <a:t>5 </a:t>
            </a:r>
            <a:r>
              <a:rPr lang="ru-RU" sz="3600" b="1" dirty="0" err="1"/>
              <a:t>період</a:t>
            </a:r>
            <a:r>
              <a:rPr lang="ru-RU" sz="3600" b="1" dirty="0"/>
              <a:t> – </a:t>
            </a:r>
            <a:r>
              <a:rPr lang="ru-RU" sz="3600" b="1" dirty="0" err="1"/>
              <a:t>Постінфарктний</a:t>
            </a:r>
            <a:r>
              <a:rPr lang="ru-RU" sz="3600" b="1" dirty="0" smtClean="0"/>
              <a:t>:</a:t>
            </a:r>
            <a:endParaRPr lang="ru-RU" sz="3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439" y="-243408"/>
            <a:ext cx="9144000" cy="1556792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tx1"/>
                </a:solidFill>
                <a:latin typeface="Arial Black" pitchFamily="34" charset="0"/>
              </a:rPr>
              <a:t>   </a:t>
            </a:r>
            <a:r>
              <a:rPr lang="ru-RU" sz="7200" dirty="0" err="1" smtClean="0">
                <a:solidFill>
                  <a:schemeClr val="tx1"/>
                </a:solidFill>
                <a:latin typeface="Arial Black" pitchFamily="34" charset="0"/>
              </a:rPr>
              <a:t>Періоди</a:t>
            </a:r>
            <a:r>
              <a:rPr lang="ru-RU" sz="7200" dirty="0" smtClean="0">
                <a:solidFill>
                  <a:schemeClr val="tx1"/>
                </a:solidFill>
                <a:latin typeface="Arial Black" pitchFamily="34" charset="0"/>
              </a:rPr>
              <a:t> ІМ:</a:t>
            </a:r>
            <a:endParaRPr lang="ru-RU" sz="72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356" y="3501008"/>
            <a:ext cx="4153644" cy="310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556792"/>
            <a:ext cx="7272808" cy="4176464"/>
          </a:xfrm>
        </p:spPr>
        <p:txBody>
          <a:bodyPr>
            <a:normAutofit fontScale="70000" lnSpcReduction="20000"/>
          </a:bodyPr>
          <a:lstStyle/>
          <a:p>
            <a:r>
              <a:rPr lang="ru-RU" sz="4800" dirty="0" err="1"/>
              <a:t>гостра</a:t>
            </a:r>
            <a:r>
              <a:rPr lang="ru-RU" sz="4800" dirty="0"/>
              <a:t>\</a:t>
            </a:r>
            <a:r>
              <a:rPr lang="ru-RU" sz="4800" dirty="0" err="1"/>
              <a:t>хронічна</a:t>
            </a:r>
            <a:r>
              <a:rPr lang="ru-RU" sz="4800" dirty="0"/>
              <a:t> </a:t>
            </a:r>
            <a:r>
              <a:rPr lang="ru-RU" sz="4800" dirty="0" err="1"/>
              <a:t>серцева</a:t>
            </a:r>
            <a:r>
              <a:rPr lang="ru-RU" sz="4800" dirty="0"/>
              <a:t> </a:t>
            </a:r>
            <a:r>
              <a:rPr lang="ru-RU" sz="4800" dirty="0" err="1"/>
              <a:t>недостатність</a:t>
            </a:r>
            <a:endParaRPr lang="ru-RU" sz="4800" dirty="0"/>
          </a:p>
          <a:p>
            <a:r>
              <a:rPr lang="ru-RU" sz="4800" dirty="0" err="1"/>
              <a:t>порушення</a:t>
            </a:r>
            <a:r>
              <a:rPr lang="ru-RU" sz="4800" dirty="0"/>
              <a:t> ритму (</a:t>
            </a:r>
            <a:r>
              <a:rPr lang="ru-RU" sz="4800" dirty="0" err="1"/>
              <a:t>фібриляція</a:t>
            </a:r>
            <a:r>
              <a:rPr lang="ru-RU" sz="4800" dirty="0"/>
              <a:t> </a:t>
            </a:r>
            <a:r>
              <a:rPr lang="ru-RU" sz="4800" dirty="0" err="1"/>
              <a:t>шлуночків</a:t>
            </a:r>
            <a:r>
              <a:rPr lang="ru-RU" sz="4800" dirty="0"/>
              <a:t>)</a:t>
            </a:r>
          </a:p>
          <a:p>
            <a:r>
              <a:rPr lang="ru-RU" sz="4800" dirty="0" err="1"/>
              <a:t>порушення</a:t>
            </a:r>
            <a:r>
              <a:rPr lang="ru-RU" sz="4800" dirty="0"/>
              <a:t> </a:t>
            </a:r>
            <a:r>
              <a:rPr lang="ru-RU" sz="4800" dirty="0" err="1"/>
              <a:t>провідності</a:t>
            </a:r>
            <a:r>
              <a:rPr lang="ru-RU" sz="4800" dirty="0"/>
              <a:t> (</a:t>
            </a:r>
            <a:r>
              <a:rPr lang="ru-RU" sz="4800" dirty="0" err="1"/>
              <a:t>виникнення</a:t>
            </a:r>
            <a:r>
              <a:rPr lang="ru-RU" sz="4800" dirty="0"/>
              <a:t> блокад)</a:t>
            </a:r>
          </a:p>
          <a:p>
            <a:r>
              <a:rPr lang="ru-RU" sz="4800" dirty="0"/>
              <a:t>аневризма </a:t>
            </a:r>
            <a:r>
              <a:rPr lang="ru-RU" sz="4800" dirty="0" err="1"/>
              <a:t>серця</a:t>
            </a:r>
            <a:endParaRPr lang="ru-RU" sz="4800" dirty="0"/>
          </a:p>
          <a:p>
            <a:r>
              <a:rPr lang="ru-RU" sz="4800" dirty="0" err="1"/>
              <a:t>тромбоемболія</a:t>
            </a:r>
            <a:endParaRPr lang="ru-RU" sz="4800" dirty="0"/>
          </a:p>
          <a:p>
            <a:r>
              <a:rPr lang="ru-RU" sz="4800" dirty="0" err="1"/>
              <a:t>аутоімунний</a:t>
            </a:r>
            <a:r>
              <a:rPr lang="ru-RU" sz="4800" dirty="0"/>
              <a:t> кардит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Ускладнення</a:t>
            </a:r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:</a:t>
            </a:r>
            <a:endParaRPr lang="ru-RU" sz="60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63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11960" y="1412776"/>
            <a:ext cx="4932040" cy="5445224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Сильний</a:t>
            </a:r>
            <a:r>
              <a:rPr lang="ru-RU" dirty="0" smtClean="0"/>
              <a:t> </a:t>
            </a:r>
            <a:r>
              <a:rPr lang="ru-RU" dirty="0" err="1"/>
              <a:t>біль</a:t>
            </a:r>
            <a:r>
              <a:rPr lang="ru-RU" dirty="0"/>
              <a:t> у </a:t>
            </a:r>
            <a:r>
              <a:rPr lang="ru-RU" dirty="0" err="1"/>
              <a:t>грудній</a:t>
            </a:r>
            <a:r>
              <a:rPr lang="ru-RU" dirty="0"/>
              <a:t> </a:t>
            </a:r>
            <a:r>
              <a:rPr lang="ru-RU" dirty="0" err="1"/>
              <a:t>клітці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віддавати</a:t>
            </a:r>
            <a:r>
              <a:rPr lang="ru-RU" dirty="0"/>
              <a:t> в область </a:t>
            </a:r>
            <a:r>
              <a:rPr lang="ru-RU" dirty="0" err="1"/>
              <a:t>лівої</a:t>
            </a:r>
            <a:r>
              <a:rPr lang="ru-RU" dirty="0"/>
              <a:t> руки і </a:t>
            </a:r>
            <a:r>
              <a:rPr lang="ru-RU" dirty="0" err="1"/>
              <a:t>викликати</a:t>
            </a:r>
            <a:r>
              <a:rPr lang="ru-RU" dirty="0"/>
              <a:t> в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відчуття</a:t>
            </a:r>
            <a:r>
              <a:rPr lang="ru-RU" dirty="0"/>
              <a:t> невеликого </a:t>
            </a:r>
            <a:r>
              <a:rPr lang="ru-RU" dirty="0" err="1"/>
              <a:t>поколювання</a:t>
            </a:r>
            <a:r>
              <a:rPr lang="ru-RU" dirty="0"/>
              <a:t>. </a:t>
            </a:r>
            <a:r>
              <a:rPr lang="ru-RU" dirty="0" err="1" smtClean="0"/>
              <a:t>Відчуття</a:t>
            </a:r>
            <a:r>
              <a:rPr lang="ru-RU" dirty="0" smtClean="0"/>
              <a:t> </a:t>
            </a:r>
            <a:r>
              <a:rPr lang="ru-RU" dirty="0" err="1"/>
              <a:t>тяжкості</a:t>
            </a:r>
            <a:r>
              <a:rPr lang="ru-RU" dirty="0"/>
              <a:t> в грудях, </a:t>
            </a:r>
            <a:r>
              <a:rPr lang="ru-RU" dirty="0" err="1"/>
              <a:t>здавлювання</a:t>
            </a:r>
            <a:r>
              <a:rPr lang="ru-RU" dirty="0"/>
              <a:t> </a:t>
            </a:r>
            <a:r>
              <a:rPr lang="ru-RU" dirty="0" err="1"/>
              <a:t>грудної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, </a:t>
            </a:r>
            <a:r>
              <a:rPr lang="ru-RU" dirty="0" err="1"/>
              <a:t>ускладненість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. </a:t>
            </a:r>
            <a:r>
              <a:rPr lang="ru-RU" dirty="0" err="1"/>
              <a:t>Подібні</a:t>
            </a:r>
            <a:r>
              <a:rPr lang="ru-RU" dirty="0"/>
              <a:t> </a:t>
            </a:r>
            <a:r>
              <a:rPr lang="ru-RU" dirty="0" err="1"/>
              <a:t>симптоми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хвилеподібно</a:t>
            </a:r>
            <a:r>
              <a:rPr lang="ru-RU" dirty="0"/>
              <a:t>,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посилюються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повільно</a:t>
            </a:r>
            <a:r>
              <a:rPr lang="ru-RU" dirty="0"/>
              <a:t> </a:t>
            </a:r>
            <a:r>
              <a:rPr lang="ru-RU" dirty="0" err="1"/>
              <a:t>слабшають</a:t>
            </a:r>
            <a:r>
              <a:rPr lang="ru-RU" dirty="0"/>
              <a:t>;</a:t>
            </a:r>
          </a:p>
          <a:p>
            <a:r>
              <a:rPr lang="ru-RU" dirty="0" err="1"/>
              <a:t>Поява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страху, </a:t>
            </a:r>
            <a:r>
              <a:rPr lang="ru-RU" dirty="0" err="1"/>
              <a:t>слабкості</a:t>
            </a:r>
            <a:r>
              <a:rPr lang="ru-RU" dirty="0"/>
              <a:t> в ногах,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артеріального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, </a:t>
            </a:r>
            <a:r>
              <a:rPr lang="ru-RU" dirty="0" err="1"/>
              <a:t>запаморочення</a:t>
            </a:r>
            <a:r>
              <a:rPr lang="ru-RU" dirty="0"/>
              <a:t>;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800" dirty="0" smtClean="0">
                <a:solidFill>
                  <a:schemeClr val="tx2">
                    <a:lumMod val="50000"/>
                  </a:schemeClr>
                </a:solidFill>
              </a:rPr>
              <a:t>Симптоми:</a:t>
            </a:r>
            <a:endParaRPr lang="ru-RU" sz="8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42862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7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91264" cy="5602627"/>
          </a:xfrm>
        </p:spPr>
        <p:txBody>
          <a:bodyPr>
            <a:normAutofit/>
          </a:bodyPr>
          <a:lstStyle/>
          <a:p>
            <a:r>
              <a:rPr lang="ru-RU" sz="3600" b="1" dirty="0" err="1"/>
              <a:t>Діагноз</a:t>
            </a:r>
            <a:r>
              <a:rPr lang="ru-RU" sz="3600" b="1" dirty="0"/>
              <a:t> </a:t>
            </a:r>
            <a:r>
              <a:rPr lang="ru-RU" sz="3600" b="1" dirty="0" err="1"/>
              <a:t>захворювання</a:t>
            </a:r>
            <a:r>
              <a:rPr lang="ru-RU" sz="3600" b="1" dirty="0"/>
              <a:t> ставиться на </a:t>
            </a:r>
            <a:r>
              <a:rPr lang="ru-RU" sz="3600" b="1" dirty="0" err="1"/>
              <a:t>основі</a:t>
            </a:r>
            <a:r>
              <a:rPr lang="ru-RU" sz="3600" b="1" dirty="0"/>
              <a:t> </a:t>
            </a:r>
            <a:r>
              <a:rPr lang="ru-RU" sz="3600" b="1" dirty="0" err="1"/>
              <a:t>аналізу</a:t>
            </a:r>
            <a:r>
              <a:rPr lang="ru-RU" sz="3600" b="1" dirty="0"/>
              <a:t> </a:t>
            </a:r>
            <a:r>
              <a:rPr lang="ru-RU" sz="3600" b="1" dirty="0" err="1"/>
              <a:t>крові</a:t>
            </a:r>
            <a:r>
              <a:rPr lang="ru-RU" sz="3600" b="1" dirty="0"/>
              <a:t> та </a:t>
            </a:r>
            <a:r>
              <a:rPr lang="ru-RU" sz="3600" b="1" dirty="0" err="1"/>
              <a:t>результатів</a:t>
            </a:r>
            <a:r>
              <a:rPr lang="ru-RU" sz="3600" b="1" dirty="0"/>
              <a:t> </a:t>
            </a:r>
            <a:r>
              <a:rPr lang="ru-RU" sz="3600" b="1" dirty="0" err="1"/>
              <a:t>кардіограми</a:t>
            </a:r>
            <a:r>
              <a:rPr lang="ru-RU" sz="3600" b="1" dirty="0"/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6379815" cy="399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92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15668"/>
            <a:ext cx="7884368" cy="591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68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932040" y="1340768"/>
            <a:ext cx="3970784" cy="5517232"/>
          </a:xfrm>
        </p:spPr>
        <p:txBody>
          <a:bodyPr>
            <a:normAutofit/>
          </a:bodyPr>
          <a:lstStyle/>
          <a:p>
            <a:r>
              <a:rPr lang="ru-RU" dirty="0" err="1"/>
              <a:t>Основна</a:t>
            </a:r>
            <a:r>
              <a:rPr lang="ru-RU" dirty="0"/>
              <a:t> мета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інфаркту</a:t>
            </a:r>
            <a:r>
              <a:rPr lang="ru-RU" dirty="0"/>
              <a:t> </a:t>
            </a:r>
            <a:r>
              <a:rPr lang="ru-RU" dirty="0" err="1"/>
              <a:t>міокарда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зупинці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відмирання</a:t>
            </a:r>
            <a:r>
              <a:rPr lang="ru-RU" dirty="0"/>
              <a:t> </a:t>
            </a:r>
            <a:r>
              <a:rPr lang="ru-RU" dirty="0" err="1"/>
              <a:t>серцевого</a:t>
            </a:r>
            <a:r>
              <a:rPr lang="ru-RU" dirty="0"/>
              <a:t> </a:t>
            </a:r>
            <a:r>
              <a:rPr lang="ru-RU" dirty="0" err="1"/>
              <a:t>м'яза</a:t>
            </a:r>
            <a:r>
              <a:rPr lang="ru-RU" dirty="0"/>
              <a:t> і </a:t>
            </a:r>
            <a:r>
              <a:rPr lang="ru-RU" dirty="0" err="1"/>
              <a:t>відновленні</a:t>
            </a:r>
            <a:r>
              <a:rPr lang="ru-RU" dirty="0"/>
              <a:t> нормального </a:t>
            </a:r>
            <a:r>
              <a:rPr lang="ru-RU" dirty="0" err="1"/>
              <a:t>надходження</a:t>
            </a:r>
            <a:r>
              <a:rPr lang="ru-RU" dirty="0"/>
              <a:t> до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припливу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Лікування</a:t>
            </a:r>
            <a:r>
              <a:rPr lang="ru-RU" sz="40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інфаркту</a:t>
            </a:r>
            <a:r>
              <a:rPr lang="ru-RU" sz="40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4000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міокарда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: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" y="1412776"/>
            <a:ext cx="5015327" cy="412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84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</TotalTime>
  <Words>336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Інфаркт міокарда</vt:lpstr>
      <vt:lpstr>Презентация PowerPoint</vt:lpstr>
      <vt:lpstr>Фактори ризику:</vt:lpstr>
      <vt:lpstr>   Періоди ІМ:</vt:lpstr>
      <vt:lpstr>Ускладнення:</vt:lpstr>
      <vt:lpstr>Симптоми:</vt:lpstr>
      <vt:lpstr>Презентация PowerPoint</vt:lpstr>
      <vt:lpstr>Презентация PowerPoint</vt:lpstr>
      <vt:lpstr>Лікування інфаркту міокарда:</vt:lpstr>
      <vt:lpstr>Презентация PowerPoint</vt:lpstr>
      <vt:lpstr>Презентация PowerPoint</vt:lpstr>
      <vt:lpstr>Профілактика: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Інфаркт міокарда</dc:title>
  <dc:creator>Лєна</dc:creator>
  <cp:lastModifiedBy>Lenovo</cp:lastModifiedBy>
  <cp:revision>8</cp:revision>
  <dcterms:created xsi:type="dcterms:W3CDTF">2014-11-05T14:50:01Z</dcterms:created>
  <dcterms:modified xsi:type="dcterms:W3CDTF">2014-11-05T16:19:35Z</dcterms:modified>
</cp:coreProperties>
</file>