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1" r:id="rId5"/>
    <p:sldId id="270" r:id="rId6"/>
    <p:sldId id="269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00FF00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3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408" y="33265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Методи селекції рослин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9376" y="4797152"/>
            <a:ext cx="3074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Роботу підготувала: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</a:rPr>
              <a:t>у</a:t>
            </a:r>
            <a:r>
              <a:rPr lang="uk-UA" sz="2400" dirty="0" smtClean="0">
                <a:solidFill>
                  <a:srgbClr val="002060"/>
                </a:solidFill>
              </a:rPr>
              <a:t>чениця 11 класу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ЗОШ І-ІІІ ст. №19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</a:rPr>
              <a:t>м</a:t>
            </a:r>
            <a:r>
              <a:rPr lang="uk-UA" sz="2400" dirty="0" smtClean="0">
                <a:solidFill>
                  <a:srgbClr val="002060"/>
                </a:solidFill>
              </a:rPr>
              <a:t>. Черкаси</a:t>
            </a:r>
          </a:p>
          <a:p>
            <a:pPr algn="ctr"/>
            <a:r>
              <a:rPr lang="uk-UA" sz="2400" dirty="0" smtClean="0">
                <a:solidFill>
                  <a:srgbClr val="002060"/>
                </a:solidFill>
              </a:rPr>
              <a:t>Пономаренко Анжела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99742"/>
            <a:ext cx="4888641" cy="45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2512"/>
            <a:ext cx="3810000" cy="5042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760"/>
            <a:ext cx="45365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solidFill>
                  <a:srgbClr val="3333CC"/>
                </a:solidFill>
              </a:rPr>
              <a:t>Деякі</a:t>
            </a:r>
            <a:r>
              <a:rPr lang="ru-RU" sz="2600" dirty="0" smtClean="0">
                <a:solidFill>
                  <a:srgbClr val="3333CC"/>
                </a:solidFill>
              </a:rPr>
              <a:t> </a:t>
            </a:r>
            <a:r>
              <a:rPr lang="ru-RU" sz="2600" dirty="0" err="1" smtClean="0">
                <a:solidFill>
                  <a:srgbClr val="3333CC"/>
                </a:solidFill>
              </a:rPr>
              <a:t>вважають</a:t>
            </a:r>
            <a:r>
              <a:rPr lang="ru-RU" sz="2600" dirty="0" smtClean="0">
                <a:solidFill>
                  <a:srgbClr val="3333CC"/>
                </a:solidFill>
              </a:rPr>
              <a:t>, </a:t>
            </a:r>
            <a:r>
              <a:rPr lang="ru-RU" sz="2600" dirty="0" err="1" smtClean="0">
                <a:solidFill>
                  <a:srgbClr val="3333CC"/>
                </a:solidFill>
              </a:rPr>
              <a:t>що</a:t>
            </a:r>
            <a:r>
              <a:rPr lang="ru-RU" sz="2600" dirty="0" smtClean="0">
                <a:solidFill>
                  <a:srgbClr val="3333CC"/>
                </a:solidFill>
              </a:rPr>
              <a:t> </a:t>
            </a:r>
            <a:r>
              <a:rPr lang="ru-RU" sz="2600" dirty="0" err="1" smtClean="0">
                <a:solidFill>
                  <a:srgbClr val="3333CC"/>
                </a:solidFill>
              </a:rPr>
              <a:t>інжирний</a:t>
            </a:r>
            <a:r>
              <a:rPr lang="ru-RU" sz="2600" dirty="0" smtClean="0">
                <a:solidFill>
                  <a:srgbClr val="3333CC"/>
                </a:solidFill>
              </a:rPr>
              <a:t> персик– </a:t>
            </a:r>
            <a:r>
              <a:rPr lang="ru-RU" sz="2600" dirty="0" err="1" smtClean="0">
                <a:solidFill>
                  <a:srgbClr val="3333CC"/>
                </a:solidFill>
              </a:rPr>
              <a:t>це</a:t>
            </a:r>
            <a:r>
              <a:rPr lang="ru-RU" sz="2600" dirty="0" smtClean="0">
                <a:solidFill>
                  <a:srgbClr val="3333CC"/>
                </a:solidFill>
              </a:rPr>
              <a:t> </a:t>
            </a:r>
            <a:r>
              <a:rPr lang="ru-RU" sz="2600" dirty="0" err="1" smtClean="0">
                <a:solidFill>
                  <a:srgbClr val="3333CC"/>
                </a:solidFill>
              </a:rPr>
              <a:t>гібрид</a:t>
            </a:r>
            <a:r>
              <a:rPr lang="ru-RU" sz="2600" dirty="0" smtClean="0">
                <a:solidFill>
                  <a:srgbClr val="3333CC"/>
                </a:solidFill>
              </a:rPr>
              <a:t>. </a:t>
            </a:r>
            <a:r>
              <a:rPr lang="ru-RU" sz="2600" dirty="0" err="1" smtClean="0">
                <a:solidFill>
                  <a:srgbClr val="3333CC"/>
                </a:solidFill>
              </a:rPr>
              <a:t>Насправді</a:t>
            </a:r>
            <a:r>
              <a:rPr lang="ru-RU" sz="2600" dirty="0">
                <a:solidFill>
                  <a:srgbClr val="3333CC"/>
                </a:solidFill>
              </a:rPr>
              <a:t>, як </a:t>
            </a:r>
            <a:r>
              <a:rPr lang="ru-RU" sz="2600" dirty="0" err="1">
                <a:solidFill>
                  <a:srgbClr val="3333CC"/>
                </a:solidFill>
              </a:rPr>
              <a:t>виявилось</a:t>
            </a:r>
            <a:r>
              <a:rPr lang="ru-RU" sz="2600" dirty="0">
                <a:solidFill>
                  <a:srgbClr val="3333CC"/>
                </a:solidFill>
              </a:rPr>
              <a:t>, </a:t>
            </a:r>
            <a:r>
              <a:rPr lang="ru-RU" sz="2600" dirty="0" err="1">
                <a:solidFill>
                  <a:srgbClr val="3333CC"/>
                </a:solidFill>
              </a:rPr>
              <a:t>це</a:t>
            </a:r>
            <a:r>
              <a:rPr lang="ru-RU" sz="2600" dirty="0">
                <a:solidFill>
                  <a:srgbClr val="3333CC"/>
                </a:solidFill>
              </a:rPr>
              <a:t> один з </a:t>
            </a:r>
            <a:r>
              <a:rPr lang="ru-RU" sz="2600" dirty="0" err="1">
                <a:solidFill>
                  <a:srgbClr val="3333CC"/>
                </a:solidFill>
              </a:rPr>
              <a:t>сортів</a:t>
            </a:r>
            <a:r>
              <a:rPr lang="ru-RU" sz="2600" dirty="0">
                <a:solidFill>
                  <a:srgbClr val="3333CC"/>
                </a:solidFill>
              </a:rPr>
              <a:t> персика. </a:t>
            </a:r>
            <a:r>
              <a:rPr lang="ru-RU" sz="2600" dirty="0" err="1">
                <a:solidFill>
                  <a:srgbClr val="3333CC"/>
                </a:solidFill>
              </a:rPr>
              <a:t>Називають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його</a:t>
            </a:r>
            <a:r>
              <a:rPr lang="ru-RU" sz="2600" dirty="0">
                <a:solidFill>
                  <a:srgbClr val="3333CC"/>
                </a:solidFill>
              </a:rPr>
              <a:t> “</a:t>
            </a:r>
            <a:r>
              <a:rPr lang="ru-RU" sz="2600" dirty="0" err="1">
                <a:solidFill>
                  <a:srgbClr val="3333CC"/>
                </a:solidFill>
              </a:rPr>
              <a:t>інжирний</a:t>
            </a:r>
            <a:r>
              <a:rPr lang="ru-RU" sz="2600" dirty="0">
                <a:solidFill>
                  <a:srgbClr val="3333CC"/>
                </a:solidFill>
              </a:rPr>
              <a:t> персик” </a:t>
            </a:r>
            <a:r>
              <a:rPr lang="ru-RU" sz="2600" dirty="0" err="1">
                <a:solidFill>
                  <a:srgbClr val="3333CC"/>
                </a:solidFill>
              </a:rPr>
              <a:t>або</a:t>
            </a:r>
            <a:r>
              <a:rPr lang="ru-RU" sz="2600" dirty="0">
                <a:solidFill>
                  <a:srgbClr val="3333CC"/>
                </a:solidFill>
              </a:rPr>
              <a:t> “</a:t>
            </a:r>
            <a:r>
              <a:rPr lang="ru-RU" sz="2600" dirty="0" err="1">
                <a:solidFill>
                  <a:srgbClr val="3333CC"/>
                </a:solidFill>
              </a:rPr>
              <a:t>китайський</a:t>
            </a:r>
            <a:r>
              <a:rPr lang="ru-RU" sz="2600" dirty="0">
                <a:solidFill>
                  <a:srgbClr val="3333CC"/>
                </a:solidFill>
              </a:rPr>
              <a:t> персик”.</a:t>
            </a:r>
          </a:p>
          <a:p>
            <a:pPr algn="ctr"/>
            <a:r>
              <a:rPr lang="ru-RU" sz="2600" dirty="0">
                <a:solidFill>
                  <a:srgbClr val="3333CC"/>
                </a:solidFill>
              </a:rPr>
              <a:t>У 19-му </a:t>
            </a:r>
            <a:r>
              <a:rPr lang="ru-RU" sz="2600" dirty="0" err="1">
                <a:solidFill>
                  <a:srgbClr val="3333CC"/>
                </a:solidFill>
              </a:rPr>
              <a:t>столітті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його</a:t>
            </a:r>
            <a:r>
              <a:rPr lang="ru-RU" sz="2600" dirty="0">
                <a:solidFill>
                  <a:srgbClr val="3333CC"/>
                </a:solidFill>
              </a:rPr>
              <a:t> завезли в Америку з </a:t>
            </a:r>
            <a:r>
              <a:rPr lang="ru-RU" sz="2600" dirty="0" err="1">
                <a:solidFill>
                  <a:srgbClr val="3333CC"/>
                </a:solidFill>
              </a:rPr>
              <a:t>Азії</a:t>
            </a:r>
            <a:r>
              <a:rPr lang="ru-RU" sz="2600" dirty="0">
                <a:solidFill>
                  <a:srgbClr val="3333CC"/>
                </a:solidFill>
              </a:rPr>
              <a:t>, де </a:t>
            </a:r>
            <a:r>
              <a:rPr lang="ru-RU" sz="2600" dirty="0" err="1">
                <a:solidFill>
                  <a:srgbClr val="3333CC"/>
                </a:solidFill>
              </a:rPr>
              <a:t>він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дістав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кілька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назв</a:t>
            </a:r>
            <a:r>
              <a:rPr lang="ru-RU" sz="2600" dirty="0">
                <a:solidFill>
                  <a:srgbClr val="3333CC"/>
                </a:solidFill>
              </a:rPr>
              <a:t>: “</a:t>
            </a:r>
            <a:r>
              <a:rPr lang="en-US" sz="2600" dirty="0">
                <a:solidFill>
                  <a:srgbClr val="3333CC"/>
                </a:solidFill>
              </a:rPr>
              <a:t>donut peach” – </a:t>
            </a:r>
            <a:r>
              <a:rPr lang="ru-RU" sz="2600" dirty="0" err="1">
                <a:solidFill>
                  <a:srgbClr val="3333CC"/>
                </a:solidFill>
              </a:rPr>
              <a:t>тобто</a:t>
            </a:r>
            <a:r>
              <a:rPr lang="ru-RU" sz="2600" dirty="0">
                <a:solidFill>
                  <a:srgbClr val="3333CC"/>
                </a:solidFill>
              </a:rPr>
              <a:t>, персик-пончик, “</a:t>
            </a:r>
            <a:r>
              <a:rPr lang="en-US" sz="2600" dirty="0">
                <a:solidFill>
                  <a:srgbClr val="3333CC"/>
                </a:solidFill>
              </a:rPr>
              <a:t>flat peach” – </a:t>
            </a:r>
            <a:r>
              <a:rPr lang="ru-RU" sz="2600" dirty="0" err="1">
                <a:solidFill>
                  <a:srgbClr val="3333CC"/>
                </a:solidFill>
              </a:rPr>
              <a:t>плаский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smtClean="0">
                <a:solidFill>
                  <a:srgbClr val="3333CC"/>
                </a:solidFill>
              </a:rPr>
              <a:t>персик. </a:t>
            </a:r>
            <a:r>
              <a:rPr lang="ru-RU" sz="2600" dirty="0">
                <a:solidFill>
                  <a:srgbClr val="3333CC"/>
                </a:solidFill>
              </a:rPr>
              <a:t>Плоди </a:t>
            </a:r>
            <a:r>
              <a:rPr lang="ru-RU" sz="2600" dirty="0" err="1">
                <a:solidFill>
                  <a:srgbClr val="3333CC"/>
                </a:solidFill>
              </a:rPr>
              <a:t>інжирного</a:t>
            </a:r>
            <a:r>
              <a:rPr lang="ru-RU" sz="2600" dirty="0">
                <a:solidFill>
                  <a:srgbClr val="3333CC"/>
                </a:solidFill>
              </a:rPr>
              <a:t> персика </a:t>
            </a:r>
            <a:r>
              <a:rPr lang="ru-RU" sz="2600" dirty="0" err="1">
                <a:solidFill>
                  <a:srgbClr val="3333CC"/>
                </a:solidFill>
              </a:rPr>
              <a:t>дійсно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пласкі</a:t>
            </a:r>
            <a:r>
              <a:rPr lang="ru-RU" sz="2600" dirty="0">
                <a:solidFill>
                  <a:srgbClr val="3333CC"/>
                </a:solidFill>
              </a:rPr>
              <a:t>, </a:t>
            </a:r>
            <a:r>
              <a:rPr lang="ru-RU" sz="2600" dirty="0" err="1">
                <a:solidFill>
                  <a:srgbClr val="3333CC"/>
                </a:solidFill>
              </a:rPr>
              <a:t>невеличкі</a:t>
            </a:r>
            <a:r>
              <a:rPr lang="ru-RU" sz="2600" dirty="0">
                <a:solidFill>
                  <a:srgbClr val="3333CC"/>
                </a:solidFill>
              </a:rPr>
              <a:t>. </a:t>
            </a:r>
            <a:r>
              <a:rPr lang="ru-RU" sz="2600" dirty="0" err="1">
                <a:solidFill>
                  <a:srgbClr val="3333CC"/>
                </a:solidFill>
              </a:rPr>
              <a:t>Кісточка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взагалі</a:t>
            </a:r>
            <a:r>
              <a:rPr lang="ru-RU" sz="2600" dirty="0">
                <a:solidFill>
                  <a:srgbClr val="3333CC"/>
                </a:solidFill>
              </a:rPr>
              <a:t> </a:t>
            </a:r>
            <a:r>
              <a:rPr lang="ru-RU" sz="2600" dirty="0" err="1">
                <a:solidFill>
                  <a:srgbClr val="3333CC"/>
                </a:solidFill>
              </a:rPr>
              <a:t>маленька</a:t>
            </a:r>
            <a:r>
              <a:rPr lang="ru-RU" sz="2600" dirty="0">
                <a:solidFill>
                  <a:srgbClr val="3333CC"/>
                </a:solidFill>
              </a:rPr>
              <a:t>, </a:t>
            </a:r>
            <a:r>
              <a:rPr lang="ru-RU" sz="2600" dirty="0" err="1">
                <a:solidFill>
                  <a:srgbClr val="3333CC"/>
                </a:solidFill>
              </a:rPr>
              <a:t>порівняно</a:t>
            </a:r>
            <a:r>
              <a:rPr lang="ru-RU" sz="2600" dirty="0">
                <a:solidFill>
                  <a:srgbClr val="3333CC"/>
                </a:solidFill>
              </a:rPr>
              <a:t> з </a:t>
            </a:r>
            <a:r>
              <a:rPr lang="ru-RU" sz="2600" dirty="0" err="1">
                <a:solidFill>
                  <a:srgbClr val="3333CC"/>
                </a:solidFill>
              </a:rPr>
              <a:t>тими</a:t>
            </a:r>
            <a:r>
              <a:rPr lang="ru-RU" sz="2600" dirty="0">
                <a:solidFill>
                  <a:srgbClr val="3333CC"/>
                </a:solidFill>
              </a:rPr>
              <a:t> персиками, до </a:t>
            </a:r>
            <a:r>
              <a:rPr lang="ru-RU" sz="2600" dirty="0" err="1">
                <a:solidFill>
                  <a:srgbClr val="3333CC"/>
                </a:solidFill>
              </a:rPr>
              <a:t>яких</a:t>
            </a:r>
            <a:r>
              <a:rPr lang="ru-RU" sz="2600" dirty="0">
                <a:solidFill>
                  <a:srgbClr val="3333CC"/>
                </a:solidFill>
              </a:rPr>
              <a:t> ми </a:t>
            </a:r>
            <a:r>
              <a:rPr lang="ru-RU" sz="2600" dirty="0" err="1">
                <a:solidFill>
                  <a:srgbClr val="3333CC"/>
                </a:solidFill>
              </a:rPr>
              <a:t>звикли</a:t>
            </a:r>
            <a:r>
              <a:rPr lang="ru-RU" sz="2600" dirty="0">
                <a:solidFill>
                  <a:srgbClr val="33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5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29337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Дякую за увагу!</a:t>
            </a:r>
            <a:endParaRPr lang="ru-RU" sz="8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rgbClr val="00B050"/>
                </a:solidFill>
              </a:rPr>
              <a:t>Селекція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/>
              <a:t>(</a:t>
            </a:r>
            <a:r>
              <a:rPr lang="ru-RU" sz="4000" dirty="0" err="1"/>
              <a:t>від</a:t>
            </a:r>
            <a:r>
              <a:rPr lang="ru-RU" sz="4000" dirty="0"/>
              <a:t> лат. </a:t>
            </a:r>
            <a:r>
              <a:rPr lang="en-US" sz="4000" dirty="0" err="1"/>
              <a:t>Selectio</a:t>
            </a:r>
            <a:r>
              <a:rPr lang="en-US" sz="4000" dirty="0"/>
              <a:t> − </a:t>
            </a:r>
            <a:r>
              <a:rPr lang="ru-RU" sz="4000" dirty="0" err="1"/>
              <a:t>вибір</a:t>
            </a:r>
            <a:r>
              <a:rPr lang="ru-RU" sz="4000" dirty="0"/>
              <a:t>, </a:t>
            </a:r>
            <a:r>
              <a:rPr lang="ru-RU" sz="4000" dirty="0" err="1"/>
              <a:t>добір</a:t>
            </a:r>
            <a:r>
              <a:rPr lang="ru-RU" sz="4000" dirty="0"/>
              <a:t>) − наука про </a:t>
            </a:r>
            <a:r>
              <a:rPr lang="ru-RU" sz="4000" dirty="0" err="1"/>
              <a:t>методи</a:t>
            </a:r>
            <a:r>
              <a:rPr lang="ru-RU" sz="4000" dirty="0"/>
              <a:t> </a:t>
            </a:r>
            <a:r>
              <a:rPr lang="ru-RU" sz="4000" dirty="0" err="1"/>
              <a:t>створення</a:t>
            </a:r>
            <a:r>
              <a:rPr lang="ru-RU" sz="4000" dirty="0"/>
              <a:t> </a:t>
            </a:r>
            <a:r>
              <a:rPr lang="ru-RU" sz="4000" dirty="0" err="1"/>
              <a:t>сортів</a:t>
            </a:r>
            <a:r>
              <a:rPr lang="ru-RU" sz="4000" dirty="0"/>
              <a:t>, </a:t>
            </a:r>
            <a:r>
              <a:rPr lang="ru-RU" sz="4000" dirty="0" err="1"/>
              <a:t>гібридів</a:t>
            </a:r>
            <a:r>
              <a:rPr lang="ru-RU" sz="4000" dirty="0"/>
              <a:t> </a:t>
            </a:r>
            <a:r>
              <a:rPr lang="ru-RU" sz="4000" dirty="0" err="1"/>
              <a:t>рослин</a:t>
            </a:r>
            <a:r>
              <a:rPr lang="ru-RU" sz="4000" dirty="0"/>
              <a:t> та </a:t>
            </a:r>
            <a:r>
              <a:rPr lang="ru-RU" sz="4000" dirty="0" err="1"/>
              <a:t>порід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, </a:t>
            </a:r>
            <a:r>
              <a:rPr lang="ru-RU" sz="4000" dirty="0" err="1"/>
              <a:t>штамів</a:t>
            </a:r>
            <a:r>
              <a:rPr lang="ru-RU" sz="4000" dirty="0"/>
              <a:t> </a:t>
            </a:r>
            <a:r>
              <a:rPr lang="ru-RU" sz="4000" dirty="0" err="1"/>
              <a:t>мікроорганізмів</a:t>
            </a:r>
            <a:r>
              <a:rPr lang="ru-RU" sz="4000" dirty="0"/>
              <a:t> з </a:t>
            </a:r>
            <a:r>
              <a:rPr lang="ru-RU" sz="4000" dirty="0" err="1"/>
              <a:t>потрібними</a:t>
            </a:r>
            <a:r>
              <a:rPr lang="ru-RU" sz="4000" dirty="0"/>
              <a:t> </a:t>
            </a:r>
            <a:r>
              <a:rPr lang="ru-RU" sz="4000" dirty="0" err="1"/>
              <a:t>людині</a:t>
            </a:r>
            <a:r>
              <a:rPr lang="ru-RU" sz="4000" dirty="0"/>
              <a:t> </a:t>
            </a:r>
            <a:r>
              <a:rPr lang="ru-RU" sz="4000" dirty="0" err="1"/>
              <a:t>якостями</a:t>
            </a:r>
            <a:r>
              <a:rPr lang="ru-RU" sz="40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brightnessContrast bright="1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240360" cy="48965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10127" y="5229200"/>
            <a:ext cx="3067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</a:rPr>
              <a:t>Вибіркове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розмноження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моркви</a:t>
            </a:r>
            <a:r>
              <a:rPr lang="ru-RU" sz="2000" dirty="0">
                <a:solidFill>
                  <a:srgbClr val="002060"/>
                </a:solidFill>
              </a:rPr>
              <a:t>, для </a:t>
            </a:r>
            <a:r>
              <a:rPr lang="ru-RU" sz="2000" dirty="0" err="1">
                <a:solidFill>
                  <a:srgbClr val="002060"/>
                </a:solidFill>
              </a:rPr>
              <a:t>отримання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різних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кольорів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" y="0"/>
            <a:ext cx="91448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079" y="188640"/>
            <a:ext cx="88239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solidFill>
                  <a:srgbClr val="00B050"/>
                </a:solidFill>
              </a:rPr>
              <a:t>Основними</a:t>
            </a:r>
            <a:r>
              <a:rPr lang="ru-RU" sz="4400" dirty="0">
                <a:solidFill>
                  <a:srgbClr val="00B050"/>
                </a:solidFill>
              </a:rPr>
              <a:t> методами </a:t>
            </a:r>
            <a:r>
              <a:rPr lang="ru-RU" sz="4400" dirty="0" err="1">
                <a:solidFill>
                  <a:srgbClr val="00B050"/>
                </a:solidFill>
              </a:rPr>
              <a:t>селекції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рослин</a:t>
            </a:r>
            <a:r>
              <a:rPr lang="ru-RU" sz="4400" dirty="0">
                <a:solidFill>
                  <a:srgbClr val="00B050"/>
                </a:solidFill>
              </a:rPr>
              <a:t> є </a:t>
            </a:r>
            <a:r>
              <a:rPr lang="ru-RU" sz="4400" dirty="0" err="1">
                <a:solidFill>
                  <a:srgbClr val="00B050"/>
                </a:solidFill>
              </a:rPr>
              <a:t>гібридизація</a:t>
            </a:r>
            <a:r>
              <a:rPr lang="ru-RU" sz="4400" dirty="0">
                <a:solidFill>
                  <a:srgbClr val="00B050"/>
                </a:solidFill>
              </a:rPr>
              <a:t> і </a:t>
            </a:r>
            <a:r>
              <a:rPr lang="ru-RU" sz="4400" dirty="0" err="1">
                <a:solidFill>
                  <a:srgbClr val="00B050"/>
                </a:solidFill>
              </a:rPr>
              <a:t>штучний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добір</a:t>
            </a:r>
            <a:r>
              <a:rPr lang="ru-RU" sz="4400" dirty="0">
                <a:solidFill>
                  <a:srgbClr val="00B050"/>
                </a:solidFill>
              </a:rPr>
              <a:t>, </a:t>
            </a:r>
            <a:r>
              <a:rPr lang="ru-RU" sz="4400" dirty="0" err="1">
                <a:solidFill>
                  <a:srgbClr val="00B050"/>
                </a:solidFill>
              </a:rPr>
              <a:t>які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здебільшого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застосовують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одночасно</a:t>
            </a:r>
            <a:r>
              <a:rPr lang="ru-RU" sz="4400" dirty="0">
                <a:solidFill>
                  <a:srgbClr val="00B050"/>
                </a:solidFill>
              </a:rPr>
              <a:t>. Для </a:t>
            </a:r>
            <a:r>
              <a:rPr lang="ru-RU" sz="4400" dirty="0" err="1">
                <a:solidFill>
                  <a:srgbClr val="00B050"/>
                </a:solidFill>
              </a:rPr>
              <a:t>одержання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великої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кількості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вихідного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матеріалу</a:t>
            </a:r>
            <a:r>
              <a:rPr lang="ru-RU" sz="4400" dirty="0">
                <a:solidFill>
                  <a:srgbClr val="00B050"/>
                </a:solidFill>
              </a:rPr>
              <a:t> в </a:t>
            </a:r>
            <a:r>
              <a:rPr lang="ru-RU" sz="4400" dirty="0" err="1">
                <a:solidFill>
                  <a:srgbClr val="00B050"/>
                </a:solidFill>
              </a:rPr>
              <a:t>селекційній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роботі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використовують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різні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форми</a:t>
            </a:r>
            <a:r>
              <a:rPr lang="ru-RU" sz="4400" dirty="0">
                <a:solidFill>
                  <a:srgbClr val="00B050"/>
                </a:solidFill>
              </a:rPr>
              <a:t> штучного добору: </a:t>
            </a:r>
            <a:r>
              <a:rPr lang="ru-RU" sz="4400" dirty="0" err="1">
                <a:solidFill>
                  <a:srgbClr val="00B050"/>
                </a:solidFill>
              </a:rPr>
              <a:t>масовий</a:t>
            </a:r>
            <a:r>
              <a:rPr lang="ru-RU" sz="4400" dirty="0">
                <a:solidFill>
                  <a:srgbClr val="00B050"/>
                </a:solidFill>
              </a:rPr>
              <a:t> та </a:t>
            </a:r>
            <a:r>
              <a:rPr lang="ru-RU" sz="4400" dirty="0" err="1" smtClean="0">
                <a:solidFill>
                  <a:srgbClr val="00B050"/>
                </a:solidFill>
              </a:rPr>
              <a:t>індивідуальний</a:t>
            </a:r>
            <a:r>
              <a:rPr lang="ru-RU" sz="4400" dirty="0" smtClean="0">
                <a:solidFill>
                  <a:srgbClr val="00B050"/>
                </a:solidFill>
              </a:rPr>
              <a:t>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352" y="-147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Досягнення</a:t>
            </a:r>
            <a:endParaRPr lang="ru-RU" sz="6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>
          <a:xfrm>
            <a:off x="1720315" y="2658175"/>
            <a:ext cx="5702490" cy="38486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104" y="69269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7030A0"/>
                </a:solidFill>
              </a:rPr>
              <a:t>Такий</a:t>
            </a:r>
            <a:r>
              <a:rPr lang="ru-RU" sz="2400" dirty="0">
                <a:solidFill>
                  <a:srgbClr val="7030A0"/>
                </a:solidFill>
              </a:rPr>
              <a:t> кавун </a:t>
            </a:r>
            <a:r>
              <a:rPr lang="ru-RU" sz="2400" dirty="0" err="1">
                <a:solidFill>
                  <a:srgbClr val="7030A0"/>
                </a:solidFill>
              </a:rPr>
              <a:t>з'явився</a:t>
            </a:r>
            <a:r>
              <a:rPr lang="ru-RU" sz="2400" dirty="0">
                <a:solidFill>
                  <a:srgbClr val="7030A0"/>
                </a:solidFill>
              </a:rPr>
              <a:t> на </a:t>
            </a:r>
            <a:r>
              <a:rPr lang="ru-RU" sz="2400" dirty="0" err="1">
                <a:solidFill>
                  <a:srgbClr val="7030A0"/>
                </a:solidFill>
              </a:rPr>
              <a:t>світ</a:t>
            </a:r>
            <a:r>
              <a:rPr lang="ru-RU" sz="2400" dirty="0">
                <a:solidFill>
                  <a:srgbClr val="7030A0"/>
                </a:solidFill>
              </a:rPr>
              <a:t> в </a:t>
            </a:r>
            <a:r>
              <a:rPr lang="ru-RU" sz="2400" dirty="0" err="1">
                <a:solidFill>
                  <a:srgbClr val="7030A0"/>
                </a:solidFill>
              </a:rPr>
              <a:t>результаті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схрещування</a:t>
            </a:r>
            <a:r>
              <a:rPr lang="ru-RU" sz="2400" dirty="0">
                <a:solidFill>
                  <a:srgbClr val="7030A0"/>
                </a:solidFill>
              </a:rPr>
              <a:t> дикого кавуна, </a:t>
            </a:r>
            <a:r>
              <a:rPr lang="ru-RU" sz="2400" dirty="0" err="1">
                <a:solidFill>
                  <a:srgbClr val="7030A0"/>
                </a:solidFill>
              </a:rPr>
              <a:t>який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якраз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жовтого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кольору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із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звичайним</a:t>
            </a:r>
            <a:r>
              <a:rPr lang="ru-RU" sz="2400" dirty="0">
                <a:solidFill>
                  <a:srgbClr val="7030A0"/>
                </a:solidFill>
              </a:rPr>
              <a:t>. І </a:t>
            </a:r>
            <a:r>
              <a:rPr lang="ru-RU" sz="2400" dirty="0" err="1">
                <a:solidFill>
                  <a:srgbClr val="7030A0"/>
                </a:solidFill>
              </a:rPr>
              <a:t>тепер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круглі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жовті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кавуни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вирощують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влітку</a:t>
            </a:r>
            <a:r>
              <a:rPr lang="ru-RU" sz="2400" dirty="0">
                <a:solidFill>
                  <a:srgbClr val="7030A0"/>
                </a:solidFill>
              </a:rPr>
              <a:t> в </a:t>
            </a:r>
            <a:r>
              <a:rPr lang="ru-RU" sz="2400" dirty="0" err="1">
                <a:solidFill>
                  <a:srgbClr val="7030A0"/>
                </a:solidFill>
              </a:rPr>
              <a:t>Іспанії</a:t>
            </a:r>
            <a:r>
              <a:rPr lang="ru-RU" sz="2400" dirty="0">
                <a:solidFill>
                  <a:srgbClr val="7030A0"/>
                </a:solidFill>
              </a:rPr>
              <a:t>, а </a:t>
            </a:r>
            <a:r>
              <a:rPr lang="ru-RU" sz="2400" dirty="0" err="1">
                <a:solidFill>
                  <a:srgbClr val="7030A0"/>
                </a:solidFill>
              </a:rPr>
              <a:t>овальні</a:t>
            </a:r>
            <a:r>
              <a:rPr lang="ru-RU" sz="2400" dirty="0">
                <a:solidFill>
                  <a:srgbClr val="7030A0"/>
                </a:solidFill>
              </a:rPr>
              <a:t> - </a:t>
            </a:r>
            <a:r>
              <a:rPr lang="ru-RU" sz="2400" dirty="0" err="1">
                <a:solidFill>
                  <a:srgbClr val="7030A0"/>
                </a:solidFill>
              </a:rPr>
              <a:t>взимку</a:t>
            </a:r>
            <a:r>
              <a:rPr lang="ru-RU" sz="2400" dirty="0">
                <a:solidFill>
                  <a:srgbClr val="7030A0"/>
                </a:solidFill>
              </a:rPr>
              <a:t> в </a:t>
            </a:r>
            <a:r>
              <a:rPr lang="ru-RU" sz="2400" dirty="0" err="1">
                <a:solidFill>
                  <a:srgbClr val="7030A0"/>
                </a:solidFill>
              </a:rPr>
              <a:t>Таїланді</a:t>
            </a:r>
            <a:r>
              <a:rPr lang="ru-RU" sz="2400" dirty="0">
                <a:solidFill>
                  <a:srgbClr val="7030A0"/>
                </a:solidFill>
              </a:rPr>
              <a:t>. Кавун </a:t>
            </a:r>
            <a:r>
              <a:rPr lang="ru-RU" sz="2400" dirty="0" err="1">
                <a:solidFill>
                  <a:srgbClr val="7030A0"/>
                </a:solidFill>
              </a:rPr>
              <a:t>цей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ніжний</a:t>
            </a:r>
            <a:r>
              <a:rPr lang="ru-RU" sz="2400" dirty="0">
                <a:solidFill>
                  <a:srgbClr val="7030A0"/>
                </a:solidFill>
              </a:rPr>
              <a:t> і </a:t>
            </a:r>
            <a:r>
              <a:rPr lang="ru-RU" sz="2400" dirty="0" err="1">
                <a:solidFill>
                  <a:srgbClr val="7030A0"/>
                </a:solidFill>
              </a:rPr>
              <a:t>соковитий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хоча</a:t>
            </a:r>
            <a:r>
              <a:rPr lang="ru-RU" sz="2400" dirty="0">
                <a:solidFill>
                  <a:srgbClr val="7030A0"/>
                </a:solidFill>
              </a:rPr>
              <a:t> не </a:t>
            </a:r>
            <a:r>
              <a:rPr lang="ru-RU" sz="2400" dirty="0" err="1">
                <a:solidFill>
                  <a:srgbClr val="7030A0"/>
                </a:solidFill>
              </a:rPr>
              <a:t>такий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солодкий</a:t>
            </a:r>
            <a:r>
              <a:rPr lang="ru-RU" sz="2400" dirty="0">
                <a:solidFill>
                  <a:srgbClr val="7030A0"/>
                </a:solidFill>
              </a:rPr>
              <a:t>, як </a:t>
            </a:r>
            <a:r>
              <a:rPr lang="ru-RU" sz="2400" dirty="0" err="1">
                <a:solidFill>
                  <a:srgbClr val="7030A0"/>
                </a:solidFill>
              </a:rPr>
              <a:t>червоний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0195" y="6488668"/>
            <a:ext cx="154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Жовтий кавун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9" y="3046988"/>
            <a:ext cx="7874000" cy="37429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FF"/>
                </a:solidFill>
              </a:rPr>
              <a:t>Швейцарський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садівник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Маркус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Коберт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</a:rPr>
              <a:t>зумів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зробити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дещо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неможливе</a:t>
            </a:r>
            <a:r>
              <a:rPr lang="ru-RU" sz="2400" dirty="0">
                <a:solidFill>
                  <a:srgbClr val="0000FF"/>
                </a:solidFill>
              </a:rPr>
              <a:t> на перший </a:t>
            </a:r>
            <a:r>
              <a:rPr lang="ru-RU" sz="2400" dirty="0" err="1">
                <a:solidFill>
                  <a:srgbClr val="0000FF"/>
                </a:solidFill>
              </a:rPr>
              <a:t>погляд</a:t>
            </a:r>
            <a:r>
              <a:rPr lang="ru-RU" sz="2400" dirty="0">
                <a:solidFill>
                  <a:srgbClr val="0000FF"/>
                </a:solidFill>
              </a:rPr>
              <a:t> - </a:t>
            </a:r>
            <a:r>
              <a:rPr lang="ru-RU" sz="2400" dirty="0" err="1">
                <a:solidFill>
                  <a:srgbClr val="0000FF"/>
                </a:solidFill>
              </a:rPr>
              <a:t>схрестити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яблуко</a:t>
            </a:r>
            <a:r>
              <a:rPr lang="ru-RU" sz="2400" dirty="0">
                <a:solidFill>
                  <a:srgbClr val="0000FF"/>
                </a:solidFill>
              </a:rPr>
              <a:t> з </a:t>
            </a:r>
            <a:r>
              <a:rPr lang="ru-RU" sz="2400" dirty="0" err="1">
                <a:solidFill>
                  <a:srgbClr val="0000FF"/>
                </a:solidFill>
              </a:rPr>
              <a:t>помідором</a:t>
            </a:r>
            <a:r>
              <a:rPr lang="ru-RU" sz="2400" dirty="0">
                <a:solidFill>
                  <a:srgbClr val="0000FF"/>
                </a:solidFill>
              </a:rPr>
              <a:t>. </a:t>
            </a:r>
            <a:r>
              <a:rPr lang="ru-RU" sz="2400" dirty="0" err="1">
                <a:solidFill>
                  <a:srgbClr val="0000FF"/>
                </a:solidFill>
              </a:rPr>
              <a:t>Новий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плід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зовні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виглядає</a:t>
            </a:r>
            <a:r>
              <a:rPr lang="ru-RU" sz="2400" dirty="0">
                <a:solidFill>
                  <a:srgbClr val="0000FF"/>
                </a:solidFill>
              </a:rPr>
              <a:t> як </a:t>
            </a:r>
            <a:r>
              <a:rPr lang="ru-RU" sz="2400" dirty="0" err="1">
                <a:solidFill>
                  <a:srgbClr val="0000FF"/>
                </a:solidFill>
              </a:rPr>
              <a:t>яблуко</a:t>
            </a:r>
            <a:r>
              <a:rPr lang="ru-RU" sz="2400" dirty="0">
                <a:solidFill>
                  <a:srgbClr val="0000FF"/>
                </a:solidFill>
              </a:rPr>
              <a:t>, а </a:t>
            </a:r>
            <a:r>
              <a:rPr lang="ru-RU" sz="2400" dirty="0" err="1">
                <a:solidFill>
                  <a:srgbClr val="0000FF"/>
                </a:solidFill>
              </a:rPr>
              <a:t>зсередини</a:t>
            </a:r>
            <a:r>
              <a:rPr lang="ru-RU" sz="2400" dirty="0">
                <a:solidFill>
                  <a:srgbClr val="0000FF"/>
                </a:solidFill>
              </a:rPr>
              <a:t> - як томат. </a:t>
            </a:r>
            <a:r>
              <a:rPr lang="ru-RU" sz="2400" dirty="0" err="1">
                <a:solidFill>
                  <a:srgbClr val="0000FF"/>
                </a:solidFill>
              </a:rPr>
              <a:t>Щоб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отримати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такий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дивний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плід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дослідник-селекціонер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витратив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понад</a:t>
            </a:r>
            <a:r>
              <a:rPr lang="ru-RU" sz="2400" dirty="0">
                <a:solidFill>
                  <a:srgbClr val="0000FF"/>
                </a:solidFill>
              </a:rPr>
              <a:t> 20 </a:t>
            </a:r>
            <a:r>
              <a:rPr lang="ru-RU" sz="2400" dirty="0" err="1">
                <a:solidFill>
                  <a:srgbClr val="0000FF"/>
                </a:solidFill>
              </a:rPr>
              <a:t>років</a:t>
            </a:r>
            <a:r>
              <a:rPr lang="ru-RU" sz="2400" dirty="0">
                <a:solidFill>
                  <a:srgbClr val="0000FF"/>
                </a:solidFill>
              </a:rPr>
              <a:t>. </a:t>
            </a:r>
            <a:r>
              <a:rPr lang="ru-RU" sz="2400" dirty="0" err="1">
                <a:solidFill>
                  <a:srgbClr val="0000FF"/>
                </a:solidFill>
              </a:rPr>
              <a:t>Новий</a:t>
            </a:r>
            <a:r>
              <a:rPr lang="ru-RU" sz="2400" dirty="0">
                <a:solidFill>
                  <a:srgbClr val="0000FF"/>
                </a:solidFill>
              </a:rPr>
              <a:t> фрукт (</a:t>
            </a:r>
            <a:r>
              <a:rPr lang="ru-RU" sz="2400" dirty="0" err="1">
                <a:solidFill>
                  <a:srgbClr val="0000FF"/>
                </a:solidFill>
              </a:rPr>
              <a:t>чи</a:t>
            </a:r>
            <a:r>
              <a:rPr lang="ru-RU" sz="2400" dirty="0">
                <a:solidFill>
                  <a:srgbClr val="0000FF"/>
                </a:solidFill>
              </a:rPr>
              <a:t> то </a:t>
            </a:r>
            <a:r>
              <a:rPr lang="ru-RU" sz="2400" dirty="0" err="1">
                <a:solidFill>
                  <a:srgbClr val="0000FF"/>
                </a:solidFill>
              </a:rPr>
              <a:t>овоч</a:t>
            </a:r>
            <a:r>
              <a:rPr lang="ru-RU" sz="2400" dirty="0">
                <a:solidFill>
                  <a:srgbClr val="0000FF"/>
                </a:solidFill>
              </a:rPr>
              <a:t>) </a:t>
            </a:r>
            <a:r>
              <a:rPr lang="ru-RU" sz="2400" dirty="0" err="1">
                <a:solidFill>
                  <a:srgbClr val="0000FF"/>
                </a:solidFill>
              </a:rPr>
              <a:t>отримав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назву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Redlove</a:t>
            </a:r>
            <a:r>
              <a:rPr lang="en-US" sz="2400" dirty="0">
                <a:solidFill>
                  <a:srgbClr val="0000FF"/>
                </a:solidFill>
              </a:rPr>
              <a:t> - «</a:t>
            </a:r>
            <a:r>
              <a:rPr lang="ru-RU" sz="2400" dirty="0" err="1">
                <a:solidFill>
                  <a:srgbClr val="0000FF"/>
                </a:solidFill>
              </a:rPr>
              <a:t>Червона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</a:rPr>
              <a:t>любов</a:t>
            </a:r>
            <a:r>
              <a:rPr lang="ru-RU" sz="2400" dirty="0" smtClean="0">
                <a:solidFill>
                  <a:srgbClr val="0000FF"/>
                </a:solidFill>
              </a:rPr>
              <a:t>». </a:t>
            </a:r>
            <a:r>
              <a:rPr lang="ru-RU" sz="2400" dirty="0" err="1" smtClean="0">
                <a:solidFill>
                  <a:srgbClr val="0000FF"/>
                </a:solidFill>
              </a:rPr>
              <a:t>Він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має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приємний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солодкий</a:t>
            </a:r>
            <a:r>
              <a:rPr lang="ru-RU" sz="2400" dirty="0">
                <a:solidFill>
                  <a:srgbClr val="0000FF"/>
                </a:solidFill>
              </a:rPr>
              <a:t> смаком з </a:t>
            </a:r>
            <a:r>
              <a:rPr lang="ru-RU" sz="2400" dirty="0" err="1">
                <a:solidFill>
                  <a:srgbClr val="0000FF"/>
                </a:solidFill>
              </a:rPr>
              <a:t>ягідною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кислинкою</a:t>
            </a:r>
            <a:r>
              <a:rPr lang="ru-RU" sz="2400" dirty="0">
                <a:solidFill>
                  <a:srgbClr val="0000FF"/>
                </a:solidFill>
              </a:rPr>
              <a:t> і </a:t>
            </a:r>
            <a:r>
              <a:rPr lang="ru-RU" sz="2400" dirty="0" err="1">
                <a:solidFill>
                  <a:srgbClr val="0000FF"/>
                </a:solidFill>
              </a:rPr>
              <a:t>багатий</a:t>
            </a:r>
            <a:r>
              <a:rPr lang="ru-RU" sz="2400" dirty="0">
                <a:solidFill>
                  <a:srgbClr val="0000FF"/>
                </a:solidFill>
              </a:rPr>
              <a:t> антиоксидантами. </a:t>
            </a:r>
            <a:r>
              <a:rPr lang="ru-RU" sz="2400" dirty="0" err="1">
                <a:solidFill>
                  <a:srgbClr val="0000FF"/>
                </a:solidFill>
              </a:rPr>
              <a:t>Яблуко-помідор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зберігає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колір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навіть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після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термічної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err="1">
                <a:solidFill>
                  <a:srgbClr val="0000FF"/>
                </a:solidFill>
              </a:rPr>
              <a:t>обробки</a:t>
            </a:r>
            <a:r>
              <a:rPr lang="ru-RU" sz="2400" dirty="0">
                <a:solidFill>
                  <a:srgbClr val="0000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9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>
          <a:xfrm>
            <a:off x="4221975" y="572102"/>
            <a:ext cx="4625120" cy="3384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3816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CC0099"/>
                </a:solidFill>
              </a:rPr>
              <a:t>Плуот</a:t>
            </a:r>
            <a:r>
              <a:rPr lang="ru-RU" sz="2800" dirty="0">
                <a:solidFill>
                  <a:srgbClr val="CC0099"/>
                </a:solidFill>
              </a:rPr>
              <a:t>, </a:t>
            </a:r>
            <a:r>
              <a:rPr lang="ru-RU" sz="2800" dirty="0" err="1">
                <a:solidFill>
                  <a:srgbClr val="CC0099"/>
                </a:solidFill>
              </a:rPr>
              <a:t>гібрид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сливи</a:t>
            </a:r>
            <a:r>
              <a:rPr lang="ru-RU" sz="2800" dirty="0">
                <a:solidFill>
                  <a:srgbClr val="CC0099"/>
                </a:solidFill>
              </a:rPr>
              <a:t> й абрикоса, названий по </a:t>
            </a:r>
            <a:r>
              <a:rPr lang="ru-RU" sz="2800" dirty="0" err="1">
                <a:solidFill>
                  <a:srgbClr val="CC0099"/>
                </a:solidFill>
              </a:rPr>
              <a:t>першому</a:t>
            </a:r>
            <a:r>
              <a:rPr lang="ru-RU" sz="2800" dirty="0">
                <a:solidFill>
                  <a:srgbClr val="CC0099"/>
                </a:solidFill>
              </a:rPr>
              <a:t> і </a:t>
            </a:r>
            <a:r>
              <a:rPr lang="ru-RU" sz="2800" dirty="0" err="1">
                <a:solidFill>
                  <a:srgbClr val="CC0099"/>
                </a:solidFill>
              </a:rPr>
              <a:t>останньому</a:t>
            </a:r>
            <a:r>
              <a:rPr lang="ru-RU" sz="2800" dirty="0">
                <a:solidFill>
                  <a:srgbClr val="CC0099"/>
                </a:solidFill>
              </a:rPr>
              <a:t> складу </a:t>
            </a:r>
            <a:r>
              <a:rPr lang="ru-RU" sz="2800" dirty="0" err="1">
                <a:solidFill>
                  <a:srgbClr val="CC0099"/>
                </a:solidFill>
              </a:rPr>
              <a:t>двох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англійських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слів</a:t>
            </a:r>
            <a:r>
              <a:rPr lang="ru-RU" sz="2800" dirty="0">
                <a:solidFill>
                  <a:srgbClr val="CC0099"/>
                </a:solidFill>
              </a:rPr>
              <a:t>: </a:t>
            </a:r>
            <a:r>
              <a:rPr lang="en-US" sz="2800" dirty="0">
                <a:solidFill>
                  <a:srgbClr val="CC0099"/>
                </a:solidFill>
              </a:rPr>
              <a:t>plum (</a:t>
            </a:r>
            <a:r>
              <a:rPr lang="ru-RU" sz="2800" dirty="0">
                <a:solidFill>
                  <a:srgbClr val="CC0099"/>
                </a:solidFill>
              </a:rPr>
              <a:t>слива) і </a:t>
            </a:r>
            <a:r>
              <a:rPr lang="en-US" sz="2800" dirty="0">
                <a:solidFill>
                  <a:srgbClr val="CC0099"/>
                </a:solidFill>
              </a:rPr>
              <a:t>apricot (</a:t>
            </a:r>
            <a:r>
              <a:rPr lang="ru-RU" sz="2800" dirty="0">
                <a:solidFill>
                  <a:srgbClr val="CC0099"/>
                </a:solidFill>
              </a:rPr>
              <a:t>абрикос). </a:t>
            </a:r>
            <a:r>
              <a:rPr lang="ru-RU" sz="2800" dirty="0" err="1">
                <a:solidFill>
                  <a:srgbClr val="CC0099"/>
                </a:solidFill>
              </a:rPr>
              <a:t>Зовні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плуот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може</a:t>
            </a:r>
            <a:r>
              <a:rPr lang="ru-RU" sz="2800" dirty="0">
                <a:solidFill>
                  <a:srgbClr val="CC0099"/>
                </a:solidFill>
              </a:rPr>
              <a:t> бути </a:t>
            </a:r>
            <a:r>
              <a:rPr lang="ru-RU" sz="2800" dirty="0" err="1">
                <a:solidFill>
                  <a:srgbClr val="CC0099"/>
                </a:solidFill>
              </a:rPr>
              <a:t>рожевого</a:t>
            </a:r>
            <a:r>
              <a:rPr lang="ru-RU" sz="2800" dirty="0">
                <a:solidFill>
                  <a:srgbClr val="CC0099"/>
                </a:solidFill>
              </a:rPr>
              <a:t>, зеленого, бордового і </a:t>
            </a:r>
            <a:r>
              <a:rPr lang="ru-RU" sz="2800" dirty="0" err="1">
                <a:solidFill>
                  <a:srgbClr val="CC0099"/>
                </a:solidFill>
              </a:rPr>
              <a:t>фіолетового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кольору</a:t>
            </a:r>
            <a:r>
              <a:rPr lang="ru-RU" sz="2800" dirty="0">
                <a:solidFill>
                  <a:srgbClr val="CC0099"/>
                </a:solidFill>
              </a:rPr>
              <a:t>, а </a:t>
            </a:r>
            <a:r>
              <a:rPr lang="ru-RU" sz="2800" dirty="0" err="1">
                <a:solidFill>
                  <a:srgbClr val="CC0099"/>
                </a:solidFill>
              </a:rPr>
              <a:t>всередині</a:t>
            </a:r>
            <a:r>
              <a:rPr lang="ru-RU" sz="2800" dirty="0">
                <a:solidFill>
                  <a:srgbClr val="CC0099"/>
                </a:solidFill>
              </a:rPr>
              <a:t> - </a:t>
            </a:r>
            <a:r>
              <a:rPr lang="ru-RU" sz="2800" dirty="0" err="1">
                <a:solidFill>
                  <a:srgbClr val="CC0099"/>
                </a:solidFill>
              </a:rPr>
              <a:t>від</a:t>
            </a: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err="1">
                <a:solidFill>
                  <a:srgbClr val="CC0099"/>
                </a:solidFill>
              </a:rPr>
              <a:t>білого</a:t>
            </a:r>
            <a:r>
              <a:rPr lang="ru-RU" sz="2800" dirty="0">
                <a:solidFill>
                  <a:srgbClr val="CC0099"/>
                </a:solidFill>
              </a:rPr>
              <a:t> до </a:t>
            </a:r>
            <a:r>
              <a:rPr lang="ru-RU" sz="2800" dirty="0" err="1">
                <a:solidFill>
                  <a:srgbClr val="CC0099"/>
                </a:solidFill>
              </a:rPr>
              <a:t>насиченого</a:t>
            </a:r>
            <a:r>
              <a:rPr lang="ru-RU" sz="2800" dirty="0">
                <a:solidFill>
                  <a:srgbClr val="CC0099"/>
                </a:solidFill>
              </a:rPr>
              <a:t> сливового.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5168" y="3956478"/>
            <a:ext cx="75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Плуот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8" b="3516"/>
          <a:stretch/>
        </p:blipFill>
        <p:spPr>
          <a:xfrm>
            <a:off x="3995936" y="980728"/>
            <a:ext cx="4968552" cy="3819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81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Неші</a:t>
            </a:r>
            <a:r>
              <a:rPr lang="ru-RU" sz="2800" dirty="0">
                <a:solidFill>
                  <a:srgbClr val="FF0000"/>
                </a:solidFill>
              </a:rPr>
              <a:t> - </a:t>
            </a:r>
            <a:r>
              <a:rPr lang="ru-RU" sz="2800" dirty="0" err="1">
                <a:solidFill>
                  <a:srgbClr val="FF0000"/>
                </a:solidFill>
              </a:rPr>
              <a:t>це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гібрид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яблука</a:t>
            </a:r>
            <a:r>
              <a:rPr lang="ru-RU" sz="2800" dirty="0">
                <a:solidFill>
                  <a:srgbClr val="FF0000"/>
                </a:solidFill>
              </a:rPr>
              <a:t> і </a:t>
            </a:r>
            <a:r>
              <a:rPr lang="ru-RU" sz="2800" dirty="0" err="1">
                <a:solidFill>
                  <a:srgbClr val="FF0000"/>
                </a:solidFill>
              </a:rPr>
              <a:t>груші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Кругле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яблуко</a:t>
            </a:r>
            <a:r>
              <a:rPr lang="ru-RU" sz="2800" dirty="0">
                <a:solidFill>
                  <a:srgbClr val="FF0000"/>
                </a:solidFill>
              </a:rPr>
              <a:t> на смак </a:t>
            </a:r>
            <a:r>
              <a:rPr lang="ru-RU" sz="2800" dirty="0" err="1">
                <a:solidFill>
                  <a:srgbClr val="FF0000"/>
                </a:solidFill>
              </a:rPr>
              <a:t>виявляється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соковитою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хрумкою</a:t>
            </a:r>
            <a:r>
              <a:rPr lang="ru-RU" sz="2800" dirty="0">
                <a:solidFill>
                  <a:srgbClr val="FF0000"/>
                </a:solidFill>
              </a:rPr>
              <a:t> грушею. </a:t>
            </a:r>
            <a:r>
              <a:rPr lang="ru-RU" sz="2800" dirty="0" err="1">
                <a:solidFill>
                  <a:srgbClr val="FF0000"/>
                </a:solidFill>
              </a:rPr>
              <a:t>Колір</a:t>
            </a:r>
            <a:r>
              <a:rPr lang="ru-RU" sz="2800" dirty="0">
                <a:solidFill>
                  <a:srgbClr val="FF0000"/>
                </a:solidFill>
              </a:rPr>
              <a:t> фрукта - </a:t>
            </a:r>
            <a:r>
              <a:rPr lang="ru-RU" sz="2800" dirty="0" err="1">
                <a:solidFill>
                  <a:srgbClr val="FF0000"/>
                </a:solidFill>
              </a:rPr>
              <a:t>від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блідо</a:t>
            </a:r>
            <a:r>
              <a:rPr lang="ru-RU" sz="2800" dirty="0">
                <a:solidFill>
                  <a:srgbClr val="FF0000"/>
                </a:solidFill>
              </a:rPr>
              <a:t>-зеленого до </a:t>
            </a:r>
            <a:r>
              <a:rPr lang="ru-RU" sz="2800" dirty="0" err="1">
                <a:solidFill>
                  <a:srgbClr val="FF0000"/>
                </a:solidFill>
              </a:rPr>
              <a:t>помаранчевого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Яблукогруша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має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перевагу</a:t>
            </a:r>
            <a:r>
              <a:rPr lang="ru-RU" sz="2800" dirty="0">
                <a:solidFill>
                  <a:srgbClr val="FF0000"/>
                </a:solidFill>
              </a:rPr>
              <a:t> перед </a:t>
            </a:r>
            <a:r>
              <a:rPr lang="ru-RU" sz="2800" dirty="0" err="1">
                <a:solidFill>
                  <a:srgbClr val="FF0000"/>
                </a:solidFill>
              </a:rPr>
              <a:t>звичайною</a:t>
            </a:r>
            <a:r>
              <a:rPr lang="ru-RU" sz="2800" dirty="0">
                <a:solidFill>
                  <a:srgbClr val="FF0000"/>
                </a:solidFill>
              </a:rPr>
              <a:t> грушею: </a:t>
            </a:r>
            <a:r>
              <a:rPr lang="ru-RU" sz="2800" dirty="0" err="1">
                <a:solidFill>
                  <a:srgbClr val="FF0000"/>
                </a:solidFill>
              </a:rPr>
              <a:t>воно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твердіше</a:t>
            </a:r>
            <a:r>
              <a:rPr lang="ru-RU" sz="2800" dirty="0">
                <a:solidFill>
                  <a:srgbClr val="FF0000"/>
                </a:solidFill>
              </a:rPr>
              <a:t>, тому </a:t>
            </a:r>
            <a:r>
              <a:rPr lang="ru-RU" sz="2800" dirty="0" err="1">
                <a:solidFill>
                  <a:srgbClr val="FF0000"/>
                </a:solidFill>
              </a:rPr>
              <a:t>краще</a:t>
            </a:r>
            <a:r>
              <a:rPr lang="ru-RU" sz="2800" dirty="0">
                <a:solidFill>
                  <a:srgbClr val="FF0000"/>
                </a:solidFill>
              </a:rPr>
              <a:t> переносить </a:t>
            </a:r>
            <a:r>
              <a:rPr lang="ru-RU" sz="2800" dirty="0" err="1">
                <a:solidFill>
                  <a:srgbClr val="FF0000"/>
                </a:solidFill>
              </a:rPr>
              <a:t>транспортування</a:t>
            </a:r>
            <a:r>
              <a:rPr lang="ru-RU" sz="2800" dirty="0">
                <a:solidFill>
                  <a:srgbClr val="FF0000"/>
                </a:solidFill>
              </a:rPr>
              <a:t> і </a:t>
            </a:r>
            <a:r>
              <a:rPr lang="ru-RU" sz="2800" dirty="0" err="1">
                <a:solidFill>
                  <a:srgbClr val="FF0000"/>
                </a:solidFill>
              </a:rPr>
              <a:t>зберігання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2935" y="479983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Неші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7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96" y="857081"/>
            <a:ext cx="4454656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50" y="385831"/>
            <a:ext cx="44846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66"/>
                </a:solidFill>
              </a:rPr>
              <a:t>Йошта</a:t>
            </a:r>
            <a:r>
              <a:rPr lang="ru-RU" sz="2800" dirty="0">
                <a:solidFill>
                  <a:srgbClr val="FF0066"/>
                </a:solidFill>
              </a:rPr>
              <a:t> - </a:t>
            </a:r>
            <a:r>
              <a:rPr lang="ru-RU" sz="2800" dirty="0" err="1">
                <a:solidFill>
                  <a:srgbClr val="FF0066"/>
                </a:solidFill>
              </a:rPr>
              <a:t>плід</a:t>
            </a:r>
            <a:r>
              <a:rPr lang="ru-RU" sz="2800" dirty="0">
                <a:solidFill>
                  <a:srgbClr val="FF0066"/>
                </a:solidFill>
              </a:rPr>
              <a:t>, </a:t>
            </a:r>
            <a:r>
              <a:rPr lang="ru-RU" sz="2800" dirty="0" err="1">
                <a:solidFill>
                  <a:srgbClr val="FF0066"/>
                </a:solidFill>
              </a:rPr>
              <a:t>який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поєднав</a:t>
            </a:r>
            <a:r>
              <a:rPr lang="ru-RU" sz="2800" dirty="0">
                <a:solidFill>
                  <a:srgbClr val="FF0066"/>
                </a:solidFill>
              </a:rPr>
              <a:t> у </a:t>
            </a:r>
            <a:r>
              <a:rPr lang="ru-RU" sz="2800" dirty="0" err="1">
                <a:solidFill>
                  <a:srgbClr val="FF0066"/>
                </a:solidFill>
              </a:rPr>
              <a:t>собі</a:t>
            </a:r>
            <a:r>
              <a:rPr lang="ru-RU" sz="2800" dirty="0">
                <a:solidFill>
                  <a:srgbClr val="FF0066"/>
                </a:solidFill>
              </a:rPr>
              <a:t> смородину і </a:t>
            </a:r>
            <a:r>
              <a:rPr lang="ru-RU" sz="2800" dirty="0" err="1">
                <a:solidFill>
                  <a:srgbClr val="FF0066"/>
                </a:solidFill>
              </a:rPr>
              <a:t>агрус</a:t>
            </a:r>
            <a:r>
              <a:rPr lang="ru-RU" sz="2800" dirty="0">
                <a:solidFill>
                  <a:srgbClr val="FF0066"/>
                </a:solidFill>
              </a:rPr>
              <a:t>. </a:t>
            </a:r>
            <a:r>
              <a:rPr lang="ru-RU" sz="2800" dirty="0" err="1">
                <a:solidFill>
                  <a:srgbClr val="FF0066"/>
                </a:solidFill>
              </a:rPr>
              <a:t>Ягоди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йошти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майже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чорного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кольору</a:t>
            </a:r>
            <a:r>
              <a:rPr lang="ru-RU" sz="2800" dirty="0">
                <a:solidFill>
                  <a:srgbClr val="FF0066"/>
                </a:solidFill>
              </a:rPr>
              <a:t>, </a:t>
            </a:r>
            <a:r>
              <a:rPr lang="ru-RU" sz="2800" dirty="0" err="1">
                <a:solidFill>
                  <a:srgbClr val="FF0066"/>
                </a:solidFill>
              </a:rPr>
              <a:t>розміром</a:t>
            </a:r>
            <a:r>
              <a:rPr lang="ru-RU" sz="2800" dirty="0">
                <a:solidFill>
                  <a:srgbClr val="FF0066"/>
                </a:solidFill>
              </a:rPr>
              <a:t> з вишню, </a:t>
            </a:r>
            <a:r>
              <a:rPr lang="ru-RU" sz="2800" dirty="0" err="1">
                <a:solidFill>
                  <a:srgbClr val="FF0066"/>
                </a:solidFill>
              </a:rPr>
              <a:t>мають</a:t>
            </a:r>
            <a:r>
              <a:rPr lang="ru-RU" sz="2800" dirty="0">
                <a:solidFill>
                  <a:srgbClr val="FF0066"/>
                </a:solidFill>
              </a:rPr>
              <a:t> кисло-</a:t>
            </a:r>
            <a:r>
              <a:rPr lang="ru-RU" sz="2800" dirty="0" err="1">
                <a:solidFill>
                  <a:srgbClr val="FF0066"/>
                </a:solidFill>
              </a:rPr>
              <a:t>солодкий</a:t>
            </a:r>
            <a:r>
              <a:rPr lang="ru-RU" sz="2800" dirty="0">
                <a:solidFill>
                  <a:srgbClr val="FF0066"/>
                </a:solidFill>
              </a:rPr>
              <a:t> смак. </a:t>
            </a:r>
            <a:r>
              <a:rPr lang="ru-RU" sz="2800" dirty="0" err="1">
                <a:solidFill>
                  <a:srgbClr val="FF0066"/>
                </a:solidFill>
              </a:rPr>
              <a:t>Йошту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радять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їсти</a:t>
            </a:r>
            <a:r>
              <a:rPr lang="ru-RU" sz="2800" dirty="0">
                <a:solidFill>
                  <a:srgbClr val="FF0066"/>
                </a:solidFill>
              </a:rPr>
              <a:t> при </a:t>
            </a:r>
            <a:r>
              <a:rPr lang="ru-RU" sz="2800" dirty="0" err="1">
                <a:solidFill>
                  <a:srgbClr val="FF0066"/>
                </a:solidFill>
              </a:rPr>
              <a:t>шлунково-кишкових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захворюваннях</a:t>
            </a:r>
            <a:r>
              <a:rPr lang="ru-RU" sz="2800" dirty="0">
                <a:solidFill>
                  <a:srgbClr val="FF0066"/>
                </a:solidFill>
              </a:rPr>
              <a:t>, для </a:t>
            </a:r>
            <a:r>
              <a:rPr lang="ru-RU" sz="2800" dirty="0" err="1">
                <a:solidFill>
                  <a:srgbClr val="FF0066"/>
                </a:solidFill>
              </a:rPr>
              <a:t>поліпшення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кровообігу</a:t>
            </a:r>
            <a:r>
              <a:rPr lang="ru-RU" sz="2800" dirty="0">
                <a:solidFill>
                  <a:srgbClr val="FF0066"/>
                </a:solidFill>
              </a:rPr>
              <a:t> і </a:t>
            </a:r>
            <a:r>
              <a:rPr lang="ru-RU" sz="2800" dirty="0" err="1">
                <a:solidFill>
                  <a:srgbClr val="FF0066"/>
                </a:solidFill>
              </a:rPr>
              <a:t>виведення</a:t>
            </a:r>
            <a:r>
              <a:rPr lang="ru-RU" sz="2800" dirty="0">
                <a:solidFill>
                  <a:srgbClr val="FF0066"/>
                </a:solidFill>
              </a:rPr>
              <a:t> з </a:t>
            </a:r>
            <a:r>
              <a:rPr lang="ru-RU" sz="2800" dirty="0" err="1">
                <a:solidFill>
                  <a:srgbClr val="FF0066"/>
                </a:solidFill>
              </a:rPr>
              <a:t>організму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радіоактивних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речовин</a:t>
            </a:r>
            <a:r>
              <a:rPr lang="ru-RU" sz="2800" dirty="0">
                <a:solidFill>
                  <a:srgbClr val="FF0066"/>
                </a:solidFill>
              </a:rPr>
              <a:t> і </a:t>
            </a:r>
            <a:r>
              <a:rPr lang="ru-RU" sz="2800" dirty="0" err="1">
                <a:solidFill>
                  <a:srgbClr val="FF0066"/>
                </a:solidFill>
              </a:rPr>
              <a:t>важких</a:t>
            </a:r>
            <a:r>
              <a:rPr lang="ru-RU" sz="2800" dirty="0">
                <a:solidFill>
                  <a:srgbClr val="FF0066"/>
                </a:solidFill>
              </a:rPr>
              <a:t> </a:t>
            </a:r>
            <a:r>
              <a:rPr lang="ru-RU" sz="2800" dirty="0" err="1">
                <a:solidFill>
                  <a:srgbClr val="FF0066"/>
                </a:solidFill>
              </a:rPr>
              <a:t>металів</a:t>
            </a:r>
            <a:r>
              <a:rPr lang="ru-RU" sz="2800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5893" y="517756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Йошта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" y="0"/>
            <a:ext cx="914487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124" y="17427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B050"/>
                </a:solidFill>
              </a:rPr>
              <a:t>Існує</a:t>
            </a:r>
            <a:r>
              <a:rPr lang="ru-RU" sz="2400" dirty="0" smtClean="0">
                <a:solidFill>
                  <a:srgbClr val="00B050"/>
                </a:solidFill>
              </a:rPr>
              <a:t> думка, </a:t>
            </a:r>
            <a:r>
              <a:rPr lang="ru-RU" sz="2400" dirty="0" err="1" smtClean="0">
                <a:solidFill>
                  <a:srgbClr val="00B050"/>
                </a:solidFill>
              </a:rPr>
              <a:t>що</a:t>
            </a:r>
            <a:r>
              <a:rPr lang="ru-RU" sz="2400" dirty="0" smtClean="0">
                <a:solidFill>
                  <a:srgbClr val="00B050"/>
                </a:solidFill>
              </a:rPr>
              <a:t> нектарин </a:t>
            </a:r>
            <a:r>
              <a:rPr lang="ru-RU" sz="2400" dirty="0">
                <a:solidFill>
                  <a:srgbClr val="00B050"/>
                </a:solidFill>
              </a:rPr>
              <a:t>- </a:t>
            </a:r>
            <a:r>
              <a:rPr lang="ru-RU" sz="2400" dirty="0" err="1">
                <a:solidFill>
                  <a:srgbClr val="00B050"/>
                </a:solidFill>
              </a:rPr>
              <a:t>це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зовсім</a:t>
            </a:r>
            <a:r>
              <a:rPr lang="ru-RU" sz="2400" dirty="0">
                <a:solidFill>
                  <a:srgbClr val="00B050"/>
                </a:solidFill>
              </a:rPr>
              <a:t> не </a:t>
            </a:r>
            <a:r>
              <a:rPr lang="ru-RU" sz="2400" dirty="0" err="1">
                <a:solidFill>
                  <a:srgbClr val="00B050"/>
                </a:solidFill>
              </a:rPr>
              <a:t>гібрид</a:t>
            </a:r>
            <a:r>
              <a:rPr lang="ru-RU" sz="2400" dirty="0">
                <a:solidFill>
                  <a:srgbClr val="00B050"/>
                </a:solidFill>
              </a:rPr>
              <a:t> персика і </a:t>
            </a:r>
            <a:r>
              <a:rPr lang="ru-RU" sz="2400" dirty="0" err="1">
                <a:solidFill>
                  <a:srgbClr val="00B050"/>
                </a:solidFill>
              </a:rPr>
              <a:t>сливи</a:t>
            </a:r>
            <a:r>
              <a:rPr lang="ru-RU" sz="2400" dirty="0">
                <a:solidFill>
                  <a:srgbClr val="00B050"/>
                </a:solidFill>
              </a:rPr>
              <a:t>, а </a:t>
            </a:r>
            <a:r>
              <a:rPr lang="ru-RU" sz="2400" dirty="0" err="1">
                <a:solidFill>
                  <a:srgbClr val="00B050"/>
                </a:solidFill>
              </a:rPr>
              <a:t>підвид</a:t>
            </a:r>
            <a:r>
              <a:rPr lang="ru-RU" sz="2400" dirty="0">
                <a:solidFill>
                  <a:srgbClr val="00B050"/>
                </a:solidFill>
              </a:rPr>
              <a:t> персика з гладкою </a:t>
            </a:r>
            <a:r>
              <a:rPr lang="ru-RU" sz="2400" dirty="0" err="1" smtClean="0">
                <a:solidFill>
                  <a:srgbClr val="00B050"/>
                </a:solidFill>
              </a:rPr>
              <a:t>шкіркою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dirty="0" err="1">
                <a:solidFill>
                  <a:srgbClr val="00B050"/>
                </a:solidFill>
              </a:rPr>
              <a:t>отриманий</a:t>
            </a:r>
            <a:r>
              <a:rPr lang="ru-RU" sz="2400" dirty="0">
                <a:solidFill>
                  <a:srgbClr val="00B050"/>
                </a:solidFill>
              </a:rPr>
              <a:t> в </a:t>
            </a:r>
            <a:r>
              <a:rPr lang="ru-RU" sz="2400" dirty="0" err="1">
                <a:solidFill>
                  <a:srgbClr val="00B050"/>
                </a:solidFill>
              </a:rPr>
              <a:t>результаті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природної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мутації</a:t>
            </a:r>
            <a:r>
              <a:rPr lang="ru-RU" sz="2400" dirty="0">
                <a:solidFill>
                  <a:srgbClr val="00B050"/>
                </a:solidFill>
              </a:rPr>
              <a:t> і </a:t>
            </a:r>
            <a:r>
              <a:rPr lang="ru-RU" sz="2400" dirty="0" err="1">
                <a:solidFill>
                  <a:srgbClr val="00B050"/>
                </a:solidFill>
              </a:rPr>
              <a:t>закріплений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селекцією</a:t>
            </a:r>
            <a:r>
              <a:rPr lang="ru-RU" sz="2400" dirty="0">
                <a:solidFill>
                  <a:srgbClr val="00B050"/>
                </a:solidFill>
              </a:rPr>
              <a:t>. Гладка </a:t>
            </a:r>
            <a:r>
              <a:rPr lang="ru-RU" sz="2400" dirty="0" err="1" smtClean="0">
                <a:solidFill>
                  <a:srgbClr val="00B050"/>
                </a:solidFill>
              </a:rPr>
              <a:t>шкірка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плодів</a:t>
            </a:r>
            <a:r>
              <a:rPr lang="ru-RU" sz="2400" dirty="0">
                <a:solidFill>
                  <a:srgbClr val="00B050"/>
                </a:solidFill>
              </a:rPr>
              <a:t> - </a:t>
            </a:r>
            <a:r>
              <a:rPr lang="ru-RU" sz="2400" dirty="0" err="1">
                <a:solidFill>
                  <a:srgbClr val="00B050"/>
                </a:solidFill>
              </a:rPr>
              <a:t>це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рецесивна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ознака</a:t>
            </a:r>
            <a:r>
              <a:rPr lang="ru-RU" sz="2400" dirty="0">
                <a:solidFill>
                  <a:srgbClr val="00B050"/>
                </a:solidFill>
              </a:rPr>
              <a:t> у </a:t>
            </a:r>
            <a:r>
              <a:rPr lang="ru-RU" sz="2400" dirty="0" err="1">
                <a:solidFill>
                  <a:srgbClr val="00B050"/>
                </a:solidFill>
              </a:rPr>
              <a:t>персикових</a:t>
            </a:r>
            <a:r>
              <a:rPr lang="ru-RU" sz="2400" dirty="0">
                <a:solidFill>
                  <a:srgbClr val="00B050"/>
                </a:solidFill>
              </a:rPr>
              <a:t> дерев, а бархатиста - </a:t>
            </a:r>
            <a:r>
              <a:rPr lang="ru-RU" sz="2400" dirty="0" err="1" smtClean="0">
                <a:solidFill>
                  <a:srgbClr val="00B050"/>
                </a:solidFill>
              </a:rPr>
              <a:t>домінантна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err="1">
                <a:solidFill>
                  <a:srgbClr val="00B050"/>
                </a:solidFill>
              </a:rPr>
              <a:t>Нектарини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зазвичай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з'являються</a:t>
            </a:r>
            <a:r>
              <a:rPr lang="ru-RU" sz="2400" dirty="0">
                <a:solidFill>
                  <a:srgbClr val="00B050"/>
                </a:solidFill>
              </a:rPr>
              <a:t> при </a:t>
            </a:r>
            <a:r>
              <a:rPr lang="ru-RU" sz="2400" dirty="0" err="1" smtClean="0">
                <a:solidFill>
                  <a:srgbClr val="00B050"/>
                </a:solidFill>
              </a:rPr>
              <a:t>самозапиленні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персикових</a:t>
            </a:r>
            <a:r>
              <a:rPr lang="ru-RU" sz="2400" dirty="0">
                <a:solidFill>
                  <a:srgbClr val="00B050"/>
                </a:solidFill>
              </a:rPr>
              <a:t> дерев, коли </a:t>
            </a:r>
            <a:r>
              <a:rPr lang="ru-RU" sz="2400" dirty="0" err="1">
                <a:solidFill>
                  <a:srgbClr val="00B050"/>
                </a:solidFill>
              </a:rPr>
              <a:t>проявляється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рецесивна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ознака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12" y="2794287"/>
            <a:ext cx="6264696" cy="39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livvson-3</cp:lastModifiedBy>
  <cp:revision>8</cp:revision>
  <dcterms:created xsi:type="dcterms:W3CDTF">2014-12-01T17:26:14Z</dcterms:created>
  <dcterms:modified xsi:type="dcterms:W3CDTF">2014-12-01T19:07:12Z</dcterms:modified>
</cp:coreProperties>
</file>