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03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08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373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428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71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9381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364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9387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16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253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806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30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01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021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91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35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0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4F37C8-F10C-42CA-8C24-81F6B285EFAE}" type="datetimeFigureOut">
              <a:rPr lang="uk-UA" smtClean="0"/>
              <a:t>21.01.2015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882F-3375-4A49-9027-39C77BA32D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255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1.png"/><Relationship Id="rId18" Type="http://schemas.microsoft.com/office/2007/relationships/hdphoto" Target="../media/hdphoto16.wdp"/><Relationship Id="rId26" Type="http://schemas.microsoft.com/office/2007/relationships/hdphoto" Target="../media/hdphoto20.wdp"/><Relationship Id="rId3" Type="http://schemas.openxmlformats.org/officeDocument/2006/relationships/image" Target="../media/image16.pn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microsoft.com/office/2007/relationships/hdphoto" Target="../media/hdphoto13.wdp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5.jpg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11" Type="http://schemas.openxmlformats.org/officeDocument/2006/relationships/image" Target="../media/image20.png"/><Relationship Id="rId24" Type="http://schemas.microsoft.com/office/2007/relationships/hdphoto" Target="../media/hdphoto19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microsoft.com/office/2007/relationships/hdphoto" Target="../media/hdphoto21.wdp"/><Relationship Id="rId10" Type="http://schemas.microsoft.com/office/2007/relationships/hdphoto" Target="../media/hdphoto12.wdp"/><Relationship Id="rId19" Type="http://schemas.openxmlformats.org/officeDocument/2006/relationships/image" Target="../media/image24.png"/><Relationship Id="rId4" Type="http://schemas.microsoft.com/office/2007/relationships/hdphoto" Target="../media/hdphoto9.wdp"/><Relationship Id="rId9" Type="http://schemas.openxmlformats.org/officeDocument/2006/relationships/image" Target="../media/image19.png"/><Relationship Id="rId14" Type="http://schemas.microsoft.com/office/2007/relationships/hdphoto" Target="../media/hdphoto14.wdp"/><Relationship Id="rId22" Type="http://schemas.microsoft.com/office/2007/relationships/hdphoto" Target="../media/hdphoto18.wdp"/><Relationship Id="rId27" Type="http://schemas.openxmlformats.org/officeDocument/2006/relationships/image" Target="../media/image28.png"/><Relationship Id="rId30" Type="http://schemas.microsoft.com/office/2007/relationships/hdphoto" Target="../media/hdphoto2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Роль жирів в організмі людини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Решетова Маргарита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2998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8320468" cy="5565945"/>
          </a:xfrm>
        </p:spPr>
        <p:txBody>
          <a:bodyPr/>
          <a:lstStyle/>
          <a:p>
            <a:r>
              <a:rPr lang="ru-RU" dirty="0" err="1"/>
              <a:t>Жири</a:t>
            </a:r>
            <a:r>
              <a:rPr lang="ru-RU" dirty="0"/>
              <a:t> належать до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</a:t>
            </a:r>
            <a:r>
              <a:rPr lang="ru-RU" dirty="0" err="1"/>
              <a:t>харчового</a:t>
            </a:r>
            <a:r>
              <a:rPr lang="ru-RU" dirty="0"/>
              <a:t> </a:t>
            </a:r>
            <a:r>
              <a:rPr lang="ru-RU" dirty="0" err="1"/>
              <a:t>раціону</a:t>
            </a:r>
            <a:r>
              <a:rPr lang="ru-RU" dirty="0"/>
              <a:t> і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271" y="2565779"/>
            <a:ext cx="4817247" cy="331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8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93410"/>
            <a:ext cx="10244802" cy="884763"/>
          </a:xfrm>
        </p:spPr>
        <p:txBody>
          <a:bodyPr/>
          <a:lstStyle/>
          <a:p>
            <a:r>
              <a:rPr lang="ru-RU" sz="4400" dirty="0" err="1" smtClean="0"/>
              <a:t>Фізіолого-гігієнічні</a:t>
            </a:r>
            <a:r>
              <a:rPr lang="ru-RU" sz="4400" dirty="0" smtClean="0"/>
              <a:t> </a:t>
            </a:r>
            <a:r>
              <a:rPr lang="ru-RU" sz="4400" dirty="0" err="1"/>
              <a:t>функції</a:t>
            </a:r>
            <a:r>
              <a:rPr lang="ru-RU" sz="4400" dirty="0"/>
              <a:t> </a:t>
            </a:r>
            <a:r>
              <a:rPr lang="ru-RU" sz="4400" dirty="0" err="1"/>
              <a:t>жирів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35416"/>
              </p:ext>
            </p:extLst>
          </p:nvPr>
        </p:nvGraphicFramePr>
        <p:xfrm>
          <a:off x="382137" y="914401"/>
          <a:ext cx="11395881" cy="560172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29302"/>
                <a:gridCol w="8966579"/>
              </a:tblGrid>
              <a:tr h="617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ЕНЕРГЕТИЧНА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Енергетична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цінність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жирів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- 9 ккал/г (37,7 кДж/г);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під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час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окислення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100 г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жирів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виділяється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107 г води;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жири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зберігають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білки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від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використання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їх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як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джерела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effectLst/>
                        </a:rPr>
                        <a:t>енергії</a:t>
                      </a:r>
                      <a:endParaRPr lang="ru-RU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ПЛАСТИЧНА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із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білками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вуглеводами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входять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структури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органел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клітин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крові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;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є субстратом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для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утворення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тканинних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гормонів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жовчних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кислот</a:t>
                      </a: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ТРАНСПОРТНА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tx1"/>
                          </a:solidFill>
                          <a:effectLst/>
                        </a:rPr>
                        <a:t>Є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розчинниками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і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носіями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БАР: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жиророзчинних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вітамінів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(А, </a:t>
                      </a:r>
                      <a:r>
                        <a:rPr lang="en-GB" dirty="0">
                          <a:solidFill>
                            <a:schemeClr val="tx1"/>
                          </a:solidFill>
                          <a:effectLst/>
                        </a:rPr>
                        <a:t>D,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Е, К), ПНЖК,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фосфоліпідів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стеринів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ХАРЧОВА 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покращують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смакові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властивості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їжі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підвищують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її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харчову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цінність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є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носіями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смакових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і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ароматичних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речовин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РЕГУЛЯТОРНА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нормалізують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жировий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холестериновий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обмін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функції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нервової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системи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сальних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залоз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еластичність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шкіри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захист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її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від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інфекцій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та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токсинів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);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водний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обмін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(в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екстремальних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умовах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є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джерелом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води)</a:t>
                      </a: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ТЕРМО</a:t>
                      </a:r>
                      <a:r>
                        <a:rPr lang="uk-UA" b="1" dirty="0" smtClean="0"/>
                        <a:t>І</a:t>
                      </a:r>
                      <a:r>
                        <a:rPr lang="ru-RU" b="1" dirty="0" smtClean="0"/>
                        <a:t>ЗОЛЯЦ</a:t>
                      </a:r>
                      <a:r>
                        <a:rPr lang="uk-UA" b="1" dirty="0" smtClean="0"/>
                        <a:t>І</a:t>
                      </a:r>
                      <a:r>
                        <a:rPr lang="ru-RU" b="1" dirty="0" smtClean="0"/>
                        <a:t>ЙНА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Резервний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жир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ізолює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організм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від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впливу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тепла та холоду</a:t>
                      </a: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АМОРТИЗАЦІЙНА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Резервний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жир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ізолює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організм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від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механічних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ушкоджень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17561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ЕСТЕТИЧНА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/>
                          </a:solidFill>
                          <a:effectLst/>
                        </a:rPr>
                        <a:t>Резервний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жир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забезпечує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естетичну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effectLst/>
                        </a:rPr>
                        <a:t> форму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effectLst/>
                        </a:rPr>
                        <a:t>тіла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56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452" y="343536"/>
            <a:ext cx="9983412" cy="818837"/>
          </a:xfrm>
        </p:spPr>
        <p:txBody>
          <a:bodyPr/>
          <a:lstStyle/>
          <a:p>
            <a:r>
              <a:rPr lang="ru-RU" sz="2400" dirty="0" err="1" smtClean="0"/>
              <a:t>Деф</a:t>
            </a:r>
            <a:r>
              <a:rPr lang="uk-UA" sz="2400" dirty="0" err="1" smtClean="0"/>
              <a:t>іцит</a:t>
            </a:r>
            <a:r>
              <a:rPr lang="uk-UA" sz="2400" dirty="0" smtClean="0"/>
              <a:t> та над</a:t>
            </a:r>
            <a:r>
              <a:rPr lang="ru-RU" sz="2400" dirty="0" err="1" smtClean="0"/>
              <a:t>лишок</a:t>
            </a:r>
            <a:r>
              <a:rPr lang="ru-RU" sz="2400" dirty="0" smtClean="0"/>
              <a:t> жир</a:t>
            </a:r>
            <a:r>
              <a:rPr lang="uk-UA" sz="2400" dirty="0" err="1" smtClean="0"/>
              <a:t>ів</a:t>
            </a:r>
            <a:r>
              <a:rPr lang="uk-UA" sz="2400" dirty="0" smtClean="0"/>
              <a:t> </a:t>
            </a:r>
            <a:r>
              <a:rPr lang="ru-RU" sz="2400" dirty="0" smtClean="0"/>
              <a:t>у </a:t>
            </a:r>
            <a:r>
              <a:rPr lang="ru-RU" sz="2400" dirty="0" err="1"/>
              <a:t>харчовому</a:t>
            </a:r>
            <a:r>
              <a:rPr lang="ru-RU" sz="2400" dirty="0"/>
              <a:t> </a:t>
            </a:r>
            <a:r>
              <a:rPr lang="ru-RU" sz="2400" dirty="0" err="1"/>
              <a:t>раціоні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негативні</a:t>
            </a:r>
            <a:r>
              <a:rPr lang="ru-RU" sz="2400" dirty="0"/>
              <a:t> </a:t>
            </a:r>
            <a:r>
              <a:rPr lang="ru-RU" sz="2400" dirty="0" err="1"/>
              <a:t>наслідки</a:t>
            </a:r>
            <a:r>
              <a:rPr lang="ru-RU" sz="2400" dirty="0"/>
              <a:t> - </a:t>
            </a:r>
            <a:r>
              <a:rPr lang="ru-RU" sz="2400" dirty="0" err="1"/>
              <a:t>порушуються</a:t>
            </a:r>
            <a:r>
              <a:rPr lang="ru-RU" sz="2400" dirty="0"/>
              <a:t> </a:t>
            </a:r>
            <a:r>
              <a:rPr lang="ru-RU" sz="2400" dirty="0" err="1"/>
              <a:t>регуляторні</a:t>
            </a:r>
            <a:r>
              <a:rPr lang="ru-RU" sz="2400" dirty="0"/>
              <a:t> та </a:t>
            </a:r>
            <a:r>
              <a:rPr lang="ru-RU" sz="2400" dirty="0" err="1" smtClean="0"/>
              <a:t>пластичні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процеси</a:t>
            </a:r>
            <a:r>
              <a:rPr lang="ru-RU" sz="2400" dirty="0" smtClean="0"/>
              <a:t>:</a:t>
            </a:r>
            <a:r>
              <a:rPr lang="ru-RU" sz="2400" dirty="0"/>
              <a:t> 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028455" y="1318922"/>
            <a:ext cx="3364992" cy="1115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</a:t>
            </a:r>
            <a:r>
              <a:rPr lang="uk-UA" sz="2000" b="1" dirty="0" err="1" smtClean="0"/>
              <a:t>фіцит</a:t>
            </a:r>
            <a:r>
              <a:rPr lang="uk-UA" sz="2000" b="1" dirty="0" smtClean="0"/>
              <a:t> жирів</a:t>
            </a:r>
            <a:endParaRPr lang="uk-UA" sz="2000" b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7143052" y="1342705"/>
            <a:ext cx="3364992" cy="1115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Надлишок</a:t>
            </a:r>
            <a:r>
              <a:rPr lang="ru-RU" sz="2000" b="1" dirty="0" smtClean="0"/>
              <a:t> жир</a:t>
            </a:r>
            <a:r>
              <a:rPr lang="uk-UA" sz="2000" b="1" dirty="0" err="1" smtClean="0"/>
              <a:t>ів</a:t>
            </a:r>
            <a:endParaRPr lang="uk-UA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452" y="2591039"/>
            <a:ext cx="4620999" cy="3974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Зниження </a:t>
            </a:r>
            <a:r>
              <a:rPr lang="uk-UA" b="1" dirty="0"/>
              <a:t>і</a:t>
            </a:r>
            <a:r>
              <a:rPr lang="ru-RU" b="1" dirty="0" smtClean="0"/>
              <a:t>нтенсивност</a:t>
            </a:r>
            <a:r>
              <a:rPr lang="uk-UA" b="1" dirty="0" smtClean="0"/>
              <a:t>і</a:t>
            </a:r>
            <a:r>
              <a:rPr lang="ru-RU" b="1" dirty="0" smtClean="0"/>
              <a:t> пластичних процес</a:t>
            </a:r>
            <a:r>
              <a:rPr lang="uk-UA" b="1" dirty="0" err="1" smtClean="0"/>
              <a:t>ів</a:t>
            </a:r>
            <a:r>
              <a:rPr lang="uk-UA" b="1" dirty="0"/>
              <a:t>:</a:t>
            </a:r>
            <a:endParaRPr lang="uk-UA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Обміну води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Засвоєння та обміну вітамінів А, Е, С, </a:t>
            </a:r>
            <a:r>
              <a:rPr lang="en-GB" dirty="0" smtClean="0"/>
              <a:t>D?</a:t>
            </a:r>
            <a:r>
              <a:rPr lang="uk-UA" dirty="0" smtClean="0"/>
              <a:t> Та інших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Всмоктування Са і М</a:t>
            </a:r>
            <a:r>
              <a:rPr lang="en-GB" dirty="0" smtClean="0"/>
              <a:t>g </a:t>
            </a:r>
            <a:endParaRPr lang="uk-UA" dirty="0" smtClean="0"/>
          </a:p>
          <a:p>
            <a:r>
              <a:rPr lang="uk-UA" b="1" dirty="0" smtClean="0"/>
              <a:t>Спостерігаються: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Функціональні розлади ЦНС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Порушуються регуляторні процеси серцево-судинної системи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Захворювання шкіри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Випадіння волосся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87878" y="2557649"/>
            <a:ext cx="6028841" cy="1278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Нагромадження в кров</a:t>
            </a:r>
            <a:r>
              <a:rPr lang="uk-UA" dirty="0" smtClean="0"/>
              <a:t>і, печінці та інших органах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Порушення жирового обміну, холестеринового обміну</a:t>
            </a:r>
            <a:endParaRPr lang="uk-UA" dirty="0"/>
          </a:p>
        </p:txBody>
      </p:sp>
      <p:sp>
        <p:nvSpPr>
          <p:cNvPr id="9" name="Стрелка вниз 8"/>
          <p:cNvSpPr/>
          <p:nvPr/>
        </p:nvSpPr>
        <p:spPr>
          <a:xfrm>
            <a:off x="7622023" y="3840349"/>
            <a:ext cx="2430302" cy="7381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Ризик</a:t>
            </a:r>
            <a:endParaRPr lang="uk-UA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25891" y="4578465"/>
            <a:ext cx="5999315" cy="1987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Ожиріння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Атеросклерозу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Серцево-судинних захворювань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Новоутворень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err="1" smtClean="0"/>
              <a:t>Жовчнокам</a:t>
            </a:r>
            <a:r>
              <a:rPr lang="en-GB" sz="1600" dirty="0" smtClean="0"/>
              <a:t>’</a:t>
            </a:r>
            <a:r>
              <a:rPr lang="ru-RU" sz="1600" dirty="0" smtClean="0"/>
              <a:t>я</a:t>
            </a:r>
            <a:r>
              <a:rPr lang="uk-UA" sz="1600" dirty="0" err="1" smtClean="0"/>
              <a:t>ної</a:t>
            </a:r>
            <a:r>
              <a:rPr lang="uk-UA" sz="1600" dirty="0" smtClean="0"/>
              <a:t> хвороби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Жирового переродження печінки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Перенапруження секреторної діяльності печінки та підшлункової залози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395002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53" y="220243"/>
            <a:ext cx="11582052" cy="1400530"/>
          </a:xfrm>
        </p:spPr>
        <p:txBody>
          <a:bodyPr/>
          <a:lstStyle/>
          <a:p>
            <a:r>
              <a:rPr lang="ru-RU" sz="1800" b="1" i="1" dirty="0" err="1"/>
              <a:t>Жирні</a:t>
            </a:r>
            <a:r>
              <a:rPr lang="ru-RU" sz="1800" b="1" i="1" dirty="0"/>
              <a:t> </a:t>
            </a:r>
            <a:r>
              <a:rPr lang="ru-RU" sz="1800" b="1" i="1" dirty="0" err="1"/>
              <a:t>кислоти</a:t>
            </a:r>
            <a:r>
              <a:rPr lang="ru-RU" sz="1800" b="1" i="1" dirty="0"/>
              <a:t> в </a:t>
            </a:r>
            <a:r>
              <a:rPr lang="ru-RU" sz="1800" b="1" i="1" dirty="0" err="1"/>
              <a:t>організмі</a:t>
            </a:r>
            <a:r>
              <a:rPr lang="ru-RU" sz="1800" b="1" i="1" dirty="0"/>
              <a:t> </a:t>
            </a:r>
            <a:r>
              <a:rPr lang="ru-RU" sz="1800" b="1" i="1" dirty="0" err="1"/>
              <a:t>людини</a:t>
            </a:r>
            <a:r>
              <a:rPr lang="ru-RU" sz="1800" b="1" i="1" dirty="0"/>
              <a:t> </a:t>
            </a:r>
            <a:r>
              <a:rPr lang="ru-RU" sz="1800" b="1" i="1" dirty="0" err="1"/>
              <a:t>проявляють</a:t>
            </a:r>
            <a:r>
              <a:rPr lang="ru-RU" sz="1800" b="1" i="1" dirty="0"/>
              <a:t> </a:t>
            </a:r>
            <a:r>
              <a:rPr lang="ru-RU" sz="1800" b="1" i="1" dirty="0" err="1"/>
              <a:t>специфічний</a:t>
            </a:r>
            <a:r>
              <a:rPr lang="ru-RU" sz="1800" b="1" i="1" dirty="0"/>
              <a:t> </a:t>
            </a:r>
            <a:r>
              <a:rPr lang="ru-RU" sz="1800" b="1" i="1" dirty="0" err="1"/>
              <a:t>вплив</a:t>
            </a:r>
            <a:r>
              <a:rPr lang="ru-RU" sz="1800" b="1" i="1" dirty="0"/>
              <a:t>. </a:t>
            </a:r>
            <a:r>
              <a:rPr lang="ru-RU" sz="1800" b="1" i="1" dirty="0" err="1"/>
              <a:t>Насичені</a:t>
            </a:r>
            <a:r>
              <a:rPr lang="ru-RU" sz="1800" b="1" i="1" dirty="0"/>
              <a:t> </a:t>
            </a:r>
            <a:r>
              <a:rPr lang="ru-RU" sz="1800" b="1" i="1" dirty="0" err="1"/>
              <a:t>жирні</a:t>
            </a:r>
            <a:r>
              <a:rPr lang="ru-RU" sz="1800" b="1" i="1" dirty="0"/>
              <a:t> </a:t>
            </a:r>
            <a:r>
              <a:rPr lang="ru-RU" sz="1800" b="1" i="1" dirty="0" err="1"/>
              <a:t>кислоти</a:t>
            </a:r>
            <a:r>
              <a:rPr lang="ru-RU" sz="1800" b="1" i="1" dirty="0"/>
              <a:t> (НЖК) </a:t>
            </a:r>
            <a:r>
              <a:rPr lang="ru-RU" sz="1800" b="1" i="1" dirty="0" err="1"/>
              <a:t>насамперед</a:t>
            </a:r>
            <a:r>
              <a:rPr lang="ru-RU" sz="1800" b="1" i="1" dirty="0"/>
              <a:t> є </a:t>
            </a:r>
            <a:r>
              <a:rPr lang="ru-RU" sz="1800" b="1" i="1" dirty="0" err="1"/>
              <a:t>джерелом</a:t>
            </a:r>
            <a:r>
              <a:rPr lang="ru-RU" sz="1800" b="1" i="1" dirty="0"/>
              <a:t> </a:t>
            </a:r>
            <a:r>
              <a:rPr lang="ru-RU" sz="1800" b="1" i="1" dirty="0" err="1"/>
              <a:t>енергії</a:t>
            </a:r>
            <a:r>
              <a:rPr lang="ru-RU" sz="1800" b="1" i="1" dirty="0"/>
              <a:t>, </a:t>
            </a:r>
            <a:r>
              <a:rPr lang="ru-RU" sz="1800" b="1" i="1" dirty="0" err="1"/>
              <a:t>запобігають</a:t>
            </a:r>
            <a:r>
              <a:rPr lang="ru-RU" sz="1800" b="1" i="1" dirty="0"/>
              <a:t> </a:t>
            </a:r>
            <a:r>
              <a:rPr lang="ru-RU" sz="1800" b="1" i="1" dirty="0" err="1"/>
              <a:t>окисленню</a:t>
            </a:r>
            <a:r>
              <a:rPr lang="ru-RU" sz="1800" b="1" i="1" dirty="0"/>
              <a:t> </a:t>
            </a:r>
            <a:r>
              <a:rPr lang="ru-RU" sz="1800" b="1" i="1" dirty="0" err="1"/>
              <a:t>ліпідів</a:t>
            </a:r>
            <a:r>
              <a:rPr lang="ru-RU" sz="1800" b="1" i="1" dirty="0"/>
              <a:t> мембран </a:t>
            </a:r>
            <a:r>
              <a:rPr lang="ru-RU" sz="1800" b="1" i="1" dirty="0" err="1"/>
              <a:t>клітин</a:t>
            </a:r>
            <a:r>
              <a:rPr lang="ru-RU" sz="1800" b="1" i="1" dirty="0"/>
              <a:t>, </a:t>
            </a:r>
            <a:r>
              <a:rPr lang="ru-RU" sz="1800" b="1" i="1" dirty="0" err="1"/>
              <a:t>підвищують</a:t>
            </a:r>
            <a:r>
              <a:rPr lang="ru-RU" sz="1800" b="1" i="1" dirty="0"/>
              <a:t> </a:t>
            </a:r>
            <a:r>
              <a:rPr lang="ru-RU" sz="1800" b="1" i="1" dirty="0" err="1"/>
              <a:t>поріг</a:t>
            </a:r>
            <a:r>
              <a:rPr lang="ru-RU" sz="1800" b="1" i="1" dirty="0"/>
              <a:t> </a:t>
            </a:r>
            <a:r>
              <a:rPr lang="ru-RU" sz="1800" b="1" i="1" dirty="0" err="1"/>
              <a:t>токсичної</a:t>
            </a:r>
            <a:r>
              <a:rPr lang="ru-RU" sz="1800" b="1" i="1" dirty="0"/>
              <a:t> </a:t>
            </a:r>
            <a:r>
              <a:rPr lang="ru-RU" sz="1800" b="1" i="1" dirty="0" err="1"/>
              <a:t>дії</a:t>
            </a:r>
            <a:r>
              <a:rPr lang="ru-RU" sz="1800" b="1" i="1" dirty="0"/>
              <a:t> </a:t>
            </a:r>
            <a:r>
              <a:rPr lang="ru-RU" sz="1800" b="1" i="1" dirty="0" err="1"/>
              <a:t>отруйних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речовин</a:t>
            </a:r>
            <a:endParaRPr lang="uk-UA" sz="18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32307"/>
              </p:ext>
            </p:extLst>
          </p:nvPr>
        </p:nvGraphicFramePr>
        <p:xfrm>
          <a:off x="387457" y="1394846"/>
          <a:ext cx="11453248" cy="5187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312"/>
                <a:gridCol w="2863312"/>
                <a:gridCol w="2863312"/>
                <a:gridCol w="2863312"/>
              </a:tblGrid>
              <a:tr h="681927">
                <a:tc>
                  <a:txBody>
                    <a:bodyPr/>
                    <a:lstStyle/>
                    <a:p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Коротко- та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середньо-ланцюгові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НЖК 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Довголанцюгові</a:t>
                      </a: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НЖК: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Мононенасичені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кислоти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(МНЖК)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Поліненасичені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жирні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кислоти</a:t>
                      </a:r>
                      <a:r>
                        <a:rPr lang="ru-RU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(ПНЖК)</a:t>
                      </a:r>
                      <a:endParaRPr lang="uk-UA" dirty="0"/>
                    </a:p>
                  </a:txBody>
                  <a:tcPr/>
                </a:tc>
              </a:tr>
              <a:tr h="427345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Засвоюються без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ліпази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жовчних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кислот (у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нерозщепленому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вигляді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практично не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депонуються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підлягають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окисленню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Джерело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енерг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ії</a:t>
                      </a: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Гірше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емульгуються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повільно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всмоктуються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призводять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різкого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підвищення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вмісту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тригліцеридів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крові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Окислюються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фізичних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навантаженнях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Джерело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енергії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Депонуються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входять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складу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клітинних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мембран,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покращують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еластичність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артерій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шкіри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підтримують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ланцюгове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окислення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депонованих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ліпідів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організмі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Є</a:t>
                      </a:r>
                      <a:r>
                        <a:rPr lang="uk-UA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субстратом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утворення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власних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жирів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організму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клітинних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мембран,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тканинних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гормонів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оболонок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нервових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волокон,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сполучної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тканини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Регуляторна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</a:t>
                      </a:r>
                      <a:r>
                        <a:rPr lang="uk-UA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ія</a:t>
                      </a:r>
                      <a:endParaRPr lang="uk-UA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Енергетична:</a:t>
                      </a:r>
                      <a:r>
                        <a:rPr lang="uk-UA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джерело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енергії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925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 </a:t>
            </a:r>
            <a:r>
              <a:rPr lang="ru-RU" b="1" dirty="0" err="1"/>
              <a:t>яких</a:t>
            </a:r>
            <a:r>
              <a:rPr lang="ru-RU" b="1" dirty="0"/>
              <a:t> продуктах </a:t>
            </a:r>
            <a:r>
              <a:rPr lang="ru-RU" b="1" dirty="0" err="1"/>
              <a:t>містяться</a:t>
            </a:r>
            <a:r>
              <a:rPr lang="ru-RU" b="1" dirty="0"/>
              <a:t> </a:t>
            </a:r>
            <a:r>
              <a:rPr lang="ru-RU" b="1" dirty="0" err="1"/>
              <a:t>насичені</a:t>
            </a:r>
            <a:r>
              <a:rPr lang="ru-RU" b="1" dirty="0"/>
              <a:t> </a:t>
            </a:r>
            <a:r>
              <a:rPr lang="ru-RU" b="1" dirty="0" err="1"/>
              <a:t>жирні</a:t>
            </a:r>
            <a:r>
              <a:rPr lang="ru-RU" b="1" dirty="0"/>
              <a:t> </a:t>
            </a:r>
            <a:r>
              <a:rPr lang="ru-RU" b="1" dirty="0" err="1"/>
              <a:t>кислоти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6111" y="2100414"/>
            <a:ext cx="5243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u="sng" dirty="0" smtClean="0"/>
              <a:t>м'ясо</a:t>
            </a:r>
            <a:r>
              <a:rPr lang="uk-UA" sz="2800" dirty="0" smtClean="0"/>
              <a:t>: свинина, яловичина, баранина, птиця і </a:t>
            </a:r>
            <a:r>
              <a:rPr lang="uk-UA" sz="2800" dirty="0" err="1" smtClean="0"/>
              <a:t>т.д</a:t>
            </a:r>
            <a:r>
              <a:rPr lang="uk-UA" sz="2800" dirty="0" smtClean="0"/>
              <a:t> .; </a:t>
            </a:r>
          </a:p>
          <a:p>
            <a:r>
              <a:rPr lang="uk-UA" sz="2800" b="1" u="sng" dirty="0" smtClean="0"/>
              <a:t>молочні продукти</a:t>
            </a:r>
            <a:r>
              <a:rPr lang="uk-UA" sz="2800" dirty="0" smtClean="0"/>
              <a:t>: молоко, вершки, сир, вершкове масло; </a:t>
            </a:r>
          </a:p>
          <a:p>
            <a:r>
              <a:rPr lang="uk-UA" sz="2800" b="1" u="sng" dirty="0" smtClean="0"/>
              <a:t>деякі рослинні жири</a:t>
            </a:r>
            <a:r>
              <a:rPr lang="uk-UA" sz="2800" dirty="0" smtClean="0"/>
              <a:t>: пальмова, кокосова олія; </a:t>
            </a:r>
            <a:r>
              <a:rPr lang="uk-UA" sz="2800" dirty="0" err="1" smtClean="0"/>
              <a:t>маргарини</a:t>
            </a:r>
            <a:r>
              <a:rPr lang="uk-UA" sz="2800" dirty="0" smtClean="0"/>
              <a:t> та інші </a:t>
            </a:r>
            <a:r>
              <a:rPr lang="uk-UA" sz="2800" dirty="0" err="1" smtClean="0"/>
              <a:t>гідрогенізовані</a:t>
            </a:r>
            <a:r>
              <a:rPr lang="uk-UA" sz="2800" dirty="0" smtClean="0"/>
              <a:t> жири.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8" l="0" r="99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73" y="1036118"/>
            <a:ext cx="2698971" cy="2024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75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308" y="28688"/>
            <a:ext cx="3182124" cy="2386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67" y="1690232"/>
            <a:ext cx="4419600" cy="29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0" b="98621" l="0" r="97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876" y="2591928"/>
            <a:ext cx="3713068" cy="2605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21" b="100000" l="3125" r="973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828" y="3129873"/>
            <a:ext cx="2468880" cy="33818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8" b="92308" l="8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93" y="5317759"/>
            <a:ext cx="2405982" cy="15638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5" r="99375">
                        <a14:foregroundMark x1="15937" y1="60923" x2="15937" y2="83692"/>
                        <a14:foregroundMark x1="4688" y1="67692" x2="7813" y2="75692"/>
                        <a14:foregroundMark x1="68750" y1="22462" x2="69375" y2="93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53" y="2631198"/>
            <a:ext cx="4260647" cy="43272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000" b="96600" l="4000" r="91400">
                        <a14:backgroundMark x1="43500" y1="37400" x2="58600" y2="58600"/>
                        <a14:backgroundMark x1="31100" y1="88600" x2="37100" y2="84600"/>
                        <a14:backgroundMark x1="41300" y1="87000" x2="58700" y2="93600"/>
                        <a14:backgroundMark x1="25400" y1="86200" x2="31400" y2="8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58" y="5134785"/>
            <a:ext cx="3725804" cy="18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5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90" y="4446391"/>
            <a:ext cx="3810000" cy="238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95" y="228311"/>
            <a:ext cx="11561735" cy="754199"/>
          </a:xfrm>
        </p:spPr>
        <p:txBody>
          <a:bodyPr/>
          <a:lstStyle/>
          <a:p>
            <a:r>
              <a:rPr lang="ru-RU" sz="3200" b="1" dirty="0"/>
              <a:t>У </a:t>
            </a:r>
            <a:r>
              <a:rPr lang="ru-RU" sz="3200" b="1" dirty="0" err="1"/>
              <a:t>яких</a:t>
            </a:r>
            <a:r>
              <a:rPr lang="ru-RU" sz="3200" b="1" dirty="0"/>
              <a:t> продуктах </a:t>
            </a:r>
            <a:r>
              <a:rPr lang="ru-RU" sz="3200" b="1" dirty="0" err="1"/>
              <a:t>містяться</a:t>
            </a:r>
            <a:r>
              <a:rPr lang="ru-RU" sz="3200" b="1" dirty="0"/>
              <a:t> </a:t>
            </a:r>
            <a:r>
              <a:rPr lang="ru-RU" sz="3200" b="1" dirty="0" err="1" smtClean="0"/>
              <a:t>ненасичені</a:t>
            </a:r>
            <a:r>
              <a:rPr lang="ru-RU" sz="3200" b="1" dirty="0" smtClean="0"/>
              <a:t> </a:t>
            </a:r>
            <a:r>
              <a:rPr lang="ru-RU" sz="3200" b="1" dirty="0" err="1"/>
              <a:t>жирні</a:t>
            </a:r>
            <a:r>
              <a:rPr lang="ru-RU" sz="3200" b="1" dirty="0"/>
              <a:t> </a:t>
            </a:r>
            <a:r>
              <a:rPr lang="ru-RU" sz="3200" b="1" dirty="0" err="1" smtClean="0"/>
              <a:t>кислоти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1295" y="881452"/>
            <a:ext cx="10683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Ненасичені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жирні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кислоти</a:t>
            </a:r>
            <a:r>
              <a:rPr lang="ru-RU" b="1" i="1" dirty="0" smtClean="0"/>
              <a:t>, в свою </a:t>
            </a:r>
            <a:r>
              <a:rPr lang="ru-RU" b="1" i="1" dirty="0" err="1" smtClean="0"/>
              <a:t>чергу</a:t>
            </a:r>
            <a:r>
              <a:rPr lang="ru-RU" b="1" i="1" dirty="0" smtClean="0"/>
              <a:t>, </a:t>
            </a:r>
            <a:r>
              <a:rPr lang="ru-RU" b="1" i="1" dirty="0" err="1" smtClean="0"/>
              <a:t>діляться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мононенасичені</a:t>
            </a:r>
            <a:r>
              <a:rPr lang="ru-RU" b="1" i="1" dirty="0" smtClean="0"/>
              <a:t> і </a:t>
            </a:r>
            <a:r>
              <a:rPr lang="ru-RU" b="1" i="1" dirty="0" err="1" smtClean="0"/>
              <a:t>поліненасичені</a:t>
            </a:r>
            <a:r>
              <a:rPr lang="ru-RU" b="1" i="1" dirty="0" smtClean="0"/>
              <a:t>.</a:t>
            </a:r>
            <a:endParaRPr lang="uk-UA" b="1" i="1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64949" y="1379349"/>
            <a:ext cx="3905573" cy="852407"/>
          </a:xfrm>
          <a:prstGeom prst="downArrowCallout">
            <a:avLst>
              <a:gd name="adj1" fmla="val 25000"/>
              <a:gd name="adj2" fmla="val 25000"/>
              <a:gd name="adj3" fmla="val 28636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Мононенасичен</a:t>
            </a:r>
            <a:r>
              <a:rPr lang="uk-UA" dirty="0" smtClean="0"/>
              <a:t>і жирні кислоти (Омега - 9)</a:t>
            </a:r>
            <a:endParaRPr lang="uk-UA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6584196" y="1363401"/>
            <a:ext cx="3905573" cy="85240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Поліненасичені</a:t>
            </a:r>
            <a:r>
              <a:rPr lang="uk-UA" dirty="0" smtClean="0"/>
              <a:t> жирні кислоти (</a:t>
            </a:r>
            <a:r>
              <a:rPr lang="ru-RU" dirty="0" smtClean="0"/>
              <a:t>Омега-3 та </a:t>
            </a:r>
            <a:r>
              <a:rPr lang="ru-RU" dirty="0"/>
              <a:t>Омега-6</a:t>
            </a:r>
            <a:r>
              <a:rPr lang="uk-UA" dirty="0" smtClean="0"/>
              <a:t>)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1295" y="2231755"/>
            <a:ext cx="5303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Міститься у оливковій олії,</a:t>
            </a:r>
          </a:p>
          <a:p>
            <a:r>
              <a:rPr lang="uk-UA" dirty="0" smtClean="0"/>
              <a:t>рапсовому</a:t>
            </a:r>
            <a:r>
              <a:rPr lang="uk-UA" dirty="0" smtClean="0"/>
              <a:t> маслі,</a:t>
            </a:r>
            <a:r>
              <a:rPr lang="uk-UA" dirty="0"/>
              <a:t> </a:t>
            </a:r>
            <a:r>
              <a:rPr lang="uk-UA" dirty="0" smtClean="0"/>
              <a:t>маслі лісових горіхів.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В оливках і авокадо.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У горіхах пекан, </a:t>
            </a:r>
            <a:r>
              <a:rPr lang="uk-UA" dirty="0" err="1" smtClean="0"/>
              <a:t>макадамія</a:t>
            </a:r>
            <a:r>
              <a:rPr lang="uk-UA" dirty="0" smtClean="0"/>
              <a:t>, мигдаль, фісташки, фундук.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8235" l="2815" r="91722">
                        <a14:backgroundMark x1="27649" y1="63235" x2="45364" y2="60588"/>
                        <a14:backgroundMark x1="46358" y1="54118" x2="41722" y2="5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9220">
            <a:off x="-835" y="3993183"/>
            <a:ext cx="2443394" cy="1375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1738" l="3333" r="95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36" y="5082979"/>
            <a:ext cx="3521806" cy="19621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94" y="3831592"/>
            <a:ext cx="2799490" cy="18663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0" b="90000" l="6102" r="90000">
                        <a14:foregroundMark x1="23559" y1="7627" x2="26441" y2="7458"/>
                        <a14:foregroundMark x1="34068" y1="38136" x2="44576" y2="37288"/>
                        <a14:foregroundMark x1="76441" y1="7288" x2="71186" y2="7966"/>
                        <a14:foregroundMark x1="30678" y1="6949" x2="63559" y2="6102"/>
                        <a14:foregroundMark x1="27966" y1="6949" x2="36441" y2="5932"/>
                        <a14:foregroundMark x1="63220" y1="6610" x2="68983" y2="6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83"/>
          <a:stretch/>
        </p:blipFill>
        <p:spPr>
          <a:xfrm>
            <a:off x="-381598" y="5018481"/>
            <a:ext cx="2088515" cy="1813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813" l="0" r="99187">
                        <a14:foregroundMark x1="30352" y1="16231" x2="28320" y2="37313"/>
                        <a14:foregroundMark x1="45122" y1="1493" x2="44715" y2="30970"/>
                        <a14:foregroundMark x1="46477" y1="8769" x2="46883" y2="36940"/>
                        <a14:foregroundMark x1="42683" y1="25746" x2="43360" y2="12127"/>
                        <a14:foregroundMark x1="32114" y1="16231" x2="31843" y2="39739"/>
                        <a14:foregroundMark x1="75610" y1="42351" x2="72222" y2="36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4" y="4155779"/>
            <a:ext cx="2940556" cy="21356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000" b="90000" l="4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53" y="4792347"/>
            <a:ext cx="2857500" cy="2857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297" l="2574" r="9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751" y="4724927"/>
            <a:ext cx="2096312" cy="1425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33" b="96296" l="1873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2" y="5223511"/>
            <a:ext cx="2543175" cy="18002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36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962" y="3738180"/>
            <a:ext cx="2832361" cy="28323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557"/>
          <a:stretch/>
        </p:blipFill>
        <p:spPr>
          <a:xfrm>
            <a:off x="10665994" y="2647921"/>
            <a:ext cx="1526006" cy="17907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98" y="5359818"/>
            <a:ext cx="2572700" cy="171513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2500" b="86458" l="23594" r="79375">
                        <a14:foregroundMark x1="50000" y1="16458" x2="50781" y2="30000"/>
                        <a14:foregroundMark x1="70000" y1="50625" x2="69844" y2="59583"/>
                        <a14:foregroundMark x1="65313" y1="51250" x2="64375" y2="51667"/>
                        <a14:foregroundMark x1="63438" y1="53333" x2="63125" y2="54583"/>
                        <a14:foregroundMark x1="63438" y1="56875" x2="64844" y2="60417"/>
                        <a14:foregroundMark x1="38281" y1="28958" x2="38281" y2="7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063" t="10929" r="20208" b="12545"/>
          <a:stretch/>
        </p:blipFill>
        <p:spPr>
          <a:xfrm>
            <a:off x="10150022" y="4785408"/>
            <a:ext cx="2238185" cy="218731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721"/>
          <a:stretch/>
        </p:blipFill>
        <p:spPr>
          <a:xfrm>
            <a:off x="10131641" y="3624988"/>
            <a:ext cx="2060359" cy="18553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199" b="97303" l="1467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746" y="4022403"/>
            <a:ext cx="2544270" cy="16978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50166" y="2264192"/>
            <a:ext cx="5131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У рослинній олії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Волоських горіхах та у насінні льону, гарбуза, маку, кунжуту, соняшнику.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У рибі, морепродуктах, </a:t>
            </a:r>
            <a:r>
              <a:rPr lang="uk-UA" dirty="0" err="1" smtClean="0"/>
              <a:t>тофу</a:t>
            </a:r>
            <a:r>
              <a:rPr lang="uk-UA" dirty="0" smtClean="0"/>
              <a:t>, соєвих бобах.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Пророщеній пшениці, листових овочах.</a:t>
            </a:r>
          </a:p>
        </p:txBody>
      </p:sp>
    </p:spTree>
    <p:extLst>
      <p:ext uri="{BB962C8B-B14F-4D97-AF65-F5344CB8AC3E}">
        <p14:creationId xmlns:p14="http://schemas.microsoft.com/office/powerpoint/2010/main" val="2651399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Скільки жирних кислот потрібно людині, щоб залишатися здоровим? 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557220" y="2200760"/>
            <a:ext cx="8539566" cy="4169044"/>
          </a:xfrm>
          <a:prstGeom prst="stripedRightArrow">
            <a:avLst>
              <a:gd name="adj1" fmla="val 71333"/>
              <a:gd name="adj2" fmla="val 80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/>
              <a:t>Дієтологи рекомендують складати свій раціон так, щоб кількість жиру в денній нормі калорій не перевищувала 30%.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212593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117</TotalTime>
  <Words>612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Ион</vt:lpstr>
      <vt:lpstr>Роль жирів в організмі людини</vt:lpstr>
      <vt:lpstr>Жири належать до життєво необхідних компонентів харчового раціону і відіграють важливу роль у життєдіяльності організму </vt:lpstr>
      <vt:lpstr>Фізіолого-гігієнічні функції жирів</vt:lpstr>
      <vt:lpstr>Дефіцит та надлишок жирів у харчовому раціоні має негативні наслідки - порушуються регуляторні та пластичні процеси: </vt:lpstr>
      <vt:lpstr>Жирні кислоти в організмі людини проявляють специфічний вплив. Насичені жирні кислоти (НЖК) насамперед є джерелом енергії, запобігають окисленню ліпідів мембран клітин, підвищують поріг токсичної дії отруйних речовин</vt:lpstr>
      <vt:lpstr>У яких продуктах містяться насичені жирні кислоти</vt:lpstr>
      <vt:lpstr>У яких продуктах містяться ненасичені жирні кислоти</vt:lpstr>
      <vt:lpstr>Скільки жирних кислот потрібно людині, щоб залишатися здоровим?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жирів в організмі людини</dc:title>
  <dc:creator>Пользователь Windows</dc:creator>
  <cp:lastModifiedBy>Пользователь Windows</cp:lastModifiedBy>
  <cp:revision>13</cp:revision>
  <dcterms:created xsi:type="dcterms:W3CDTF">2015-01-21T18:53:24Z</dcterms:created>
  <dcterms:modified xsi:type="dcterms:W3CDTF">2015-01-21T20:50:38Z</dcterms:modified>
</cp:coreProperties>
</file>