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044B-C789-4D44-A26D-EE00B1D4CBD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E8C18-4F83-4544-A32F-F6F26B101C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C400-FFEC-47ED-8CCF-692E9BCC743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02CC6-C5FF-4341-AC7F-294EB3F9BB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C6AB-D670-4985-8590-53FEF5D2ADCC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6D5BD-BB76-44DD-9F7D-F50285C318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50AF-6F58-4C5B-92C0-45437CE7726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62990-D151-4697-82BD-9FB5B02404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B405-4F71-4D16-87F4-64D30446379B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578-072D-4DF2-AB96-5C3E1C936A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5B0B-698E-4DE9-9CF1-200D992AA68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A755-4D8F-4E8E-A41F-D0EEC89DE8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1FA7-E3C7-40ED-886D-7E0807C4FFF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3AC5D-B909-49CF-92D3-511D864823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A971-CDDB-479C-A8DD-32C85CE27A15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4FDB6-3A47-467E-B3F3-9D37E103E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2544-C03B-4E36-9837-11E1D0732D80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09FC0-0518-4EC3-946D-212291A49D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7E95020-9190-48CB-8308-95D92D6F92AE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1DE441-B66C-4825-B4A4-0CBFE6C2DD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C027-8F55-41CA-B97D-5850F7F29DB0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C680C-EB24-4C0D-A6B0-CD0FE2408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D4DFE60-FA06-4D52-9B15-4D301949CEB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9422C5B5-6472-4D54-972A-7494BA3BA4FB}" type="slidenum">
              <a:rPr lang="ru-RU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64" r:id="rId2"/>
    <p:sldLayoutId id="2147484370" r:id="rId3"/>
    <p:sldLayoutId id="2147484365" r:id="rId4"/>
    <p:sldLayoutId id="2147484366" r:id="rId5"/>
    <p:sldLayoutId id="2147484367" r:id="rId6"/>
    <p:sldLayoutId id="2147484371" r:id="rId7"/>
    <p:sldLayoutId id="2147484372" r:id="rId8"/>
    <p:sldLayoutId id="2147484373" r:id="rId9"/>
    <p:sldLayoutId id="2147484368" r:id="rId10"/>
    <p:sldLayoutId id="2147484374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65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РІВНІ ОРГАНІЗАЦІЇ ЖИВОЇ МАТЕРІЇ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138" y="4456113"/>
            <a:ext cx="10058400" cy="11430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defRPr/>
            </a:pPr>
            <a:r>
              <a:rPr lang="uk-UA" dirty="0" smtClean="0"/>
              <a:t>Виконала: </a:t>
            </a:r>
            <a:endParaRPr lang="uk-UA" dirty="0" smtClean="0"/>
          </a:p>
          <a:p>
            <a:pPr fontAlgn="auto">
              <a:defRPr/>
            </a:pPr>
            <a:r>
              <a:rPr lang="uk-UA" dirty="0" err="1" smtClean="0"/>
              <a:t>Шманай</a:t>
            </a:r>
            <a:r>
              <a:rPr lang="uk-UA" dirty="0" smtClean="0"/>
              <a:t> </a:t>
            </a:r>
            <a:r>
              <a:rPr lang="uk-UA" dirty="0" smtClean="0"/>
              <a:t>Тетяна</a:t>
            </a:r>
          </a:p>
          <a:p>
            <a:pPr fontAlgn="auto">
              <a:defRPr/>
            </a:pPr>
            <a:r>
              <a:rPr lang="uk-UA" dirty="0" smtClean="0"/>
              <a:t>42-Е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Функціональне місце біологічної системи певного ступеня складності в загальній системі живої матерії.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івні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mtClean="0"/>
              <a:t>Молекулярний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Клітинний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Організмовий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Популяційно-видовий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Біогеоценотичний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Біосферний</a:t>
            </a: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75" y="2087563"/>
            <a:ext cx="385286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олекулярний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матерії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896100" cy="4351338"/>
          </a:xfrm>
        </p:spPr>
        <p:txBody>
          <a:bodyPr rtlCol="0">
            <a:normAutofit fontScale="85000" lnSpcReduction="10000"/>
          </a:bodyPr>
          <a:lstStyle/>
          <a:p>
            <a:pPr marL="0" indent="0" algn="just" fontAlgn="auto">
              <a:lnSpc>
                <a:spcPct val="120000"/>
              </a:lnSpc>
              <a:buFont typeface="Calibri" pitchFamily="34" charset="0"/>
              <a:buNone/>
              <a:defRPr/>
            </a:pPr>
            <a:r>
              <a:rPr lang="ru-RU" sz="1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Молекулярний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специфічні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живих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організмів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класи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органічних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сполук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білки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жири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вуглеводи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нуклеїнові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кислоти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тощо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їх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взаємодія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між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собою і з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неорганічними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компонентами, роль в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обміні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речовин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енергії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організмі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зберіганні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передачі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спадкової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ru-RU" sz="1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Компоненти</a:t>
            </a:r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Молекули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неорганічних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органічних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сполук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Молекулярні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комплекси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хімічних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сполук</a:t>
            </a:r>
            <a:endParaRPr lang="ru-RU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Основні </a:t>
            </a:r>
            <a:r>
              <a:rPr lang="ru-RU" sz="1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процеси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Об'єднання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молекул в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особливі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комплекси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фізико-хімічних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реакцій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упорядкованому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вигляді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Копіювання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ДНК,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кодування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передача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генетичної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інформації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925" y="1757363"/>
            <a:ext cx="35036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07063" y="3030538"/>
            <a:ext cx="20272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Науки</a:t>
            </a:r>
            <a:r>
              <a:rPr lang="ru-RU" sz="1600" b="1" dirty="0">
                <a:latin typeface="+mn-lt"/>
              </a:rPr>
              <a:t>, </a:t>
            </a:r>
            <a:r>
              <a:rPr lang="ru-RU" sz="1600" b="1" dirty="0" err="1">
                <a:latin typeface="+mn-lt"/>
              </a:rPr>
              <a:t>що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ведуть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дослідження</a:t>
            </a:r>
            <a:r>
              <a:rPr lang="ru-RU" sz="1600" b="1" dirty="0">
                <a:latin typeface="+mn-lt"/>
              </a:rPr>
              <a:t> на </a:t>
            </a:r>
            <a:r>
              <a:rPr lang="ru-RU" sz="1600" b="1" dirty="0" err="1">
                <a:latin typeface="+mn-lt"/>
              </a:rPr>
              <a:t>цьому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рівні</a:t>
            </a:r>
            <a:r>
              <a:rPr lang="ru-RU" sz="1600" b="1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latin typeface="+mn-lt"/>
              </a:rPr>
              <a:t>Біохімія</a:t>
            </a:r>
            <a:endParaRPr lang="ru-RU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latin typeface="+mn-lt"/>
              </a:rPr>
              <a:t>Біофізика</a:t>
            </a:r>
            <a:endParaRPr lang="ru-RU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latin typeface="+mn-lt"/>
              </a:rPr>
              <a:t>Молекулярна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біологія</a:t>
            </a:r>
            <a:endParaRPr lang="ru-RU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latin typeface="+mn-lt"/>
              </a:rPr>
              <a:t>Молекулярна</a:t>
            </a:r>
            <a:r>
              <a:rPr lang="ru-RU" sz="1600" dirty="0">
                <a:latin typeface="+mn-lt"/>
              </a:rPr>
              <a:t> генетика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літинний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матерії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343775" cy="4351338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lnSpc>
                <a:spcPct val="110000"/>
              </a:lnSpc>
              <a:buFont typeface="Calibri" pitchFamily="34" charset="0"/>
              <a:buNone/>
              <a:defRPr/>
            </a:pP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Клітинний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визначає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будову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властивості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більшості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живих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організмів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крім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вірусів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оскільки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клітина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є головною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морфофункціональною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одиницею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їх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Внаслідок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диференціації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клітин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багатоклітинних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організмів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формуються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тканини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 fontAlgn="auto">
              <a:buFont typeface="Calibri" pitchFamily="34" charset="0"/>
              <a:buNone/>
              <a:defRPr/>
            </a:pP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Компоненти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91440" indent="-91440" algn="just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молекул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хімічних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сполук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fontAlgn="auto">
              <a:buFont typeface="Calibri" pitchFamily="34" charset="0"/>
              <a:buNone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органели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клітини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 fontAlgn="auto">
              <a:buFont typeface="Calibri" pitchFamily="34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Основні </a:t>
            </a: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процеси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91440" indent="-91440" algn="just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Біосинтез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фотосинтез</a:t>
            </a:r>
          </a:p>
          <a:p>
            <a:pPr marL="91440" indent="-91440" algn="just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Регулювання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хімічних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реакцій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algn="just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Поділ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клітини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algn="just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Залучення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хімічних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елементів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Землі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енергії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Сонця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біосистемі</a:t>
            </a: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975" y="1697038"/>
            <a:ext cx="31892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26163" y="2908300"/>
            <a:ext cx="1924050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+mn-lt"/>
              </a:rPr>
              <a:t>Науки, </a:t>
            </a:r>
            <a:r>
              <a:rPr lang="ru-RU" sz="1700" b="1" dirty="0" err="1">
                <a:latin typeface="+mn-lt"/>
              </a:rPr>
              <a:t>що</a:t>
            </a:r>
            <a:r>
              <a:rPr lang="ru-RU" sz="1700" b="1" dirty="0">
                <a:latin typeface="+mn-lt"/>
              </a:rPr>
              <a:t> </a:t>
            </a:r>
            <a:r>
              <a:rPr lang="ru-RU" sz="1700" b="1" dirty="0" err="1">
                <a:latin typeface="+mn-lt"/>
              </a:rPr>
              <a:t>ведуть</a:t>
            </a:r>
            <a:r>
              <a:rPr lang="ru-RU" sz="1700" b="1" dirty="0">
                <a:latin typeface="+mn-lt"/>
              </a:rPr>
              <a:t> </a:t>
            </a:r>
            <a:r>
              <a:rPr lang="ru-RU" sz="1700" b="1" dirty="0" err="1">
                <a:latin typeface="+mn-lt"/>
              </a:rPr>
              <a:t>дослідження</a:t>
            </a:r>
            <a:r>
              <a:rPr lang="ru-RU" sz="1700" b="1" dirty="0">
                <a:latin typeface="+mn-lt"/>
              </a:rPr>
              <a:t> на </a:t>
            </a:r>
            <a:r>
              <a:rPr lang="ru-RU" sz="1700" b="1" dirty="0" err="1">
                <a:latin typeface="+mn-lt"/>
              </a:rPr>
              <a:t>цьому</a:t>
            </a:r>
            <a:r>
              <a:rPr lang="ru-RU" sz="1700" b="1" dirty="0">
                <a:latin typeface="+mn-lt"/>
              </a:rPr>
              <a:t> </a:t>
            </a:r>
            <a:r>
              <a:rPr lang="ru-RU" sz="1700" b="1" dirty="0" err="1">
                <a:latin typeface="+mn-lt"/>
              </a:rPr>
              <a:t>рівні</a:t>
            </a:r>
            <a:r>
              <a:rPr lang="ru-RU" sz="1700" b="1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700" dirty="0" err="1">
                <a:latin typeface="+mn-lt"/>
              </a:rPr>
              <a:t>Генна</a:t>
            </a:r>
            <a:r>
              <a:rPr lang="ru-RU" sz="1700" dirty="0">
                <a:latin typeface="+mn-lt"/>
              </a:rPr>
              <a:t> </a:t>
            </a:r>
            <a:r>
              <a:rPr lang="ru-RU" sz="1700" dirty="0" err="1">
                <a:latin typeface="+mn-lt"/>
              </a:rPr>
              <a:t>інженерія</a:t>
            </a:r>
            <a:endParaRPr lang="ru-RU" sz="17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700" dirty="0">
                <a:latin typeface="+mn-lt"/>
              </a:rPr>
              <a:t>Цитогенетика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700" dirty="0" err="1">
                <a:latin typeface="+mn-lt"/>
              </a:rPr>
              <a:t>Цитологія</a:t>
            </a:r>
            <a:endParaRPr lang="ru-RU" sz="17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700" dirty="0" err="1">
                <a:latin typeface="+mn-lt"/>
              </a:rPr>
              <a:t>Ембріологія</a:t>
            </a:r>
            <a:endParaRPr lang="ru-RU" sz="1700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рганізмовий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матерії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854950" cy="4351338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20000"/>
              </a:lnSpc>
              <a:buFont typeface="Calibri" pitchFamily="34" charset="0"/>
              <a:buNone/>
              <a:defRPr/>
            </a:pP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Організмовий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визначається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тим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будь-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який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вид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живих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істот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складається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окремих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особин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відносно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незалежних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одна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одної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але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здатних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обмінюватись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спадковою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інформацією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Такий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обмін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спадковою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інформацією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забезпечує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цілісність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виду.</a:t>
            </a: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Компоненти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                                                                          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Клітина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Основні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Обмін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речовин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метаболізм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Подразливість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Розмноження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Онтогенез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Нервово-гуморальна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регуляція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процесів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життєдіяльності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Гомеостаз</a:t>
            </a: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375" y="1736725"/>
            <a:ext cx="277177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92900" y="2814638"/>
            <a:ext cx="200025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Науки, </a:t>
            </a:r>
            <a:r>
              <a:rPr lang="ru-RU" sz="1600" b="1" dirty="0" err="1">
                <a:latin typeface="+mn-lt"/>
              </a:rPr>
              <a:t>що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ведуть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дослідження</a:t>
            </a:r>
            <a:r>
              <a:rPr lang="ru-RU" sz="1600" b="1" dirty="0">
                <a:latin typeface="+mn-lt"/>
              </a:rPr>
              <a:t> на </a:t>
            </a:r>
            <a:r>
              <a:rPr lang="ru-RU" sz="1600" b="1" dirty="0" err="1">
                <a:latin typeface="+mn-lt"/>
              </a:rPr>
              <a:t>цьому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рівні</a:t>
            </a:r>
            <a:r>
              <a:rPr lang="ru-RU" sz="1600" b="1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latin typeface="+mn-lt"/>
              </a:rPr>
              <a:t>Анатомія</a:t>
            </a:r>
            <a:endParaRPr lang="ru-RU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latin typeface="+mn-lt"/>
              </a:rPr>
              <a:t>Біометрія</a:t>
            </a:r>
            <a:endParaRPr lang="ru-RU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latin typeface="+mn-lt"/>
              </a:rPr>
              <a:t>Біоенергетика</a:t>
            </a:r>
            <a:endParaRPr lang="ru-RU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latin typeface="+mn-lt"/>
              </a:rPr>
              <a:t>Гігієна</a:t>
            </a:r>
            <a:endParaRPr lang="ru-RU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latin typeface="+mn-lt"/>
              </a:rPr>
              <a:t>Морфологія</a:t>
            </a:r>
            <a:endParaRPr lang="ru-RU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latin typeface="+mn-lt"/>
              </a:rPr>
              <a:t>Фізіологія</a:t>
            </a:r>
            <a:endParaRPr lang="ru-RU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latin typeface="+mn-lt"/>
              </a:rPr>
              <a:t>Гістологія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опуляційно-видовий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матерії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6725"/>
            <a:ext cx="6550025" cy="42545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buFont typeface="Calibri" pitchFamily="34" charset="0"/>
              <a:buNone/>
              <a:defRPr/>
            </a:pP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Популяційно-видовий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визначається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взаємовідносинами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організмів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одного виду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між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собою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всередині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популяцій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Компоненти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Групи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споріднених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особин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Основні </a:t>
            </a: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процеси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Генетична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своєрідність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Взаємодія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між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особинами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популяціями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Накопичення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елементарних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еволюційних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перетворень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мікроеволюції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вироблення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адаптацій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змінного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середовища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Видоутворення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Збільшення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біорізноманіття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8225" y="3176588"/>
            <a:ext cx="4341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200900" y="1722438"/>
            <a:ext cx="4716463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Науки, </a:t>
            </a:r>
            <a:r>
              <a:rPr lang="ru-RU" b="1" dirty="0" err="1">
                <a:latin typeface="+mn-lt"/>
              </a:rPr>
              <a:t>що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ведуть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дослідження</a:t>
            </a:r>
            <a:r>
              <a:rPr lang="ru-RU" b="1" dirty="0">
                <a:latin typeface="+mn-lt"/>
              </a:rPr>
              <a:t> на </a:t>
            </a:r>
            <a:r>
              <a:rPr lang="ru-RU" b="1" dirty="0" err="1">
                <a:latin typeface="+mn-lt"/>
              </a:rPr>
              <a:t>цьому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рівні</a:t>
            </a:r>
            <a:r>
              <a:rPr lang="ru-RU" b="1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+mn-lt"/>
              </a:rPr>
              <a:t>Генетика </a:t>
            </a:r>
            <a:r>
              <a:rPr lang="ru-RU" dirty="0" err="1">
                <a:latin typeface="+mn-lt"/>
              </a:rPr>
              <a:t>популяцій</a:t>
            </a:r>
            <a:endParaRPr lang="ru-RU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 err="1">
                <a:latin typeface="+mn-lt"/>
              </a:rPr>
              <a:t>Теорія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еволюції</a:t>
            </a:r>
            <a:endParaRPr lang="ru-RU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 err="1">
                <a:latin typeface="+mn-lt"/>
              </a:rPr>
              <a:t>Екологія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іогеоценотичний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матерії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231063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smtClean="0"/>
              <a:t>Біогеоценотичний рівень </a:t>
            </a:r>
            <a:r>
              <a:rPr lang="ru-RU" sz="1800" smtClean="0"/>
              <a:t>проявляється в тому, що в певній ділянці біосфери з подібними фізико-кліматичними умовами існує угруповання популяцій різних видів, пов'язаних між собою ланцюгами живлення та іншими типами взаємозв'язків (біогеоценози).</a:t>
            </a:r>
          </a:p>
          <a:p>
            <a:r>
              <a:rPr lang="ru-RU" sz="1800" b="1" smtClean="0"/>
              <a:t>Компоненти:</a:t>
            </a:r>
          </a:p>
          <a:p>
            <a:pPr>
              <a:buFont typeface="Wingdings" pitchFamily="2" charset="2"/>
              <a:buChar char="v"/>
            </a:pPr>
            <a:r>
              <a:rPr lang="ru-RU" sz="1800" smtClean="0"/>
              <a:t>Популяції різних видів</a:t>
            </a:r>
          </a:p>
          <a:p>
            <a:pPr>
              <a:buFont typeface="Wingdings" pitchFamily="2" charset="2"/>
              <a:buChar char="v"/>
            </a:pPr>
            <a:r>
              <a:rPr lang="ru-RU" sz="1800" smtClean="0"/>
              <a:t>Фактори середовища</a:t>
            </a:r>
          </a:p>
          <a:p>
            <a:pPr>
              <a:buFont typeface="Wingdings" pitchFamily="2" charset="2"/>
              <a:buChar char="v"/>
            </a:pPr>
            <a:r>
              <a:rPr lang="ru-RU" sz="1800" smtClean="0"/>
              <a:t>Харчові мережі, потоки речовин і енергії</a:t>
            </a:r>
          </a:p>
          <a:p>
            <a:r>
              <a:rPr lang="ru-RU" sz="1800" b="1" smtClean="0"/>
              <a:t>Основні процеси:</a:t>
            </a:r>
          </a:p>
          <a:p>
            <a:pPr>
              <a:buFont typeface="Wingdings" pitchFamily="2" charset="2"/>
              <a:buChar char="v"/>
            </a:pPr>
            <a:r>
              <a:rPr lang="ru-RU" sz="1800" smtClean="0"/>
              <a:t>Біохімічний кругообіг речовин і потік енергії, що підтримують життя</a:t>
            </a:r>
          </a:p>
          <a:p>
            <a:pPr>
              <a:buFont typeface="Wingdings" pitchFamily="2" charset="2"/>
              <a:buChar char="v"/>
            </a:pPr>
            <a:r>
              <a:rPr lang="ru-RU" sz="1800" smtClean="0"/>
              <a:t>Рівновага між живими організмами і абіотичного середовищем</a:t>
            </a:r>
            <a:endParaRPr lang="en-US" sz="1800" smtClean="0"/>
          </a:p>
          <a:p>
            <a:pPr>
              <a:buFont typeface="Wingdings" pitchFamily="2" charset="2"/>
              <a:buChar char="v"/>
            </a:pPr>
            <a:r>
              <a:rPr lang="ru-RU" sz="1800" smtClean="0"/>
              <a:t>Забезпечення живих організмів умовами проживання і ресурсами</a:t>
            </a:r>
            <a:endParaRPr lang="ru-RU" sz="1800" b="1" smtClean="0"/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9263" y="1825625"/>
            <a:ext cx="30861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26163" y="3049588"/>
            <a:ext cx="22574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Науки, </a:t>
            </a:r>
            <a:r>
              <a:rPr lang="ru-RU" b="1" dirty="0" err="1">
                <a:latin typeface="+mn-lt"/>
              </a:rPr>
              <a:t>що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ведуть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дослідження</a:t>
            </a:r>
            <a:r>
              <a:rPr lang="ru-RU" b="1" dirty="0">
                <a:latin typeface="+mn-lt"/>
              </a:rPr>
              <a:t> на </a:t>
            </a:r>
            <a:r>
              <a:rPr lang="ru-RU" b="1" dirty="0" err="1">
                <a:latin typeface="+mn-lt"/>
              </a:rPr>
              <a:t>цьому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рівні</a:t>
            </a:r>
            <a:r>
              <a:rPr lang="ru-RU" b="1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 err="1">
                <a:latin typeface="+mn-lt"/>
              </a:rPr>
              <a:t>Біогеографія</a:t>
            </a:r>
            <a:endParaRPr lang="ru-RU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 err="1">
                <a:latin typeface="+mn-lt"/>
              </a:rPr>
              <a:t>Біогеоценологія</a:t>
            </a:r>
            <a:endParaRPr lang="ru-RU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 err="1">
                <a:latin typeface="+mn-lt"/>
              </a:rPr>
              <a:t>Екологія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іосферний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матерії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359650" cy="4351338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buFont typeface="Calibri" pitchFamily="34" charset="0"/>
              <a:buNone/>
              <a:defRPr/>
            </a:pP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Біосфера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частина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оболонок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планети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літо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-,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гідро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-та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атмосфери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населена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живими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організмами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Вона є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єдиною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глобальною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екосистемою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має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свої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закономірності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функціонування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відрізняють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її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інших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рівнів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живого.</a:t>
            </a: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Компоненти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Біогеоценози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Антропогенний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вплив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850" y="1736725"/>
            <a:ext cx="3773488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72200" y="2998788"/>
            <a:ext cx="202565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Науки, </a:t>
            </a:r>
            <a:r>
              <a:rPr lang="ru-RU" b="1" dirty="0" err="1">
                <a:latin typeface="+mn-lt"/>
              </a:rPr>
              <a:t>що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ведуть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дослідження</a:t>
            </a:r>
            <a:r>
              <a:rPr lang="ru-RU" b="1" dirty="0">
                <a:latin typeface="+mn-lt"/>
              </a:rPr>
              <a:t> на </a:t>
            </a:r>
            <a:r>
              <a:rPr lang="ru-RU" b="1" dirty="0" err="1">
                <a:latin typeface="+mn-lt"/>
              </a:rPr>
              <a:t>цьому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рівні</a:t>
            </a:r>
            <a:r>
              <a:rPr lang="ru-RU" b="1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 err="1">
                <a:latin typeface="+mn-lt"/>
              </a:rPr>
              <a:t>Екологія</a:t>
            </a:r>
            <a:endParaRPr lang="ru-RU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+mn-lt"/>
              </a:rPr>
              <a:t>Глобальна </a:t>
            </a:r>
            <a:r>
              <a:rPr lang="ru-RU" dirty="0" err="1">
                <a:latin typeface="+mn-lt"/>
              </a:rPr>
              <a:t>екологія</a:t>
            </a:r>
            <a:endParaRPr lang="ru-RU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 err="1">
                <a:latin typeface="+mn-lt"/>
              </a:rPr>
              <a:t>Космічна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екологія</a:t>
            </a:r>
            <a:endParaRPr lang="ru-RU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 err="1">
                <a:latin typeface="+mn-lt"/>
              </a:rPr>
              <a:t>Соціальна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екологія</a:t>
            </a:r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250" y="4341813"/>
            <a:ext cx="55499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Основні </a:t>
            </a:r>
            <a:r>
              <a:rPr lang="ru-RU" b="1" dirty="0" err="1">
                <a:latin typeface="+mn-lt"/>
              </a:rPr>
              <a:t>процеси</a:t>
            </a:r>
            <a:r>
              <a:rPr lang="ru-RU" b="1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+mn-lt"/>
              </a:rPr>
              <a:t>Активна </a:t>
            </a:r>
            <a:r>
              <a:rPr lang="ru-RU" dirty="0" err="1">
                <a:latin typeface="+mn-lt"/>
              </a:rPr>
              <a:t>взаємодія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живої</a:t>
            </a:r>
            <a:r>
              <a:rPr lang="ru-RU" dirty="0">
                <a:latin typeface="+mn-lt"/>
              </a:rPr>
              <a:t> і </a:t>
            </a:r>
            <a:r>
              <a:rPr lang="ru-RU" dirty="0" err="1">
                <a:latin typeface="+mn-lt"/>
              </a:rPr>
              <a:t>неживої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речовини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планети</a:t>
            </a: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 err="1">
                <a:latin typeface="+mn-lt"/>
              </a:rPr>
              <a:t>Біологічний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глобальний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кругообіг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речовин</a:t>
            </a:r>
            <a:r>
              <a:rPr lang="ru-RU" dirty="0">
                <a:latin typeface="+mn-lt"/>
              </a:rPr>
              <a:t> і </a:t>
            </a:r>
            <a:r>
              <a:rPr lang="ru-RU" dirty="0" err="1">
                <a:latin typeface="+mn-lt"/>
              </a:rPr>
              <a:t>енергії</a:t>
            </a:r>
            <a:endParaRPr lang="ru-RU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+mn-lt"/>
              </a:rPr>
              <a:t>Активна </a:t>
            </a:r>
            <a:r>
              <a:rPr lang="ru-RU" dirty="0" err="1">
                <a:latin typeface="+mn-lt"/>
              </a:rPr>
              <a:t>біогеохімічна</a:t>
            </a:r>
            <a:r>
              <a:rPr lang="ru-RU" dirty="0">
                <a:latin typeface="+mn-lt"/>
              </a:rPr>
              <a:t> участь </a:t>
            </a:r>
            <a:r>
              <a:rPr lang="ru-RU" dirty="0" err="1">
                <a:latin typeface="+mn-lt"/>
              </a:rPr>
              <a:t>людини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всіх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процесах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біосфери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її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господарська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етнокультурна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діяльність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544</Words>
  <Application>Microsoft Office PowerPoint</Application>
  <PresentationFormat>Произвольный</PresentationFormat>
  <Paragraphs>105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Arial</vt:lpstr>
      <vt:lpstr>Calibri Light</vt:lpstr>
      <vt:lpstr>Wingdings</vt:lpstr>
      <vt:lpstr>Ретро</vt:lpstr>
      <vt:lpstr>РІВНІ ОРГАНІЗАЦІЇ ЖИВОЇ МАТЕРІЇ</vt:lpstr>
      <vt:lpstr>Що таке рівень організації живої матерії?</vt:lpstr>
      <vt:lpstr>Рівні організації живої матерії.</vt:lpstr>
      <vt:lpstr>Молекулярний рівень організації живої матерії</vt:lpstr>
      <vt:lpstr>Клітинний рівень організації живої матерії</vt:lpstr>
      <vt:lpstr>Організмовий рівень організації живої матерії</vt:lpstr>
      <vt:lpstr>Популяційно-видовий рівень організації живої матерії</vt:lpstr>
      <vt:lpstr>Біогеоценотичний рівень організації живої матерії</vt:lpstr>
      <vt:lpstr>Біосферний рівень організації живої матерії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РІВНІ ОРГАНІЗАЦІЇ ЖИВОЇ МАТЕРІЇ</dc:title>
  <dc:creator>XTreme.ws</dc:creator>
  <cp:lastModifiedBy>User</cp:lastModifiedBy>
  <cp:revision>17</cp:revision>
  <dcterms:created xsi:type="dcterms:W3CDTF">2013-10-20T09:56:15Z</dcterms:created>
  <dcterms:modified xsi:type="dcterms:W3CDTF">2014-06-03T21:16:55Z</dcterms:modified>
</cp:coreProperties>
</file>