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88" r:id="rId6"/>
    <p:sldId id="260" r:id="rId7"/>
    <p:sldId id="284" r:id="rId8"/>
    <p:sldId id="285" r:id="rId9"/>
    <p:sldId id="261" r:id="rId10"/>
    <p:sldId id="286" r:id="rId11"/>
    <p:sldId id="287" r:id="rId12"/>
    <p:sldId id="262" r:id="rId13"/>
    <p:sldId id="279" r:id="rId14"/>
    <p:sldId id="277" r:id="rId15"/>
    <p:sldId id="278" r:id="rId16"/>
    <p:sldId id="280" r:id="rId17"/>
    <p:sldId id="263" r:id="rId18"/>
    <p:sldId id="289" r:id="rId19"/>
    <p:sldId id="274" r:id="rId20"/>
    <p:sldId id="275" r:id="rId21"/>
    <p:sldId id="281" r:id="rId22"/>
    <p:sldId id="282" r:id="rId23"/>
    <p:sldId id="283" r:id="rId24"/>
    <p:sldId id="264" r:id="rId25"/>
    <p:sldId id="266" r:id="rId26"/>
    <p:sldId id="267" r:id="rId27"/>
    <p:sldId id="290" r:id="rId28"/>
    <p:sldId id="291" r:id="rId29"/>
    <p:sldId id="270" r:id="rId30"/>
    <p:sldId id="292" r:id="rId31"/>
    <p:sldId id="272" r:id="rId32"/>
    <p:sldId id="293" r:id="rId33"/>
    <p:sldId id="269" r:id="rId34"/>
    <p:sldId id="294" r:id="rId35"/>
    <p:sldId id="295" r:id="rId36"/>
    <p:sldId id="296" r:id="rId37"/>
    <p:sldId id="273"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4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Мировая медицина\Mirovaya_meditsin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79512" y="260648"/>
            <a:ext cx="5940152" cy="1584176"/>
          </a:xfrm>
        </p:spPr>
        <p:txBody>
          <a:bodyPr>
            <a:normAutofit/>
          </a:bodyPr>
          <a:lstStyle>
            <a:lvl1pPr>
              <a:defRPr sz="4800"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9512" y="2060848"/>
            <a:ext cx="5976664" cy="864096"/>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A866253-8367-48C6-BBCC-6A0AFD20E76D}" type="datetimeFigureOut">
              <a:rPr lang="ru-RU"/>
              <a:pPr>
                <a:defRPr/>
              </a:pPr>
              <a:t>28.05.2014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F279999-C2F7-4925-B591-A301E20FF657}" type="slidenum">
              <a:rPr lang="ru-RU"/>
              <a:pPr>
                <a:defRPr/>
              </a:pPr>
              <a:t>‹#›</a:t>
            </a:fld>
            <a:endParaRPr lang="ru-RU"/>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642DCF2-9D7C-4350-A7EC-0405B2C9FBEC}" type="datetimeFigureOut">
              <a:rPr lang="ru-RU"/>
              <a:pPr>
                <a:defRPr/>
              </a:pPr>
              <a:t>28.05.2014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C724E41-39AD-42A6-867D-519609E773DB}" type="slidenum">
              <a:rPr lang="ru-RU"/>
              <a:pPr>
                <a:defRPr/>
              </a:pPr>
              <a:t>‹#›</a:t>
            </a:fld>
            <a:endParaRPr lang="ru-RU"/>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89F040D-4A17-4272-9361-4BDD1611939B}" type="datetimeFigureOut">
              <a:rPr lang="ru-RU"/>
              <a:pPr>
                <a:defRPr/>
              </a:pPr>
              <a:t>28.05.2014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EE88F19-3ACE-49DF-9A12-1FB3266452C4}" type="slidenum">
              <a:rPr lang="ru-RU"/>
              <a:pPr>
                <a:defRPr/>
              </a:pPr>
              <a:t>‹#›</a:t>
            </a:fld>
            <a:endParaRPr lang="ru-RU"/>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E3308A3-424D-45B5-8667-746E288EF967}" type="datetimeFigureOut">
              <a:rPr lang="ru-RU"/>
              <a:pPr>
                <a:defRPr/>
              </a:pPr>
              <a:t>28.05.2014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716B896-2067-4D29-B1B1-A90C005B890B}" type="slidenum">
              <a:rPr lang="ru-RU"/>
              <a:pPr>
                <a:defRPr/>
              </a:pPr>
              <a:t>‹#›</a:t>
            </a:fld>
            <a:endParaRPr lang="ru-RU"/>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4A783D8-86C2-4332-89F4-8A87D2A878B2}" type="datetimeFigureOut">
              <a:rPr lang="ru-RU"/>
              <a:pPr>
                <a:defRPr/>
              </a:pPr>
              <a:t>28.05.2014</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B5D88D8-2B74-49CD-9046-678B405112A0}" type="slidenum">
              <a:rPr lang="ru-RU"/>
              <a:pPr>
                <a:defRPr/>
              </a:pPr>
              <a:t>‹#›</a:t>
            </a:fld>
            <a:endParaRPr lang="ru-RU"/>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AB61265-853B-4B18-A15E-DCC8E95AE291}" type="datetimeFigureOut">
              <a:rPr lang="ru-RU"/>
              <a:pPr>
                <a:defRPr/>
              </a:pPr>
              <a:t>28.05.2014</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5F1302D-67A3-4ADC-8A51-16494886F783}" type="slidenum">
              <a:rPr lang="ru-RU"/>
              <a:pPr>
                <a:defRPr/>
              </a:pPr>
              <a:t>‹#›</a:t>
            </a:fld>
            <a:endParaRPr lang="ru-RU"/>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49DC153-C2CC-4EBE-9883-9D823CEE4B5C}" type="datetimeFigureOut">
              <a:rPr lang="ru-RU"/>
              <a:pPr>
                <a:defRPr/>
              </a:pPr>
              <a:t>28.05.2014</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102E83C-5C88-437E-AF82-E45E79875E78}" type="slidenum">
              <a:rPr lang="ru-RU"/>
              <a:pPr>
                <a:defRPr/>
              </a:pPr>
              <a:t>‹#›</a:t>
            </a:fld>
            <a:endParaRPr lang="ru-RU"/>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345F8C0-04B5-4355-8B6D-B235FB3136E1}" type="datetimeFigureOut">
              <a:rPr lang="ru-RU"/>
              <a:pPr>
                <a:defRPr/>
              </a:pPr>
              <a:t>28.05.2014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61E2BC2-4FDF-4B31-9748-FE0E6250795E}" type="slidenum">
              <a:rPr lang="ru-RU"/>
              <a:pPr>
                <a:defRPr/>
              </a:pPr>
              <a:t>‹#›</a:t>
            </a:fld>
            <a:endParaRPr lang="ru-RU"/>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9123258-7500-4014-A7FF-7275E5878E81}" type="datetimeFigureOut">
              <a:rPr lang="ru-RU"/>
              <a:pPr>
                <a:defRPr/>
              </a:pPr>
              <a:t>28.05.2014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1277692-4AC0-4CD7-8D38-0A1D7C609B73}" type="slidenum">
              <a:rPr lang="ru-RU"/>
              <a:pPr>
                <a:defRPr/>
              </a:pPr>
              <a:t>‹#›</a:t>
            </a:fld>
            <a:endParaRPr lang="ru-RU"/>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Мировая медицина\MirovayaMeditsina_Slide.jpg"/>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1835150" y="274638"/>
            <a:ext cx="7129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Текст 2"/>
          <p:cNvSpPr>
            <a:spLocks noGrp="1"/>
          </p:cNvSpPr>
          <p:nvPr>
            <p:ph type="body" idx="1"/>
          </p:nvPr>
        </p:nvSpPr>
        <p:spPr bwMode="auto">
          <a:xfrm>
            <a:off x="1835150" y="1600200"/>
            <a:ext cx="7129463"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6"/>
          <p:cNvSpPr txBox="1">
            <a:spLocks noChangeArrowheads="1"/>
          </p:cNvSpPr>
          <p:nvPr/>
        </p:nvSpPr>
        <p:spPr bwMode="auto">
          <a:xfrm>
            <a:off x="565150" y="6550025"/>
            <a:ext cx="10731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ru-RU" sz="1400" smtClean="0">
                <a:solidFill>
                  <a:srgbClr val="7F7F7F"/>
                </a:solidFill>
              </a:rPr>
              <a:t>Rusderm.Ru</a:t>
            </a:r>
            <a:endParaRPr lang="ru-RU" altLang="ru-RU" sz="140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wipe dir="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medportal.ru/enc/gastroenterology/dysbacteriosis/" TargetMode="External"/><Relationship Id="rId13" Type="http://schemas.openxmlformats.org/officeDocument/2006/relationships/hyperlink" Target="http://ru.wikipedia.org/wiki/%D0%9F%D0%B8%D1%89%D0%B5%D0%B2%D0%B0%D1%80%D0%B8%D1%82%D0%B5%D0%BB%D1%8C%D0%BD%D0%B0%D1%8F_%D1%81%D0%B8%D1%81%D1%82%D0%B5%D0%BC%D0%B0_%D1%87%D0%B5%D0%BB%D0%BE%D0%B2%D0%B5%D0%BA%D0%B0" TargetMode="External"/><Relationship Id="rId3" Type="http://schemas.openxmlformats.org/officeDocument/2006/relationships/hyperlink" Target="http://ru.wikipedia.org/wiki/%D0%90%D0%BF%D0%BF%D0%B5%D0%BD%D0%B4%D0%B8%D1%86%D0%B8%D1%82" TargetMode="External"/><Relationship Id="rId7" Type="http://schemas.openxmlformats.org/officeDocument/2006/relationships/hyperlink" Target="http://medportal.ru/enc/gastroenterology/intestine/3/" TargetMode="External"/><Relationship Id="rId12" Type="http://schemas.openxmlformats.org/officeDocument/2006/relationships/hyperlink" Target="http://dnaekb.ru/statmain/statboleznim/127-lib-pizhev.html" TargetMode="External"/><Relationship Id="rId2" Type="http://schemas.openxmlformats.org/officeDocument/2006/relationships/hyperlink" Target="http://who.int/features/qa/76/ru/index.html" TargetMode="External"/><Relationship Id="rId1" Type="http://schemas.openxmlformats.org/officeDocument/2006/relationships/slideLayout" Target="../slideLayouts/slideLayout7.xml"/><Relationship Id="rId6" Type="http://schemas.openxmlformats.org/officeDocument/2006/relationships/hyperlink" Target="http://www.likar.info/bolezni/Gastrit/" TargetMode="External"/><Relationship Id="rId11" Type="http://schemas.openxmlformats.org/officeDocument/2006/relationships/hyperlink" Target="http://www.likar.info/bolezni/Pankreatit/" TargetMode="External"/><Relationship Id="rId5" Type="http://schemas.openxmlformats.org/officeDocument/2006/relationships/hyperlink" Target="http://medportal.ru/enc/gastroenterology/dyskinesia/3/" TargetMode="External"/><Relationship Id="rId10" Type="http://schemas.openxmlformats.org/officeDocument/2006/relationships/hyperlink" Target="http://medportal.ru/enc/narcology/alco/2/" TargetMode="External"/><Relationship Id="rId4" Type="http://schemas.openxmlformats.org/officeDocument/2006/relationships/hyperlink" Target="http://www.diagnos.ru/diseases/infec/disenteria" TargetMode="External"/><Relationship Id="rId9" Type="http://schemas.openxmlformats.org/officeDocument/2006/relationships/hyperlink" Target="http://medportal.ru/enc/infection/diarrhea/6/"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health.mail.ru/disease/podagra/" TargetMode="External"/><Relationship Id="rId2" Type="http://schemas.openxmlformats.org/officeDocument/2006/relationships/hyperlink" Target="http://health.mail.ru/drug/butad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health.mail.ru/disease/spi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health.mail.ru/disease/boli_v_jivot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214282" y="1214422"/>
            <a:ext cx="5940425" cy="1584325"/>
          </a:xfrm>
        </p:spPr>
        <p:txBody>
          <a:bodyPr>
            <a:noAutofit/>
          </a:bodyPr>
          <a:lstStyle/>
          <a:p>
            <a:r>
              <a:rPr lang="ru-RU" altLang="ru-RU" dirty="0" smtClean="0">
                <a:effectLst>
                  <a:glow rad="228600">
                    <a:schemeClr val="accent4">
                      <a:satMod val="175000"/>
                      <a:alpha val="40000"/>
                    </a:schemeClr>
                  </a:glow>
                </a:effectLst>
              </a:rPr>
              <a:t>Заболевания пищеварительной системы</a:t>
            </a:r>
          </a:p>
        </p:txBody>
      </p:sp>
      <p:sp>
        <p:nvSpPr>
          <p:cNvPr id="3" name="Подзаголовок 2"/>
          <p:cNvSpPr>
            <a:spLocks noGrp="1"/>
          </p:cNvSpPr>
          <p:nvPr>
            <p:ph type="subTitle" idx="1"/>
          </p:nvPr>
        </p:nvSpPr>
        <p:spPr>
          <a:xfrm>
            <a:off x="0" y="3929066"/>
            <a:ext cx="5976937" cy="863600"/>
          </a:xfrm>
        </p:spPr>
        <p:txBody>
          <a:bodyPr rtlCol="0">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buFont typeface="Arial" panose="020B0604020202020204" pitchFamily="34" charset="0"/>
              <a:buNone/>
              <a:defRPr/>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Подготовила: учитель ЗООШ № 92</a:t>
            </a:r>
          </a:p>
          <a:p>
            <a:pPr fontAlgn="auto">
              <a:spcAft>
                <a:spcPts val="0"/>
              </a:spcAft>
              <a:buFont typeface="Arial" panose="020B0604020202020204" pitchFamily="34" charset="0"/>
              <a:buNone/>
              <a:defRPr/>
            </a:pP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Загорулько</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Галина Валерьевна </a:t>
            </a:r>
          </a:p>
          <a:p>
            <a:pPr fontAlgn="auto">
              <a:spcAft>
                <a:spcPts val="0"/>
              </a:spcAft>
              <a:buFont typeface="Arial" panose="020B0604020202020204" pitchFamily="34" charset="0"/>
              <a:buNone/>
              <a:defRPr/>
            </a:pP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000232" y="55244"/>
            <a:ext cx="7143768" cy="6802756"/>
          </a:xfrm>
          <a:prstGeom prst="rect">
            <a:avLst/>
          </a:prstGeom>
          <a:solidFill>
            <a:srgbClr val="FFFFFF"/>
          </a:solidFill>
          <a:ln w="9525">
            <a:noFill/>
            <a:miter lim="800000"/>
            <a:headEnd/>
            <a:tailEnd/>
          </a:ln>
          <a:effectLst/>
        </p:spPr>
        <p:txBody>
          <a:bodyPr vert="horz" wrap="square" lIns="0" tIns="160287" rIns="0" bIns="5395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PT Serif"/>
              </a:rPr>
              <a:t> </a:t>
            </a:r>
            <a:r>
              <a:rPr kumimoji="0" lang="ru-RU" sz="3600" b="1" i="0" u="none" strike="noStrike" cap="none" normalizeH="0" baseline="0" dirty="0" smtClean="0">
                <a:ln>
                  <a:noFill/>
                </a:ln>
                <a:solidFill>
                  <a:schemeClr val="accent6">
                    <a:lumMod val="75000"/>
                  </a:schemeClr>
                </a:solidFill>
                <a:effectLst/>
                <a:latin typeface="PT Serif"/>
              </a:rPr>
              <a:t>Колит</a:t>
            </a:r>
            <a:r>
              <a:rPr kumimoji="0" lang="ru-RU" sz="2400" b="1" i="0" u="none" strike="noStrike" cap="none" normalizeH="0" baseline="0" dirty="0" smtClean="0">
                <a:ln>
                  <a:noFill/>
                </a:ln>
                <a:solidFill>
                  <a:schemeClr val="accent1">
                    <a:lumMod val="75000"/>
                  </a:schemeClr>
                </a:solidFill>
                <a:effectLst/>
                <a:latin typeface="PT Serif"/>
              </a:rPr>
              <a:t> </a:t>
            </a:r>
            <a:r>
              <a:rPr kumimoji="0" lang="ru-RU" sz="2400" b="1" i="0" u="none" strike="noStrike" cap="none" normalizeH="0" baseline="0" dirty="0" smtClean="0">
                <a:ln>
                  <a:noFill/>
                </a:ln>
                <a:solidFill>
                  <a:schemeClr val="accent1">
                    <a:lumMod val="75000"/>
                  </a:schemeClr>
                </a:solidFill>
                <a:effectLst/>
                <a:latin typeface="Calibri"/>
              </a:rPr>
              <a:t>—</a:t>
            </a:r>
            <a:r>
              <a:rPr kumimoji="0" lang="ru-RU" sz="2400" b="1" i="0" u="none" strike="noStrike" cap="none" normalizeH="0" baseline="0" dirty="0" smtClean="0">
                <a:ln>
                  <a:noFill/>
                </a:ln>
                <a:solidFill>
                  <a:schemeClr val="accent1">
                    <a:lumMod val="75000"/>
                  </a:schemeClr>
                </a:solidFill>
                <a:effectLst/>
                <a:latin typeface="PT Serif"/>
              </a:rPr>
              <a:t> это воспалительное заболевание внутренней (слизистой) оболочки толстого кишечника.</a:t>
            </a:r>
            <a:endParaRPr kumimoji="0" lang="ru-RU" sz="1200" b="1" i="0" u="none" strike="noStrike" cap="none" normalizeH="0" baseline="0" dirty="0" smtClean="0">
              <a:ln>
                <a:noFill/>
              </a:ln>
              <a:solidFill>
                <a:schemeClr val="accent1">
                  <a:lumMod val="75000"/>
                </a:schemeClr>
              </a:solidFill>
              <a:effectLst/>
              <a:latin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PT Serif"/>
              </a:rPr>
              <a:t>Острые колиты протекают быстро и</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бурно, хронические </a:t>
            </a:r>
            <a:r>
              <a:rPr kumimoji="0" lang="ru-RU" sz="2400" b="1" i="0" u="none" strike="noStrike" cap="none" normalizeH="0" baseline="0" dirty="0" smtClean="0">
                <a:ln>
                  <a:noFill/>
                </a:ln>
                <a:solidFill>
                  <a:schemeClr val="accent1">
                    <a:lumMod val="75000"/>
                  </a:schemeClr>
                </a:solidFill>
                <a:effectLst/>
                <a:latin typeface="Calibri"/>
              </a:rPr>
              <a:t>—</a:t>
            </a:r>
            <a:r>
              <a:rPr kumimoji="0" lang="ru-RU" sz="2400" b="1" i="0" u="none" strike="noStrike" cap="none" normalizeH="0" baseline="0" dirty="0" smtClean="0">
                <a:ln>
                  <a:noFill/>
                </a:ln>
                <a:solidFill>
                  <a:schemeClr val="accent1">
                    <a:lumMod val="75000"/>
                  </a:schemeClr>
                </a:solidFill>
                <a:effectLst/>
                <a:latin typeface="PT Serif"/>
              </a:rPr>
              <a:t> долго и</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вяло. Острое воспаление толстой кишки нередко протекает одновременно с</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воспалением тонкой кишки (энтероколит) и</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желудка (гастрит).</a:t>
            </a:r>
            <a:endParaRPr kumimoji="0" lang="ru-RU" sz="1200" b="1" i="0" u="none" strike="noStrike" cap="none" normalizeH="0" baseline="0" dirty="0" smtClean="0">
              <a:ln>
                <a:noFill/>
              </a:ln>
              <a:solidFill>
                <a:schemeClr val="accent1">
                  <a:lumMod val="75000"/>
                </a:schemeClr>
              </a:solidFill>
              <a:effectLst/>
              <a:latin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latin typeface="PT Serif"/>
              </a:rPr>
              <a:t>Колиты бывают разными: язвенными (в</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стенках кишечника образуются язвочки), инфекционными (в</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них виноваты болезнетворные микроорганизмы), ишемическими (кровь плохо доходит до</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кишечника), лекарственными, радиационными и</a:t>
            </a:r>
            <a:r>
              <a:rPr kumimoji="0" lang="ru-RU" sz="2400" b="1" i="0" u="none" strike="noStrike" cap="none" normalizeH="0" baseline="0" dirty="0" smtClean="0">
                <a:ln>
                  <a:noFill/>
                </a:ln>
                <a:solidFill>
                  <a:schemeClr val="accent1">
                    <a:lumMod val="75000"/>
                  </a:schemeClr>
                </a:solidFill>
                <a:effectLst/>
                <a:latin typeface="Calibri"/>
              </a:rPr>
              <a:t> </a:t>
            </a:r>
            <a:r>
              <a:rPr kumimoji="0" lang="ru-RU" sz="2400" b="1" i="0" u="none" strike="noStrike" cap="none" normalizeH="0" baseline="0" dirty="0" smtClean="0">
                <a:ln>
                  <a:noFill/>
                </a:ln>
                <a:solidFill>
                  <a:schemeClr val="accent1">
                    <a:lumMod val="75000"/>
                  </a:schemeClr>
                </a:solidFill>
                <a:effectLst/>
                <a:latin typeface="PT Serif"/>
              </a:rPr>
              <a:t>т.д.</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1">
                  <a:lumMod val="75000"/>
                </a:schemeClr>
              </a:solidFill>
              <a:effectLst/>
              <a:latin typeface="PT Serif"/>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tx1"/>
              </a:solidFill>
              <a:effectLst/>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0"/>
            <a:ext cx="7072362" cy="6924973"/>
          </a:xfrm>
          <a:prstGeom prst="rect">
            <a:avLst/>
          </a:prstGeom>
        </p:spPr>
        <p:txBody>
          <a:bodyPr wrap="square">
            <a:spAutoFit/>
          </a:bodyPr>
          <a:lstStyle/>
          <a:p>
            <a:r>
              <a:rPr lang="ru-RU" sz="2000" b="1" dirty="0" smtClean="0"/>
              <a:t> </a:t>
            </a:r>
            <a:endParaRPr lang="ru-RU" sz="2000" b="1" dirty="0"/>
          </a:p>
          <a:p>
            <a:r>
              <a:rPr lang="ru-RU" sz="2400" dirty="0">
                <a:solidFill>
                  <a:schemeClr val="accent6">
                    <a:lumMod val="75000"/>
                  </a:schemeClr>
                </a:solidFill>
              </a:rPr>
              <a:t>Причин развития колита несколько: </a:t>
            </a:r>
            <a:endParaRPr lang="ru-RU" sz="2000" dirty="0">
              <a:solidFill>
                <a:schemeClr val="accent6">
                  <a:lumMod val="75000"/>
                </a:schemeClr>
              </a:solidFill>
            </a:endParaRPr>
          </a:p>
          <a:p>
            <a:r>
              <a:rPr lang="ru-RU" sz="2000" dirty="0">
                <a:solidFill>
                  <a:schemeClr val="accent6">
                    <a:lumMod val="75000"/>
                  </a:schemeClr>
                </a:solidFill>
              </a:rPr>
              <a:t>кишечная инфекция </a:t>
            </a:r>
            <a:r>
              <a:rPr lang="ru-RU" sz="2000" dirty="0"/>
              <a:t>(бактерии, вирусы, грибки, простейшие — например, дизентерия, сальмонеллез и др.); </a:t>
            </a:r>
          </a:p>
          <a:p>
            <a:r>
              <a:rPr lang="ru-RU" sz="2000" dirty="0"/>
              <a:t>длительный прием некоторых антибиотиков (например, </a:t>
            </a:r>
            <a:r>
              <a:rPr lang="ru-RU" sz="2000" dirty="0" err="1"/>
              <a:t>линкомицина</a:t>
            </a:r>
            <a:r>
              <a:rPr lang="ru-RU" sz="2000" dirty="0"/>
              <a:t>) и других лекарств (слабительных, нейролептиков и др.); </a:t>
            </a:r>
          </a:p>
          <a:p>
            <a:r>
              <a:rPr lang="ru-RU" sz="2000" dirty="0">
                <a:solidFill>
                  <a:schemeClr val="accent6">
                    <a:lumMod val="75000"/>
                  </a:schemeClr>
                </a:solidFill>
              </a:rPr>
              <a:t>нарушение кровоснабжения кишки </a:t>
            </a:r>
            <a:r>
              <a:rPr lang="ru-RU" sz="2000" dirty="0"/>
              <a:t>(наблюдается у пожилых людей); </a:t>
            </a:r>
          </a:p>
          <a:p>
            <a:r>
              <a:rPr lang="ru-RU" sz="2000" dirty="0">
                <a:solidFill>
                  <a:schemeClr val="accent6">
                    <a:lumMod val="75000"/>
                  </a:schemeClr>
                </a:solidFill>
              </a:rPr>
              <a:t>неправильное питание </a:t>
            </a:r>
            <a:r>
              <a:rPr lang="ru-RU" sz="2000" dirty="0"/>
              <a:t>(избыточное количество мучной и животной пищи в рационе, злоупотребление острой пищей и алкоголем, однообразное питание); </a:t>
            </a:r>
          </a:p>
          <a:p>
            <a:r>
              <a:rPr lang="ru-RU" sz="2000" dirty="0">
                <a:solidFill>
                  <a:schemeClr val="accent6">
                    <a:lumMod val="75000"/>
                  </a:schemeClr>
                </a:solidFill>
              </a:rPr>
              <a:t>воздействие радиации;</a:t>
            </a:r>
          </a:p>
          <a:p>
            <a:r>
              <a:rPr lang="ru-RU" sz="2000" dirty="0" err="1">
                <a:solidFill>
                  <a:schemeClr val="accent6">
                    <a:lumMod val="75000"/>
                  </a:schemeClr>
                </a:solidFill>
              </a:rPr>
              <a:t>дисбактериоз</a:t>
            </a:r>
            <a:r>
              <a:rPr lang="ru-RU" sz="2000" dirty="0">
                <a:solidFill>
                  <a:schemeClr val="accent6">
                    <a:lumMod val="75000"/>
                  </a:schemeClr>
                </a:solidFill>
              </a:rPr>
              <a:t> кишечника; </a:t>
            </a:r>
          </a:p>
          <a:p>
            <a:r>
              <a:rPr lang="ru-RU" sz="2000" dirty="0">
                <a:solidFill>
                  <a:schemeClr val="accent6">
                    <a:lumMod val="75000"/>
                  </a:schemeClr>
                </a:solidFill>
              </a:rPr>
              <a:t>пищевая аллергия; </a:t>
            </a:r>
          </a:p>
          <a:p>
            <a:r>
              <a:rPr lang="ru-RU" sz="2000" dirty="0">
                <a:solidFill>
                  <a:schemeClr val="accent6">
                    <a:lumMod val="75000"/>
                  </a:schemeClr>
                </a:solidFill>
              </a:rPr>
              <a:t>глисты; </a:t>
            </a:r>
          </a:p>
          <a:p>
            <a:r>
              <a:rPr lang="ru-RU" sz="2000" dirty="0">
                <a:solidFill>
                  <a:schemeClr val="accent6">
                    <a:lumMod val="75000"/>
                  </a:schemeClr>
                </a:solidFill>
              </a:rPr>
              <a:t>отравление свинцом, мышьяком и др.; </a:t>
            </a:r>
          </a:p>
          <a:p>
            <a:r>
              <a:rPr lang="ru-RU" sz="2000" dirty="0">
                <a:solidFill>
                  <a:schemeClr val="accent6">
                    <a:lumMod val="75000"/>
                  </a:schemeClr>
                </a:solidFill>
              </a:rPr>
              <a:t>плохая наследственность;</a:t>
            </a:r>
          </a:p>
          <a:p>
            <a:r>
              <a:rPr lang="ru-RU" sz="2000" dirty="0">
                <a:solidFill>
                  <a:schemeClr val="accent6">
                    <a:lumMod val="75000"/>
                  </a:schemeClr>
                </a:solidFill>
              </a:rPr>
              <a:t>очаги инфекции в желчном пузыре и поджелудочной железе; </a:t>
            </a:r>
          </a:p>
          <a:p>
            <a:r>
              <a:rPr lang="ru-RU" sz="2000" dirty="0">
                <a:solidFill>
                  <a:schemeClr val="accent6">
                    <a:lumMod val="75000"/>
                  </a:schemeClr>
                </a:solidFill>
              </a:rPr>
              <a:t>психическое и физическое перенапряжение и неправильный режим дня.</a:t>
            </a:r>
          </a:p>
          <a:p>
            <a:r>
              <a:rPr lang="ru-RU" sz="2000" dirty="0">
                <a:solidFill>
                  <a:schemeClr val="accent6">
                    <a:lumMod val="75000"/>
                  </a:schemeClr>
                </a:solidFill>
              </a:rPr>
              <a:t>неустановленные причины. </a:t>
            </a:r>
            <a:r>
              <a:rPr lang="ru-RU" sz="2000" dirty="0" smtClean="0"/>
              <a:t> </a:t>
            </a:r>
            <a:endParaRPr lang="ru-RU" sz="2000" dirty="0"/>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docs.google.com/viewer?url=http%3A%2F%2Fnsportal.ru%2Fsites%2Fdefault%2Ffiles%2F2013%2F2%2Fkadariya_g.ppt&amp;docid=e3684bb133ae3fc56fb94255566074f9&amp;a=bi&amp;pagenumber=9&amp;w=524"/>
          <p:cNvPicPr>
            <a:picLocks noChangeAspect="1" noChangeArrowheads="1"/>
          </p:cNvPicPr>
          <p:nvPr/>
        </p:nvPicPr>
        <p:blipFill>
          <a:blip r:embed="rId2"/>
          <a:srcRect/>
          <a:stretch>
            <a:fillRect/>
          </a:stretch>
        </p:blipFill>
        <p:spPr bwMode="auto">
          <a:xfrm>
            <a:off x="2000232" y="428604"/>
            <a:ext cx="6929486" cy="607223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357166"/>
            <a:ext cx="7000924" cy="5509200"/>
          </a:xfrm>
          <a:prstGeom prst="rect">
            <a:avLst/>
          </a:prstGeom>
        </p:spPr>
        <p:txBody>
          <a:bodyPr wrap="square">
            <a:spAutoFit/>
          </a:bodyPr>
          <a:lstStyle/>
          <a:p>
            <a:pPr algn="ctr"/>
            <a:r>
              <a:rPr lang="ru-RU" sz="4000" b="1" dirty="0">
                <a:solidFill>
                  <a:schemeClr val="accent6">
                    <a:lumMod val="75000"/>
                  </a:schemeClr>
                </a:solidFill>
              </a:rPr>
              <a:t>Панкреатит</a:t>
            </a:r>
            <a:r>
              <a:rPr lang="ru-RU" sz="2400" dirty="0"/>
              <a:t> (лат. </a:t>
            </a:r>
            <a:r>
              <a:rPr lang="ru-RU" sz="2400" i="1" dirty="0" err="1"/>
              <a:t>pancreatitis</a:t>
            </a:r>
            <a:r>
              <a:rPr lang="ru-RU" sz="2400" dirty="0"/>
              <a:t>, от </a:t>
            </a:r>
            <a:r>
              <a:rPr lang="ru-RU" sz="2400" dirty="0" err="1"/>
              <a:t>др.-греч</a:t>
            </a:r>
            <a:r>
              <a:rPr lang="ru-RU" sz="2400" dirty="0"/>
              <a:t>. </a:t>
            </a:r>
            <a:r>
              <a:rPr lang="ru-RU" sz="2400" dirty="0" err="1"/>
              <a:t>πάγκρεας </a:t>
            </a:r>
            <a:r>
              <a:rPr lang="ru-RU" sz="2400" dirty="0"/>
              <a:t>— поджелудочная железа + </a:t>
            </a:r>
            <a:r>
              <a:rPr lang="ru-RU" sz="2400" i="1" dirty="0"/>
              <a:t>-</a:t>
            </a:r>
            <a:r>
              <a:rPr lang="ru-RU" sz="2400" i="1" dirty="0" err="1"/>
              <a:t>itis</a:t>
            </a:r>
            <a:r>
              <a:rPr lang="ru-RU" sz="2400" dirty="0"/>
              <a:t> — воспаление) — группа заболеваний и синдромов, при которых наблюдается воспаление поджелудочной железы. При воспалении поджелудочной железы ферменты, выделяемые железой, не выбрасываются в двенадцатиперстную кишку, а активизируются в самой железе и начинают разрушать её (</a:t>
            </a:r>
            <a:r>
              <a:rPr lang="ru-RU" sz="2400" dirty="0" err="1"/>
              <a:t>самопереваривание</a:t>
            </a:r>
            <a:r>
              <a:rPr lang="ru-RU" sz="2400" dirty="0"/>
              <a:t>). Ферменты </a:t>
            </a:r>
            <a:r>
              <a:rPr lang="ru-RU" sz="2400" dirty="0" smtClean="0"/>
              <a:t>и</a:t>
            </a:r>
            <a:r>
              <a:rPr lang="en-US" sz="2400" dirty="0" smtClean="0"/>
              <a:t> </a:t>
            </a:r>
            <a:r>
              <a:rPr lang="ru-RU" sz="2400" dirty="0" smtClean="0"/>
              <a:t>токсины</a:t>
            </a:r>
            <a:r>
              <a:rPr lang="ru-RU" sz="2400" dirty="0"/>
              <a:t>, которые при этом выделяются, часто сбрасываются в кровоток и могут серьёзно повредить другие органы, такие, как мозг, лёгкие, </a:t>
            </a:r>
            <a:r>
              <a:rPr lang="ru-RU" sz="2400" dirty="0" err="1"/>
              <a:t>сердце,почки</a:t>
            </a:r>
            <a:r>
              <a:rPr lang="ru-RU" sz="2400" dirty="0"/>
              <a:t> и печень.</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85728"/>
            <a:ext cx="7129463" cy="1857380"/>
          </a:xfrm>
        </p:spPr>
        <p:txBody>
          <a:bodyPr/>
          <a:lstStyle/>
          <a:p>
            <a:r>
              <a:rPr lang="ru-RU" sz="2400" b="1" dirty="0" smtClean="0">
                <a:solidFill>
                  <a:schemeClr val="tx2">
                    <a:lumMod val="60000"/>
                    <a:lumOff val="40000"/>
                  </a:schemeClr>
                </a:solidFill>
              </a:rPr>
              <a:t>Древнегреческие врачи называли поджелудочную железу “</a:t>
            </a:r>
            <a:r>
              <a:rPr lang="ru-RU" sz="2400" b="1" dirty="0" err="1" smtClean="0">
                <a:solidFill>
                  <a:schemeClr val="tx2">
                    <a:lumMod val="60000"/>
                    <a:lumOff val="40000"/>
                  </a:schemeClr>
                </a:solidFill>
              </a:rPr>
              <a:t>pancreas</a:t>
            </a:r>
            <a:r>
              <a:rPr lang="ru-RU" sz="2400" b="1" dirty="0" smtClean="0">
                <a:solidFill>
                  <a:schemeClr val="tx2">
                    <a:lumMod val="60000"/>
                    <a:lumOff val="40000"/>
                  </a:schemeClr>
                </a:solidFill>
              </a:rPr>
              <a:t>” — «вся из мяса». Ее роль в организме необыкновенно велика: она обеспечивает пищеварение, участвует в регуляции энергетического обмена и других важных процессах</a:t>
            </a:r>
            <a:r>
              <a:rPr lang="ru-RU" sz="2400" dirty="0" smtClean="0"/>
              <a:t>.</a:t>
            </a:r>
            <a:endParaRPr lang="ru-RU" dirty="0"/>
          </a:p>
        </p:txBody>
      </p:sp>
      <p:pic>
        <p:nvPicPr>
          <p:cNvPr id="3" name="Picture 4" descr="pankreatit2"/>
          <p:cNvPicPr>
            <a:picLocks noChangeAspect="1" noChangeArrowheads="1"/>
          </p:cNvPicPr>
          <p:nvPr/>
        </p:nvPicPr>
        <p:blipFill>
          <a:blip r:embed="rId2"/>
          <a:srcRect/>
          <a:stretch>
            <a:fillRect/>
          </a:stretch>
        </p:blipFill>
        <p:spPr bwMode="auto">
          <a:xfrm>
            <a:off x="1857356" y="2500306"/>
            <a:ext cx="7086600" cy="4151313"/>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b="1" dirty="0" smtClean="0">
                <a:solidFill>
                  <a:schemeClr val="tx2">
                    <a:lumMod val="60000"/>
                    <a:lumOff val="40000"/>
                  </a:schemeClr>
                </a:solidFill>
              </a:rPr>
              <a:t>Цирроз печени</a:t>
            </a:r>
            <a:endParaRPr lang="ru-RU" sz="6600" b="1" dirty="0">
              <a:solidFill>
                <a:schemeClr val="tx2">
                  <a:lumMod val="60000"/>
                  <a:lumOff val="40000"/>
                </a:schemeClr>
              </a:solidFill>
            </a:endParaRPr>
          </a:p>
        </p:txBody>
      </p:sp>
      <p:pic>
        <p:nvPicPr>
          <p:cNvPr id="3" name="Picture 4" descr="alc_cirroz_01"/>
          <p:cNvPicPr>
            <a:picLocks noChangeAspect="1" noChangeArrowheads="1"/>
          </p:cNvPicPr>
          <p:nvPr/>
        </p:nvPicPr>
        <p:blipFill>
          <a:blip r:embed="rId2"/>
          <a:srcRect/>
          <a:stretch>
            <a:fillRect/>
          </a:stretch>
        </p:blipFill>
        <p:spPr bwMode="auto">
          <a:xfrm>
            <a:off x="2714612" y="1714488"/>
            <a:ext cx="5638800" cy="4360863"/>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0"/>
            <a:ext cx="7286644" cy="6678751"/>
          </a:xfrm>
          <a:prstGeom prst="rect">
            <a:avLst/>
          </a:prstGeom>
        </p:spPr>
        <p:txBody>
          <a:bodyPr wrap="square">
            <a:spAutoFit/>
          </a:bodyPr>
          <a:lstStyle/>
          <a:p>
            <a:r>
              <a:rPr lang="ru-RU" sz="3600" b="1" dirty="0">
                <a:solidFill>
                  <a:schemeClr val="accent6">
                    <a:lumMod val="75000"/>
                  </a:schemeClr>
                </a:solidFill>
              </a:rPr>
              <a:t>Цирроз печени </a:t>
            </a:r>
            <a:r>
              <a:rPr lang="ru-RU" sz="2800" b="1" dirty="0"/>
              <a:t>– это прогрессирующее заболевание печени, носящее хронический характер и характеризующееся замещением соединительной тканью нормальных клеток печени. Появиться цирроз печени может как отдаленный результат ряда болезней печени, таких как </a:t>
            </a:r>
            <a:r>
              <a:rPr lang="ru-RU" sz="2800" b="1" dirty="0" err="1"/>
              <a:t>холестаз</a:t>
            </a:r>
            <a:r>
              <a:rPr lang="ru-RU" sz="2800" b="1" dirty="0"/>
              <a:t>, гепатит и др.</a:t>
            </a:r>
            <a:r>
              <a:rPr lang="ru-RU" sz="2800" b="1" dirty="0" smtClean="0"/>
              <a:t/>
            </a:r>
            <a:br>
              <a:rPr lang="ru-RU" sz="2800" b="1" dirty="0" smtClean="0"/>
            </a:br>
            <a:r>
              <a:rPr lang="ru-RU" sz="2800" b="1" dirty="0" smtClean="0"/>
              <a:t/>
            </a:r>
            <a:br>
              <a:rPr lang="ru-RU" sz="2800" b="1" dirty="0" smtClean="0"/>
            </a:br>
            <a:r>
              <a:rPr lang="ru-RU" sz="2800" b="1" dirty="0"/>
              <a:t>Цирроз печени является ничем иным как поздней стадией всевозможных воспалительных заболеваний печени (как в случае с гепатитом) и ряда других органов (к примеру, сердца, когда цирроз печени является следствием сердечной недостаточности). </a:t>
            </a: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docs.google.com/viewer?url=http%3A%2F%2Fnsportal.ru%2Fsites%2Fdefault%2Ffiles%2F2013%2F2%2Fkadariya_g.ppt&amp;docid=e3684bb133ae3fc56fb94255566074f9&amp;a=bi&amp;pagenumber=10&amp;w=524"/>
          <p:cNvPicPr>
            <a:picLocks noChangeAspect="1" noChangeArrowheads="1"/>
          </p:cNvPicPr>
          <p:nvPr/>
        </p:nvPicPr>
        <p:blipFill>
          <a:blip r:embed="rId2"/>
          <a:srcRect/>
          <a:stretch>
            <a:fillRect/>
          </a:stretch>
        </p:blipFill>
        <p:spPr bwMode="auto">
          <a:xfrm>
            <a:off x="1928794" y="214290"/>
            <a:ext cx="7000924" cy="635798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500042"/>
            <a:ext cx="7143768" cy="5755422"/>
          </a:xfrm>
          <a:prstGeom prst="rect">
            <a:avLst/>
          </a:prstGeom>
        </p:spPr>
        <p:txBody>
          <a:bodyPr wrap="square">
            <a:spAutoFit/>
          </a:bodyPr>
          <a:lstStyle/>
          <a:p>
            <a:r>
              <a:rPr lang="ru-RU" sz="2800" b="1" dirty="0">
                <a:solidFill>
                  <a:schemeClr val="accent6">
                    <a:lumMod val="75000"/>
                  </a:schemeClr>
                </a:solidFill>
              </a:rPr>
              <a:t>Развитию воспаления желчного пузыря способствуют:</a:t>
            </a:r>
          </a:p>
          <a:p>
            <a:r>
              <a:rPr lang="ru-RU" sz="2400" dirty="0" smtClean="0"/>
              <a:t>- </a:t>
            </a:r>
            <a:r>
              <a:rPr lang="ru-RU" sz="2400" dirty="0" smtClean="0">
                <a:solidFill>
                  <a:schemeClr val="accent6">
                    <a:lumMod val="75000"/>
                  </a:schemeClr>
                </a:solidFill>
              </a:rPr>
              <a:t>его </a:t>
            </a:r>
            <a:r>
              <a:rPr lang="ru-RU" sz="2400" dirty="0">
                <a:solidFill>
                  <a:schemeClr val="accent6">
                    <a:lumMod val="75000"/>
                  </a:schemeClr>
                </a:solidFill>
              </a:rPr>
              <a:t>врожденная деформация;</a:t>
            </a:r>
          </a:p>
          <a:p>
            <a:r>
              <a:rPr lang="ru-RU" sz="2400" dirty="0" smtClean="0">
                <a:solidFill>
                  <a:schemeClr val="accent6">
                    <a:lumMod val="75000"/>
                  </a:schemeClr>
                </a:solidFill>
              </a:rPr>
              <a:t>- </a:t>
            </a:r>
            <a:r>
              <a:rPr lang="ru-RU" sz="2400" dirty="0" err="1" smtClean="0">
                <a:solidFill>
                  <a:schemeClr val="accent6">
                    <a:lumMod val="75000"/>
                  </a:schemeClr>
                </a:solidFill>
              </a:rPr>
              <a:t>дискинезия</a:t>
            </a:r>
            <a:r>
              <a:rPr lang="ru-RU" sz="2400" dirty="0" smtClean="0">
                <a:solidFill>
                  <a:schemeClr val="accent6">
                    <a:lumMod val="75000"/>
                  </a:schemeClr>
                </a:solidFill>
              </a:rPr>
              <a:t> </a:t>
            </a:r>
            <a:r>
              <a:rPr lang="ru-RU" sz="2400" dirty="0">
                <a:solidFill>
                  <a:schemeClr val="accent6">
                    <a:lumMod val="75000"/>
                  </a:schemeClr>
                </a:solidFill>
              </a:rPr>
              <a:t>желчных путей;</a:t>
            </a:r>
          </a:p>
          <a:p>
            <a:r>
              <a:rPr lang="ru-RU" sz="2400" dirty="0" smtClean="0">
                <a:solidFill>
                  <a:schemeClr val="accent6">
                    <a:lumMod val="75000"/>
                  </a:schemeClr>
                </a:solidFill>
              </a:rPr>
              <a:t>- травмы </a:t>
            </a:r>
            <a:r>
              <a:rPr lang="ru-RU" sz="2400" dirty="0">
                <a:solidFill>
                  <a:schemeClr val="accent6">
                    <a:lumMod val="75000"/>
                  </a:schemeClr>
                </a:solidFill>
              </a:rPr>
              <a:t>желчного пузыря;</a:t>
            </a:r>
          </a:p>
          <a:p>
            <a:r>
              <a:rPr lang="ru-RU" sz="2400" dirty="0" smtClean="0">
                <a:solidFill>
                  <a:schemeClr val="accent6">
                    <a:lumMod val="75000"/>
                  </a:schemeClr>
                </a:solidFill>
              </a:rPr>
              <a:t>- опухоли </a:t>
            </a:r>
            <a:r>
              <a:rPr lang="ru-RU" sz="2400" dirty="0">
                <a:solidFill>
                  <a:schemeClr val="accent6">
                    <a:lumMod val="75000"/>
                  </a:schemeClr>
                </a:solidFill>
              </a:rPr>
              <a:t>в брюшной полости;</a:t>
            </a:r>
          </a:p>
          <a:p>
            <a:r>
              <a:rPr lang="ru-RU" sz="2400" dirty="0" smtClean="0">
                <a:solidFill>
                  <a:schemeClr val="accent6">
                    <a:lumMod val="75000"/>
                  </a:schemeClr>
                </a:solidFill>
              </a:rPr>
              <a:t>- нарушение </a:t>
            </a:r>
            <a:r>
              <a:rPr lang="ru-RU" sz="2400" dirty="0">
                <a:solidFill>
                  <a:schemeClr val="accent6">
                    <a:lumMod val="75000"/>
                  </a:schemeClr>
                </a:solidFill>
              </a:rPr>
              <a:t>обмена веществ </a:t>
            </a:r>
            <a:r>
              <a:rPr lang="ru-RU" sz="2400" dirty="0"/>
              <a:t>(сахарный диабет, атеросклероз);</a:t>
            </a:r>
          </a:p>
          <a:p>
            <a:r>
              <a:rPr lang="ru-RU" sz="2400" dirty="0" smtClean="0"/>
              <a:t>- </a:t>
            </a:r>
            <a:r>
              <a:rPr lang="ru-RU" sz="2400" dirty="0" smtClean="0">
                <a:solidFill>
                  <a:schemeClr val="accent6">
                    <a:lumMod val="75000"/>
                  </a:schemeClr>
                </a:solidFill>
              </a:rPr>
              <a:t>нарушение </a:t>
            </a:r>
            <a:r>
              <a:rPr lang="ru-RU" sz="2400" dirty="0">
                <a:solidFill>
                  <a:schemeClr val="accent6">
                    <a:lumMod val="75000"/>
                  </a:schemeClr>
                </a:solidFill>
              </a:rPr>
              <a:t>режима питания </a:t>
            </a:r>
            <a:r>
              <a:rPr lang="ru-RU" sz="2400" dirty="0"/>
              <a:t>(большие перерывы между приемами пищи, еда всухомятку);</a:t>
            </a:r>
          </a:p>
          <a:p>
            <a:r>
              <a:rPr lang="ru-RU" sz="2400" dirty="0" smtClean="0"/>
              <a:t>- </a:t>
            </a:r>
            <a:r>
              <a:rPr lang="ru-RU" sz="2400" dirty="0" smtClean="0">
                <a:solidFill>
                  <a:schemeClr val="accent6">
                    <a:lumMod val="75000"/>
                  </a:schemeClr>
                </a:solidFill>
              </a:rPr>
              <a:t>запоры</a:t>
            </a:r>
            <a:r>
              <a:rPr lang="ru-RU" sz="2400" dirty="0">
                <a:solidFill>
                  <a:schemeClr val="accent6">
                    <a:lumMod val="75000"/>
                  </a:schemeClr>
                </a:solidFill>
              </a:rPr>
              <a:t>, малоподвижный образ жизни</a:t>
            </a:r>
          </a:p>
          <a:p>
            <a:r>
              <a:rPr lang="ru-RU" sz="2400" dirty="0" smtClean="0">
                <a:solidFill>
                  <a:schemeClr val="accent6">
                    <a:lumMod val="75000"/>
                  </a:schemeClr>
                </a:solidFill>
              </a:rPr>
              <a:t>- беременность</a:t>
            </a:r>
            <a:r>
              <a:rPr lang="ru-RU" sz="2400" dirty="0">
                <a:solidFill>
                  <a:schemeClr val="accent6">
                    <a:lumMod val="75000"/>
                  </a:schemeClr>
                </a:solidFill>
              </a:rPr>
              <a:t>;</a:t>
            </a:r>
          </a:p>
          <a:p>
            <a:r>
              <a:rPr lang="ru-RU" sz="2400" dirty="0" smtClean="0">
                <a:solidFill>
                  <a:schemeClr val="accent6">
                    <a:lumMod val="75000"/>
                  </a:schemeClr>
                </a:solidFill>
              </a:rPr>
              <a:t>- аллергические </a:t>
            </a:r>
            <a:r>
              <a:rPr lang="ru-RU" sz="2400" dirty="0">
                <a:solidFill>
                  <a:schemeClr val="accent6">
                    <a:lumMod val="75000"/>
                  </a:schemeClr>
                </a:solidFill>
              </a:rPr>
              <a:t>реакции;</a:t>
            </a:r>
          </a:p>
          <a:p>
            <a:r>
              <a:rPr lang="ru-RU" sz="2400" dirty="0" smtClean="0">
                <a:solidFill>
                  <a:schemeClr val="accent6">
                    <a:lumMod val="75000"/>
                  </a:schemeClr>
                </a:solidFill>
              </a:rPr>
              <a:t>- возрастное </a:t>
            </a:r>
            <a:r>
              <a:rPr lang="ru-RU" sz="2400" dirty="0">
                <a:solidFill>
                  <a:schemeClr val="accent6">
                    <a:lumMod val="75000"/>
                  </a:schemeClr>
                </a:solidFill>
              </a:rPr>
              <a:t>нарушение кровоснабжения желчного пузыря.</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zhelchnokamennaya-bolezn-lechenie-zhelchnokamennoj-bolezni-narodnymi-sredstvami"/>
          <p:cNvPicPr>
            <a:picLocks noChangeAspect="1" noChangeArrowheads="1"/>
          </p:cNvPicPr>
          <p:nvPr/>
        </p:nvPicPr>
        <p:blipFill>
          <a:blip r:embed="rId2"/>
          <a:srcRect/>
          <a:stretch>
            <a:fillRect/>
          </a:stretch>
        </p:blipFill>
        <p:spPr bwMode="auto">
          <a:xfrm>
            <a:off x="1928794" y="142852"/>
            <a:ext cx="7000924" cy="6500858"/>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endParaRPr lang="ru-RU" smtClean="0"/>
          </a:p>
        </p:txBody>
      </p:sp>
      <p:sp>
        <p:nvSpPr>
          <p:cNvPr id="13315" name="Объект 2"/>
          <p:cNvSpPr>
            <a:spLocks noGrp="1"/>
          </p:cNvSpPr>
          <p:nvPr>
            <p:ph idx="1"/>
          </p:nvPr>
        </p:nvSpPr>
        <p:spPr/>
        <p:txBody>
          <a:bodyPr/>
          <a:lstStyle/>
          <a:p>
            <a:endParaRPr lang="ru-RU" smtClean="0"/>
          </a:p>
        </p:txBody>
      </p:sp>
      <p:pic>
        <p:nvPicPr>
          <p:cNvPr id="13316" name="Picture 2" descr="K:\ProPowerPoint\Шаблоны\В работе\Мировая медицина\Mirovaya_meditsina_Print.jpg"/>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pic>
        <p:nvPicPr>
          <p:cNvPr id="13320" name="Picture 8" descr="https://docs.google.com/viewer?url=http%3A%2F%2Fnsportal.ru%2Fsites%2Fdefault%2Ffiles%2F2013%2F2%2Fkadariya_g.ppt&amp;docid=e3684bb133ae3fc56fb94255566074f9&amp;a=bi&amp;pagenumber=3&amp;w=524"/>
          <p:cNvPicPr>
            <a:picLocks noChangeAspect="1" noChangeArrowheads="1"/>
          </p:cNvPicPr>
          <p:nvPr/>
        </p:nvPicPr>
        <p:blipFill>
          <a:blip r:embed="rId3"/>
          <a:srcRect/>
          <a:stretch>
            <a:fillRect/>
          </a:stretch>
        </p:blipFill>
        <p:spPr bwMode="auto">
          <a:xfrm>
            <a:off x="428596" y="1000108"/>
            <a:ext cx="8215370" cy="5643602"/>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b="1" dirty="0" smtClean="0">
                <a:solidFill>
                  <a:schemeClr val="tx2">
                    <a:lumMod val="60000"/>
                    <a:lumOff val="40000"/>
                  </a:schemeClr>
                </a:solidFill>
              </a:rPr>
              <a:t>Ботулизм</a:t>
            </a:r>
            <a:endParaRPr lang="ru-RU" sz="6600" b="1" dirty="0">
              <a:solidFill>
                <a:schemeClr val="tx2">
                  <a:lumMod val="60000"/>
                  <a:lumOff val="40000"/>
                </a:schemeClr>
              </a:solidFill>
            </a:endParaRPr>
          </a:p>
        </p:txBody>
      </p:sp>
      <p:pic>
        <p:nvPicPr>
          <p:cNvPr id="3" name="Picture 4"/>
          <p:cNvPicPr>
            <a:picLocks noChangeAspect="1" noChangeArrowheads="1"/>
          </p:cNvPicPr>
          <p:nvPr/>
        </p:nvPicPr>
        <p:blipFill>
          <a:blip r:embed="rId2"/>
          <a:srcRect/>
          <a:stretch>
            <a:fillRect/>
          </a:stretch>
        </p:blipFill>
        <p:spPr bwMode="auto">
          <a:xfrm>
            <a:off x="3143240" y="1714488"/>
            <a:ext cx="4953000" cy="4687888"/>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071670" y="142852"/>
            <a:ext cx="6786610" cy="652486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accent6">
                    <a:lumMod val="75000"/>
                  </a:schemeClr>
                </a:solidFill>
                <a:effectLst/>
                <a:latin typeface="PT Serif"/>
              </a:rPr>
              <a:t>Ботулизм</a:t>
            </a:r>
            <a:r>
              <a:rPr kumimoji="0" lang="ru-RU" sz="4000" b="0" i="0" u="none" strike="noStrike" cap="none" normalizeH="0" baseline="0" dirty="0" smtClean="0">
                <a:ln>
                  <a:noFill/>
                </a:ln>
                <a:solidFill>
                  <a:schemeClr val="accent6">
                    <a:lumMod val="75000"/>
                  </a:schemeClr>
                </a:solidFill>
                <a:effectLst/>
                <a:latin typeface="Calibri"/>
              </a:rPr>
              <a:t> </a:t>
            </a:r>
            <a:r>
              <a:rPr kumimoji="0" lang="ru-RU" sz="3200" b="0" i="0" u="none" strike="noStrike" cap="none" normalizeH="0" baseline="0" dirty="0" smtClean="0">
                <a:ln>
                  <a:noFill/>
                </a:ln>
                <a:solidFill>
                  <a:srgbClr val="000000"/>
                </a:solidFill>
                <a:effectLst/>
                <a:latin typeface="Calibri"/>
              </a:rPr>
              <a:t>—</a:t>
            </a:r>
            <a:r>
              <a:rPr kumimoji="0" lang="ru-RU" sz="3200" b="0" i="0" u="none" strike="noStrike" cap="none" normalizeH="0" baseline="0" dirty="0" smtClean="0">
                <a:ln>
                  <a:noFill/>
                </a:ln>
                <a:solidFill>
                  <a:srgbClr val="000000"/>
                </a:solidFill>
                <a:effectLst/>
                <a:latin typeface="PT Serif"/>
              </a:rPr>
              <a:t> это смертельно опасное</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инфекционно-токсическое</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заболевание.</a:t>
            </a:r>
            <a:endParaRPr kumimoji="0" lang="ru-RU" sz="1600" b="0"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000000"/>
                </a:solidFill>
                <a:effectLst/>
                <a:latin typeface="PT Serif"/>
              </a:rPr>
              <a:t>Возбудитель этой инфекции</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 микроб, относящийся к</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err="1" smtClean="0">
                <a:ln>
                  <a:noFill/>
                </a:ln>
                <a:solidFill>
                  <a:srgbClr val="000000"/>
                </a:solidFill>
                <a:effectLst/>
                <a:latin typeface="PT Serif"/>
              </a:rPr>
              <a:t>клостридиям</a:t>
            </a:r>
            <a:r>
              <a:rPr kumimoji="0" lang="ru-RU" sz="3200" b="0" i="0" u="none" strike="noStrike" cap="none" normalizeH="0" baseline="0" dirty="0" smtClean="0">
                <a:ln>
                  <a:noFill/>
                </a:ln>
                <a:solidFill>
                  <a:srgbClr val="000000"/>
                </a:solidFill>
                <a:effectLst/>
                <a:latin typeface="PT Serif"/>
              </a:rPr>
              <a:t> (</a:t>
            </a:r>
            <a:r>
              <a:rPr kumimoji="0" lang="ru-RU" sz="3200" b="0" i="1" u="none" strike="noStrike" cap="none" normalizeH="0" baseline="0" dirty="0" err="1" smtClean="0">
                <a:ln>
                  <a:noFill/>
                </a:ln>
                <a:solidFill>
                  <a:srgbClr val="000000"/>
                </a:solidFill>
                <a:effectLst/>
                <a:latin typeface="PT Serif"/>
              </a:rPr>
              <a:t>Clostridium</a:t>
            </a:r>
            <a:r>
              <a:rPr kumimoji="0" lang="ru-RU" sz="3200" b="0" i="1" u="none" strike="noStrike" cap="none" normalizeH="0" baseline="0" dirty="0" smtClean="0">
                <a:ln>
                  <a:noFill/>
                </a:ln>
                <a:solidFill>
                  <a:srgbClr val="000000"/>
                </a:solidFill>
                <a:effectLst/>
                <a:latin typeface="PT Serif"/>
              </a:rPr>
              <a:t> </a:t>
            </a:r>
            <a:r>
              <a:rPr kumimoji="0" lang="ru-RU" sz="3200" b="0" i="1" u="none" strike="noStrike" cap="none" normalizeH="0" baseline="0" dirty="0" err="1" smtClean="0">
                <a:ln>
                  <a:noFill/>
                </a:ln>
                <a:solidFill>
                  <a:srgbClr val="000000"/>
                </a:solidFill>
                <a:effectLst/>
                <a:latin typeface="PT Serif"/>
              </a:rPr>
              <a:t>botullini</a:t>
            </a:r>
            <a:r>
              <a:rPr kumimoji="0" lang="ru-RU" sz="3200" b="0" i="0" u="none" strike="noStrike" cap="none" normalizeH="0" baseline="0" dirty="0" smtClean="0">
                <a:ln>
                  <a:noFill/>
                </a:ln>
                <a:solidFill>
                  <a:srgbClr val="000000"/>
                </a:solidFill>
                <a:effectLst/>
                <a:latin typeface="PT Serif"/>
              </a:rPr>
              <a:t>). Постоянное место пребывания </a:t>
            </a:r>
            <a:r>
              <a:rPr kumimoji="0" lang="ru-RU" sz="3200" b="0" i="0" u="none" strike="noStrike" cap="none" normalizeH="0" baseline="0" dirty="0" err="1" smtClean="0">
                <a:ln>
                  <a:noFill/>
                </a:ln>
                <a:solidFill>
                  <a:srgbClr val="000000"/>
                </a:solidFill>
                <a:effectLst/>
                <a:latin typeface="PT Serif"/>
              </a:rPr>
              <a:t>клостридий</a:t>
            </a:r>
            <a:r>
              <a:rPr kumimoji="0" lang="ru-RU" sz="3200" b="0" i="0" u="none" strike="noStrike" cap="none" normalizeH="0" baseline="0" dirty="0" smtClean="0">
                <a:ln>
                  <a:noFill/>
                </a:ln>
                <a:solidFill>
                  <a:srgbClr val="000000"/>
                </a:solidFill>
                <a:effectLst/>
                <a:latin typeface="PT Serif"/>
              </a:rPr>
              <a:t> ботулизма</a:t>
            </a:r>
            <a:r>
              <a:rPr kumimoji="0" lang="ru-RU" sz="3200" b="0" i="0" u="none" strike="noStrike" cap="none" normalizeH="0" baseline="0" dirty="0" smtClean="0">
                <a:ln>
                  <a:noFill/>
                </a:ln>
                <a:solidFill>
                  <a:srgbClr val="000000"/>
                </a:solidFill>
                <a:effectLst/>
                <a:latin typeface="Calibri"/>
              </a:rPr>
              <a:t> — </a:t>
            </a:r>
            <a:r>
              <a:rPr kumimoji="0" lang="ru-RU" sz="3200" b="0" i="0" u="none" strike="noStrike" cap="none" normalizeH="0" baseline="0" dirty="0" smtClean="0">
                <a:ln>
                  <a:noFill/>
                </a:ln>
                <a:solidFill>
                  <a:srgbClr val="000000"/>
                </a:solidFill>
                <a:effectLst/>
                <a:latin typeface="PT Serif"/>
              </a:rPr>
              <a:t>кишечник многих животных и</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почва, куда они попадают с</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калом и</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где могут сохраняться долгие годы. Из</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почвы микроб попадает на</a:t>
            </a:r>
            <a:r>
              <a:rPr kumimoji="0" lang="ru-RU" sz="3200" b="0" i="0" u="none" strike="noStrike" cap="none" normalizeH="0" baseline="0" dirty="0" smtClean="0">
                <a:ln>
                  <a:noFill/>
                </a:ln>
                <a:solidFill>
                  <a:srgbClr val="000000"/>
                </a:solidFill>
                <a:effectLst/>
                <a:latin typeface="Calibri"/>
              </a:rPr>
              <a:t> </a:t>
            </a:r>
            <a:r>
              <a:rPr kumimoji="0" lang="ru-RU" sz="3200" b="0" i="0" u="none" strike="noStrike" cap="none" normalizeH="0" baseline="0" dirty="0" smtClean="0">
                <a:ln>
                  <a:noFill/>
                </a:ln>
                <a:solidFill>
                  <a:srgbClr val="000000"/>
                </a:solidFill>
                <a:effectLst/>
                <a:latin typeface="PT Serif"/>
              </a:rPr>
              <a:t>пищевые продукты.</a:t>
            </a:r>
            <a:endParaRPr kumimoji="0" lang="ru-RU" sz="44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928794" y="285728"/>
            <a:ext cx="707236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75000"/>
                  </a:schemeClr>
                </a:solidFill>
                <a:effectLst/>
                <a:latin typeface="PT Serif"/>
              </a:rPr>
              <a:t>Болезнь развивается очень быстро</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 в</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течение</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2-24</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часов.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75000"/>
                  </a:schemeClr>
                </a:solidFill>
                <a:effectLst/>
                <a:latin typeface="PT Serif"/>
              </a:rPr>
              <a:t> Первые симптомы: понос (3-5</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раз, без примесей крови), рвота, незначительное повышение температуры, боль в</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животе.</a:t>
            </a:r>
            <a:endParaRPr kumimoji="0" lang="ru-RU" sz="1100" b="1" i="0" u="none" strike="noStrike" cap="none" normalizeH="0" baseline="0" dirty="0" smtClean="0">
              <a:ln>
                <a:noFill/>
              </a:ln>
              <a:solidFill>
                <a:schemeClr val="accent5">
                  <a:lumMod val="75000"/>
                </a:schemeClr>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75000"/>
                  </a:schemeClr>
                </a:solidFill>
                <a:effectLst/>
                <a:latin typeface="PT Serif"/>
              </a:rPr>
              <a:t>Первыми специфическими проявлениями ботулизма являются нарушения остроты зрения (туман в</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глазах, плохое различение близлежащих предметов), двоение в</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глазах, косоглазие (мышцы глаз первыми после кишечника реагируют на</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err="1" smtClean="0">
                <a:ln>
                  <a:noFill/>
                </a:ln>
                <a:solidFill>
                  <a:schemeClr val="accent5">
                    <a:lumMod val="75000"/>
                  </a:schemeClr>
                </a:solidFill>
                <a:effectLst/>
                <a:latin typeface="PT Serif"/>
              </a:rPr>
              <a:t>ботулотоксин</a:t>
            </a:r>
            <a:r>
              <a:rPr kumimoji="0" lang="ru-RU" sz="2000" b="1" i="0" u="none" strike="noStrike" cap="none" normalizeH="0" baseline="0" dirty="0" smtClean="0">
                <a:ln>
                  <a:noFill/>
                </a:ln>
                <a:solidFill>
                  <a:schemeClr val="accent5">
                    <a:lumMod val="75000"/>
                  </a:schemeClr>
                </a:solidFill>
                <a:effectLst/>
                <a:latin typeface="PT Serif"/>
              </a:rPr>
              <a:t>). Затем присоединяется нарушение речи, слабость, сухость во</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рту, нарушение глотания, изменения голоса и</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т.д. Температура нормальная или слегка повышена, сознание сохранено.</a:t>
            </a:r>
            <a:endParaRPr kumimoji="0" lang="ru-RU" sz="1100" b="1" i="0" u="none" strike="noStrike" cap="none" normalizeH="0" baseline="0" dirty="0" smtClean="0">
              <a:ln>
                <a:noFill/>
              </a:ln>
              <a:solidFill>
                <a:schemeClr val="accent5">
                  <a:lumMod val="75000"/>
                </a:schemeClr>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5">
                    <a:lumMod val="75000"/>
                  </a:schemeClr>
                </a:solidFill>
                <a:effectLst/>
                <a:latin typeface="PT Serif"/>
              </a:rPr>
              <a:t>При первых</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же</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симптомах подобного рода необходимо срочно вызвать </a:t>
            </a:r>
            <a:r>
              <a:rPr kumimoji="0" lang="ru-RU" sz="2000" b="1" i="0" u="none" strike="noStrike" cap="none" normalizeH="0" baseline="0" dirty="0" smtClean="0">
                <a:ln>
                  <a:noFill/>
                </a:ln>
                <a:solidFill>
                  <a:schemeClr val="accent5">
                    <a:lumMod val="75000"/>
                  </a:schemeClr>
                </a:solidFill>
                <a:effectLst/>
                <a:latin typeface="Calibri"/>
              </a:rPr>
              <a:t>«</a:t>
            </a:r>
            <a:r>
              <a:rPr kumimoji="0" lang="ru-RU" sz="2000" b="1" i="0" u="none" strike="noStrike" cap="none" normalizeH="0" baseline="0" dirty="0" smtClean="0">
                <a:ln>
                  <a:noFill/>
                </a:ln>
                <a:solidFill>
                  <a:schemeClr val="accent5">
                    <a:lumMod val="75000"/>
                  </a:schemeClr>
                </a:solidFill>
                <a:effectLst/>
                <a:latin typeface="PT Serif"/>
              </a:rPr>
              <a:t>скорую</a:t>
            </a:r>
            <a:r>
              <a:rPr kumimoji="0" lang="ru-RU" sz="2000" b="1" i="0" u="none" strike="noStrike" cap="none" normalizeH="0" baseline="0" dirty="0" smtClean="0">
                <a:ln>
                  <a:noFill/>
                </a:ln>
                <a:solidFill>
                  <a:schemeClr val="accent5">
                    <a:lumMod val="75000"/>
                  </a:schemeClr>
                </a:solidFill>
                <a:effectLst/>
                <a:latin typeface="Calibri"/>
              </a:rPr>
              <a:t>»</a:t>
            </a:r>
            <a:r>
              <a:rPr kumimoji="0" lang="ru-RU" sz="2000" b="1" i="0" u="none" strike="noStrike" cap="none" normalizeH="0" baseline="0" dirty="0" smtClean="0">
                <a:ln>
                  <a:noFill/>
                </a:ln>
                <a:solidFill>
                  <a:schemeClr val="accent5">
                    <a:lumMod val="75000"/>
                  </a:schemeClr>
                </a:solidFill>
                <a:effectLst/>
                <a:latin typeface="PT Serif"/>
              </a:rPr>
              <a:t>, так как больному требуется госпитализация. Без лечения у</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больного прогрессирует</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мышечная слабость</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и</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наступает смерть от</a:t>
            </a:r>
            <a:r>
              <a:rPr kumimoji="0" lang="ru-RU" sz="2000" b="1" i="0" u="none" strike="noStrike" cap="none" normalizeH="0" baseline="0" dirty="0" smtClean="0">
                <a:ln>
                  <a:noFill/>
                </a:ln>
                <a:solidFill>
                  <a:schemeClr val="accent5">
                    <a:lumMod val="75000"/>
                  </a:schemeClr>
                </a:solidFill>
                <a:effectLst/>
                <a:latin typeface="Calibri"/>
              </a:rPr>
              <a:t> </a:t>
            </a:r>
            <a:r>
              <a:rPr kumimoji="0" lang="ru-RU" sz="2000" b="1" i="0" u="none" strike="noStrike" cap="none" normalizeH="0" baseline="0" dirty="0" smtClean="0">
                <a:ln>
                  <a:noFill/>
                </a:ln>
                <a:solidFill>
                  <a:schemeClr val="accent5">
                    <a:lumMod val="75000"/>
                  </a:schemeClr>
                </a:solidFill>
                <a:effectLst/>
                <a:latin typeface="PT Serif"/>
              </a:rPr>
              <a:t>паралича дыхательной мускулатуры.</a:t>
            </a:r>
            <a:endParaRPr kumimoji="0" lang="ru-RU" sz="3200" b="1" i="0" u="none" strike="noStrike" cap="none" normalizeH="0" baseline="0" dirty="0" smtClean="0">
              <a:ln>
                <a:noFill/>
              </a:ln>
              <a:solidFill>
                <a:schemeClr val="accent5">
                  <a:lumMod val="75000"/>
                </a:schemeClr>
              </a:solidFill>
              <a:effectLst/>
              <a:latin typeface="Calibri" pitchFamily="34" charset="0"/>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encrypted-tbn3.gstatic.com/images?q=tbn:ANd9GcSeqbi7mGD3juOaWgKVuQ0w-kF-1kr0igQWEBi-K9tOq1llkEN2"/>
          <p:cNvPicPr>
            <a:picLocks noChangeAspect="1" noChangeArrowheads="1"/>
          </p:cNvPicPr>
          <p:nvPr/>
        </p:nvPicPr>
        <p:blipFill>
          <a:blip r:embed="rId2"/>
          <a:srcRect/>
          <a:stretch>
            <a:fillRect/>
          </a:stretch>
        </p:blipFill>
        <p:spPr bwMode="auto">
          <a:xfrm>
            <a:off x="2214546" y="214290"/>
            <a:ext cx="3214710" cy="2571768"/>
          </a:xfrm>
          <a:prstGeom prst="rect">
            <a:avLst/>
          </a:prstGeom>
          <a:noFill/>
        </p:spPr>
      </p:pic>
      <p:pic>
        <p:nvPicPr>
          <p:cNvPr id="58372" name="Picture 4" descr="https://encrypted-tbn0.gstatic.com/images?q=tbn:ANd9GcTMu3LQGcz_-JK5Dxb6ESKbdhgiNJAQvsRqj0bZpVxaD5EJWogTLA"/>
          <p:cNvPicPr>
            <a:picLocks noChangeAspect="1" noChangeArrowheads="1"/>
          </p:cNvPicPr>
          <p:nvPr/>
        </p:nvPicPr>
        <p:blipFill>
          <a:blip r:embed="rId3"/>
          <a:srcRect/>
          <a:stretch>
            <a:fillRect/>
          </a:stretch>
        </p:blipFill>
        <p:spPr bwMode="auto">
          <a:xfrm>
            <a:off x="5572132" y="214290"/>
            <a:ext cx="3357586" cy="2571768"/>
          </a:xfrm>
          <a:prstGeom prst="rect">
            <a:avLst/>
          </a:prstGeom>
          <a:noFill/>
        </p:spPr>
      </p:pic>
      <p:sp>
        <p:nvSpPr>
          <p:cNvPr id="58374" name="AutoShape 6" descr="data:image/jpeg;base64,/9j/4AAQSkZJRgABAQAAAQABAAD/2wCEAAkGBhQSEBQUEhQUFRQWFhcVFxQYFRQXFxQXFBUWFRQVFRQXHCYfFxkjGRQVHy8gIycpLCwsFR4xNTAqNSYrLCkBCQoKDgwOGg8PGjIkHCQqLCwpLCwsLCwpLCwsKSksLCkpLCksLCwsKSwsLCwsLCwsLCopLCwsLCwpLCwsLCwsLP/AABEIAMMBAgMBIgACEQEDEQH/xAAbAAACAwEBAQAAAAAAAAAAAAADBAABAgUGB//EAEIQAAIBAgQCBAwFBAIBAwUAAAECEQADBBIhMUFRBSJhcQYTFDJScoGRkrHR0jOTobLDQmLB8Acj4UPC8RUkU6Oz/8QAGgEAAwEBAQEAAAAAAAAAAAAAAAECAwQFBv/EACsRAAICAQMDAwMEAwAAAAAAAAABAhEDEiExBEFRE2FxIjJCBRSR8VKhwf/aAAwDAQACEQMRAD8A+z4jEMHCqASQTqSNiBwB9Kq8Zd9G38bfZUufjL6j/uSs9KYvxVi5dAB8Xbd455FLRPDamNujWe76Nv42+yrz3fRt/G32UDGY1rVtZh7zdVUHVDvEnnlQaknWACdToWsMrhB4wqz8SqlVnsBJMd5osLMZ7vo2/jb7Kme76Nv42+ymKlFhYvnu+jb+NvsqZ7vo2/jb7KF0hjyjWkQAvcfKAdlRRmuuY4BRA/uZBxp2iwsXz3fRt/G32VM930bfxt9lMVKLCxfPd9G38bfZUz3fRt/G32UxUosLF8930bfxt9lTPd9G38bfZTFSixWL57vo2/jb7Kme76Nv42+ymKlFhYvnu+jb+NvsqZ7vo2/jb7KYqUWFi+e76Nv42+ypnu+jb+NvspipRYWL57vo2/jb7Kme76Nv42+ymKlFhYvnu+jb+NvsqZ7vo2/jb7KYqUBYvnu+jb+NvsqZ7vo2/jb7KYqqAsXz3fRt/G32VPGXfRt/G32UxVUBYDxl30bfxt9lV4276Nv42+ymKqgNQDx130bfxt9lZOLcFQyrDGJDMSOqW2Kj0aPS+K8636/8b0xp2NWnlQeYB94qVnD+Yvqj5VdIbW4N/wAZfUf9yUn4SsvkzhjAYquxYtmdQURRqzsJUDiSKcf8ZfUf9yVu5hEZlZlUsklGIBKFhlYqTsSJGnA0MliWEsFc1+/lFxhEEjLZSZFtW74LN/UY4BQEXxFw5hauXGuBxaZWyFLRuReZyQh6y22CgSVkrprXbxOES4uW4quJBhgCAVMqROxB40C50LYZVVrNsqpJUFFhS3nEaaEyZ5zSEIBbni2Ju3HJYIiWCrlckgqbrjVi0lnOUCANI1ylu8oRBdZ7l1oa5oy2Etg5gnVCl5GXMw1ZyYhQg6F/oLDuQXsWmKgKpNtTlA2CyOqO6qPQGHhR4izCgqo8WmikklQI2kk+00DOQ5fM728wYuMHYLSxRQ3/ANxfObc5lc66N4i36VEv9Lm2bgtE3FtKtvrMWz4m66ratZzx2zchcG3Dqr0LYCqotWwqnMoCKMpIgkQNDGk0RejbQyRbtjxcm3CL/wBZYEMU06pIJ25mgRyFs3RdW2+IuMot+NvOQiDq9VUTIq5FY53JkkC2omDWLXSb3fFhSVt3Lj3Q50IwtjJ1sx//ACPlg75LhPCuzf6KtOxZ7SMxABJVTIUyoMjWDtO1S50ZaZ87W0LwBmKgkgGQCeMGgDkeVXrtwBGZbd1pUxBWxaWXddNGuO6oOOSGGtO9FY/xhusGmyGW3bYmc7DRyrHzlzsEB4lD2U3iejbVwzctoxAKyygnKd114HltUudHWmKE20Jt/hkqp8XpHU06ug4UAIMHuvdzXXsqGFq1lyqW6qu7guCGJJZRpoEJGpkJ3ukX8W93M3jLrvawtrUCQWRGK/1SQbrEjqpyykns4bomzbJZLVtSZkqigmd9hxqWOibKeZatr1SuiqOqd1EbL2bUAcnFdJP/AN14FiltvE2bQIUXr2YIczRMeNYWomBkYmdIYwq3RfS2bjPkTxl5yAA7MCltEUCFXR3IGoyJJOaS+vRtoC2BbtgWvwxkUC3Ig5NOroSNOdcvHdKYfDMzIiG6+rFQoLHmzUm0uS4wlN1FHdJri9J+Fdq1IEu3Ibe015rpPwru3QVEIvGJk+2uHDbkgd2tYTzf4npYOgvfJ/B2MV4c4hj1AqjlE/qa1Z8Or8QQs864r3BB0JHOgWrSPtKnlNZepLyeh+1w1vE6WM8LcQ//AKkD+3SqwPhpftnrPmHI6zXNGDIO2g7RVraB2j3zS1y8lvBiqtKo9/hvDnDlVLEgncQdK7eC6QS6ua2wYdlfJlKHgAeVGwPTlzDPmQAida1jmfc8/L+nr8Ofc+t1K5Pg94QLircjRhuvKutXSne6PJlBxemXJVSrqqZBVVV1KAM0tit7fr/xvTVLYve36/8AG9CKjyHw/mL6o+VXVYfzF9UfKrplvkG34y+o/wC5KZpZ/wAZfUf9yUzSZLJUqVKQiVKlSgCVKlSgCVKlSgCVKS6U6XSwsuTJ2Uas3cOXbXlcX4V33PUhAdgBLe1j/gVEpqPJvi6eeTdcHs8RiVRSzsFA4mvPYvw3tqeqjN2nqg9w3ryPSGIu3HOZmYjmZA+lBWw3pAdhmfcAaweZvg9HH0EY/e7Ol0t4WPdMGQvoqSJHadzXNYBh/Up7NR+tFOw1AJ7f80pcstyO+p7uAHHvrJyb5O6EIwVRVDBs5RIjvPGh+NbXaO2NaxacgHQ6d9FuAETEkcJJHupF8cggQw007tvbQ0tBYDEzMzAH+itLdE5cq93+aO9tWHH/AHtpFt18FMFMgNp/vGlIK7CP81d4eLYAiAdR9Z40VMQtzRgPfp30UK6+ARSfO35jc99YNvMImew70QoJMHKRwOx7jSuLzKZHtHCaoE+wx0V0tcwl4FTAPA7EV9U6F6aTEpmU6jdeINfIjeF1Y48Oyul4F497WMRT5rdU8jyrTHNp+xxdZ06yRcvyX+z63UqVK6zwCqqtVVMRmlsXvb9f+N6apbF72/X/AI3poqPIbD+Yvqj5VdVh/MX1R8qugt8g3/GX1H/clM0s/wCMvqP+5KZpMlkqVKlIRKlSpQBKlL4zpC3aE3HVB2mJjeBxrgY/w2sMhWzcGdhCs2ZV4yQSJJ0qXJLlm2PBkyfamN9OeE62eogz3No4L63M9nyr53014bXWL6s+XcifFqT5ohf976b6ZsOuFZ7cPLSxWSAukknQ8de6vNW7QFn/ALASCGdQIVddzA3I11O1c9ub9j3ul6bFjjqatgF8Ibt1oZ2HBgojjuJ24Vdnpu8raGQdu0zB4VMJb8XqoVgYmROuhy9s/Sun0bgLPjB43qAywDLoGJiJmI7eYo9NHdLLGPbYJgvCAXCVudUrEmSO/QjWu+nRlxrecLKROaVExudTtXksdfUPcVGtlSZBUEFuYbeT3f5rrYrwhu+LXxbeLQiCNAZHnanUHbbTSpcKMJrVTgq+R3D4dyYVCRvBjXuJ4/OmPGOq5GLKoMgGRE6QeYrh4fG3r7uFYqQpPJRB0IJnmOe1NYTpyR1zDbkMNDGhI4a1DTQpY7GMbhrlsByZU7Eaju7+ygJizOo9uhj3a16Hox0JUNAtuOshkqfRI4jXjXH6c6LS07eKnQ6qdeRUqeIjnSRkp/VolyaTD27oY58rcARIP+RXKuXLlswy6A7iYPaDRUvhWUkEcD2d1M32OhGoPbpPbzBFMuNp0+DK3w6bAwJg8uPcaUOGU+bI/Uf+KYsMhMrAIkRwPsoGLtFSDBg7E6D2Gj4Bc0XjLkIrEQdj9a3hMWpBBAIOhB493KrwWLEMrqGBEa8O0GuQ6NbfrAlZ3G1DBK7iy2sNbc5Zy/WjYXHeLvKeRBHZTFy8NAdz7q53SeHgIxMDUe0UFfdtLufcsFiRctq4MggGaNXkv+N8YXwxUnzW07jrXra7ou1Z8xlhom4+CVVXUqjMzS2M3t+uf/5vTVK4ze36/wDG9NDjyGw/mL6o+VXVYfzF9UfKroLfIN/xl9R/3JTNLP8AjL6j/uSmaTJZKlSpSESuT4ReECYS1nYZmOirz21J4ASK61fNv+Q75uXiC3/VbXIygmSxGYEjiFJGlRNtLY6+jwrLlSlxyzy3TXSNy7dJuNnY9bzgQmu0jhA2FLdJYFwibRAYkaxnOi1MThXVM+6kiIO/ExPOiYfEZs2bcA6bLG+kazWKij6VScUtPCDJ0qfJXVXdAH8w5RmjhA1jXbaa5nk7HKX0B210G403I34cKctWmcQYzZSIIAGvI8YmtDBkWi580FQDAKiZBgbg6DfnVEql/J0MWg8mXKwB06oIIza6jtFIW0uMwDZwQV6pB60f1DbWQNa0qyoKoQBvJ0EccvMnXfjRcViLmVD4yAo0YgcWI59bq0zNKhfF4Q2rjeMHWkHKybSZDaaNsaGiySGLMsMwGXLEg6Ag9u3ZvT97pF7wAulCEEyBB0MaaTroKFZDOzFU6sFShMQDxkQQe2gabrcWwo8WAczcAwBacs6SeNaxd1ixylSNwCdYO4jlVWLqqXDEE8FIJmOFBkE8FI2GpJJbu4cjypFd7GcH0s6lSCogbHUEaQCT3V6u6RjbQuWiFuqNjPWG0GeE7H2GvFXsKQ2kbaZf8mO+ul4K33VjEyPNOmUn0T3jT3Vjkj3Q5wUo6lyhlceSxS6AOB01naAeddHC2REecDMDjroIjiDTnSPRiYoPkUi+mUsB/VIk6DiNtOIrjdDYh7bZHBBB6rdo7wKhHLq1xdci90+LulWGQjQ8p+ldAYkva8WdtwdNDzH+8avpaz40mdXHHiRwE+6OVc/CSJU7xrPMDemP7km+QK2Ht3IJkHY/StDEnOVbb50XDYrxmh56dhpfpOwbbq2vWEqY7YalZp3pldKWWyowHVBiZ47xQsTZ8bbGvb7RTKt4y0V5NMdopa2xFvrelTJtnrf+NbpW6ycCs+6vo1eB/wCOejyXe8doyjt5176uvH9p4XWNPK6JUqVK0OQqlsZvb9f+N6apXGb2/X/jeqQR5C4fzF9UfKrqsP5i+qPlV0Gj5Bv+MvqP+5KZpZ/xl9R/3JTNJkslSpUpCJXxvwsfxt64QwgXWEcwSTI7ToK+u46+EtszeaAZPIca+PdOC2b13xbHWHBH9MlREVlk7I9f9M2lJifkLIqBk9GAWImZII5az76oxII1JOuupza6c4MceAph8EUt+Nzh2ZQImSuTivOIHsq8Jby5HzTKmAJAzGIkjcbn2VJ6mu9wz22dJHVKzqsHzefZIGlJX8c10BW6qgieZIGp2/2RTVszaYsILEwAQMsMCZJ1/wBFCbGLIhCgykDWQTqvz1piXwE6PwguFrIYqGKwzKJUiS09sDs3pd7IA8WyrmVjr/SQCRoOXbw9tO4nAqLCsrakgEcDpMDnA1rjlOsJZmG/Z28dNIoCP1Pkaw4RTc1JGUgabkjae8/pVreYLowK6FwCSGncSOMRQbwjVCAu4OhA5gyO0UwLocrC6yM0MBnJJMBewaH2UFNUBu4dS0qCVOoBgkCNZjt2odvD+NNwtC5TlQdbPm1YyNssFSCOZmmbjZSANAGkHioI4mBxj9aJcxr3UJJDEHUnqxwnQdn+zSB3sI24AMLLECQxJ12BEnTSiC8bUZAQwIcvIKkDcMvdwGpHKsYi9kXLpEhuZBiCRPA6Ua1gBczMTkWIG56sTqDoBI4fpSavYd6d2d7obp+yj50yhjI1LR3xyjsrt9LdHqytfW4BpJtFZl9BKsPNBPsr5gEIIYIF1Aza6f3Cdu+vT9AdNMGFh5LagNOZT/a2g0jSsXHTv2MsvT/nB7/8Lx98hw3Mdu/H2be+m7IF0KwHWHVP+K10hgx4tig0VQ4nUhZKupPGDH6Gud0beh4EgfXn+tK9zNfVDbsLYnC+KvMo4Eg68jp+lH6Qm7aTXzZjmZ3onSNgtcLzM6MTw/0RSt98gUacf1oLT1V5AWrxVJ4yKvGkNlg//M1MZHVE6ETEbk0zYsg5RGp0A7TtTW7CTSVn0zwIwpTBW54y3vOld6lujrGS0i+ioH6UzXalSPmpy1SbJUqVKoglK4ze36/8b01SuM3t+v8AxvTQR5C4fzF9UfKrqsP5i+qPlV0Gj5Bv+MvqP+5KZpZ/xl9R/wByUzSZLJUqUv0heyWbjeijN7lJpAlbo+Y/8keEz3L3iLRi2hAaD5zcZA3A1Hsrmrh1t2srAm8ybrOWBqNu6da4juDeziSSAYJ3JkhjrLGeABp25ngEyWAIKg6axz9lc633Z9X6axwjjj2592XhbObqA+0cJ4a0xbs5TkIIKxHW24mRyjlyoLXUcdSAec6d0e+sW5UyI5EnaDpwPZx5Uw3ZjG2TnJOgbbWTEag/7NNf/T+r1zlIWVUqwkjsImO2qXDs1qSwMaAScwET8u+qtXjcAXPKrJAO4gT5x20mKBt7F3bisFIWFRdTp1ieY76zh3BAJZtD1VGkweMDvjupq5l8QAxXPtA3159x3pRMX35QQdAABl4r20EpXwavYgMNFOQDNl2nXU+7lQbRa2GOkMNZiVkz1eOlbsuGDhT1pZgSN+zYyTrHbXRtY9DayMhMAgNAJI4nQbgztQEnW1CdxzkUhBp1dToTqM0kxqCD7KC6BIZW1I4TE7R7+FO9G4RbmYFm6plRm3004cqziwFctl0zQBEgkbzP+OVAtW9CzhS4zEODBZQNVM7CRG3DhUODRjpAEEQzACOUcdppnF2MtwgAKphlY+iwGw4jUiOyhy1tSyEkECdurzGu431oC7WwnirTZAyjUERvBG5mIq8YQuUgAKVGzHTt/SPbWnvgoQPOMQTIjaRE6k0C5bKM6GGYjWOwTof6f17qT4NYXZ7XoPGzZuC5syGQOBJyGOW491edTDlLxUmSDBPODv7d66XRVuMO50/DBEHncB3jfSheJklxq2XXsyDf3CsInG6jOXgWbEzdfYqWIj9KF0sAH7AB+opfCA6nmfl/5o+NtSZOgIBoL4aF2sSVJ0AGtet8BOilvObz/wDpmFHCSN/dXlfEtdZLaCS3D5E19S6A6NGHsrbG+7HmTvW2ONuzi6zLphpXLO2GrQNLq9bD11HiBpqTQw1amgDVLYze36/8b0xNLYze36/8b00VHkNh/MX1R8quqw/mL6o+VXQW+Qb/AIy+o/7kpmln/GX1H/clM0mSyUDHWs1p19JGHvUij1KQJ07Pg/SKZci5gSTDxx10E84Fau4sLcC7EESFHAmZzc9RvXb8N+gms4oMsBCfGAmQDqOoeGhB9hrzDvDM50ziY0PHhI7651tsfVxkskVJdzrrhfGBimoABYcuwTuY/wBNL2YZwDCmIkDc6kTwG1Vg8QltkBPnsADOk5fOMcZIGtXaw+d2DMCQCRA0YyRE8OetMOLN3MUIC5YObUg76awNp2qr+DyEFYkZdiRqf05z31nCo2aCmbWcoOwGh9tFxOMzZQtsCBJB1JM6/wC9tAP2F/KcxMjKJYwuoJ0jjp31Vq2W5Aaco30n3UybqssqpUlTI1nUwFJO2msilLV+FIkQTt8/bQNPwbay3nIpyzlLIxOu8SOB11pzo3HhJtshLEgg6dXnrvqOFYtEZRGykbgTrqZI1iPnRczM51SCcxOoBngpoIlvsxYOFY5QJJPWB2jgO7SmLuttdU04CZGu5HGdaWuKAOtlmRprI3Mg7cNaYaxlWdTJAYg6nNrA9xGtAPsILiJIQklhrlYicvt7T+tN+PHmqvXkQxJMDXdRvSyNqVkkgzm9EDfTlpTdjElCzgkPPnEamdwAdzHzoQSFryFNWytrBiYYAzoDrymlmwjXLhZdNursTOuns+dPrftuGa4rDrsQVJ0LaxpwJo3Rlowz2wpuA6ZiSMmwO++n6VE3SLjLSrZ21souDdRAcW5j+0sB+5CB3mksNfy2bgAksmXXhO8ewU6uBuHC3bt4ZS/i1A081XBG2wJze/trlW3ghR/52rFHCmpX8imHTidhWMW5Zgg469pk6VVy7mIA0AJPfw1onRr57ueOqDp2xx7qtK3RpOWhame48Huh1sLJg3CNW5dgruLdFeXs41jxp+xiTXUtjw5pyds7y3qKL1cu1eppHqjJodFyth6WU0VTTIoLmoOJPWt+v/G9EFCxHnW/X/jemhx5GsP5i+qPlV1WH8xfVHyq6Zb5Bv8AjL6j/uSmaWf8ZfUf9yUzSZLJUqVKQjm9P9DpibJRhqNVPIx8q+U+EXg8+HZS5QA+b1gDIElQsbbGYgV9nNfMv+TSLd5JzEFBzIEswHyrLIq3PT/T8stfp9jgP0epCtbOZmUgqAI80QR2zOvMVklkO4yyCVhdSsxt30LonEZLnUBKiAZImW4jnv8ApWOlHLvIOsxyAMcZ7ak9hXdPgfXGQq+M14JtsZ0adSTE91AFuELGC+cAAAkldTw7Y99YsYh7dqH0LGDzPHXkNAO2sh9IGhE6/rB7o7aASp7BcLcbMwOuhlRoO80OxbWW6vHQ6UzfsRDWwQsCczCWA4CNpihs6B7bFVyKSIHALECCNd6AT8GbuNMQ5KkaSV4d0j3mgJZgyCw12ZdIOkxz4RTnSVsFs7AqsLkDCS0QCNDrrr3VflaZWUeM8Yx20IMN1RPICmK9tgeIUq0gyTrBAHm/2xAIoN2yVzHNKyDImOOXNyOu3bR+krodlEaLIkedBiQTxgirw+Iy2HBJhgcyHbkrTzEb91IE3SZaMyklIzuIgCZXSInjM+80rfY5iCjB1JnUgjTfuijeJLssMF2WeRgTMcdzRsYUKFcp8bADOSBOo0M+cMq+899Mm6Yjh7xFwOADC+w5uYPHX3iqt4k2L4zkDNAIkaiCxBHYNBWbtuRpmOvLSOETrPCqbo8PdAVlMDiY4ajQe2onwbRSfJ9N6KxKWrMbDXXccWk9kClPCLG+ITNaS2vjVbM+VZmB1dp1kHWf81y8bimXCKI1donkqxp7dB7687jma4wWSVBk6nrMdyazgnR47ilJyk+4KxakRM8zXYwdiIoGDwcV18PYreMaRhlyubsLYSn7IoNq3TlpKswbGbNN26WtrTNsUzNjKUZaClFFMzYQULEedb9f+N6KKFf8636/8b1SCPI3h/MX1R8quqw/mL6o+VXTLfIN/wAZfUf9yUxS1z8ZfUf9yUxNJkMupVTVE0hFzXiP+T+i2e0l5Dqkq3ap1BPcw/WvaE0HFWVuIyOJVgVI5g0pK1Rvgy+lkU/B8J6N6Te00gDUbRG+k6d3zqXCxYxoZzEQOUk/7zrpdOeDYw964rTlmVOkFdwfcYrnrZLsoRRBIEkExGhaRWC8H09xf1x4YW6wKqELRAZgdySIJA/3atYa8ACoAJJ1faQI0juo1/CNZvIuhQqcrnXnmBHCJEa70I20AlSvaO0T/wCKZOpNbHTfpaGBIBUAnhwBjbtA17aURDcnSNWYjTvE6DTYa86bxWHt3Fi3/UmfNEEZQJXXmDsK5lw5hpoYnj1uw7RpFMiKXYMuIa4vinIyqNOwDgCNtuIoRtMAmYKdxI35DN76FduTGwy9WV121ktrRbV86mSN46vE7AHhy7KRdeDC4Zsxg5hJgz+vOKauWWga+cYJHLh2c/caBds9VdQGHCDMSduek1osZVWZtRmjQ6CJLb5QJ2PbHGgNy8SMoGXbgonQAbnT9O2qxGHBkg6cJGxEZhpvQ7omJJ1aQeY7zp+tMXkuEaW5hNkCkSROrEiY0NACqX5Ikk675iNeHGdaf6PwXjcSreLA7BOkDeT2kad9c3E4duroZhTmHCSFHs/WvW4e14jDgyTcYQAdCuYQWA7I95rNu3ROefpQ1d3sI9J3zcuZQf8Art9Re0jzm9p/QCtYfB1eGw9dGzaraMUjwpzcjNmxTtq1Ut26at26ozJbt01bSqt26YS3TIbLRaYRapEoyLTIbNIKKKyBWwKZBYod/wA636/8b0WhX/Ot+v8AxvTQ48jeH8xfVHyq6rD+Yvqj5VdMt8grn4y+o/7ko9AufjL6j/uSmKTIZk1kmtkVkrSEDJrBaiMlCZDQM4/hH0KuJtwYzDUTzG014HGdD37JygMQRB4xOoIIII3Pur6dcpK+Z3E1lKF7o7sHVSxLTyj5d0lgrsIX65HVltAFmYnSP1OlKYIZgQ2ok5SP6o5dwr6J0rhA6QBEaiK+ddI4QWLgIzB5JYf07+dB7xWe6e563T51lVcMYtSoKwdVJJPaQCQO75UsmKclhM6AEn3cRyNZu4rO460ATE6dvdlnhT2DFlP+y48nY6gjNAGpA9kdtUbN0raK6NxZVsqjT+oRmmFgnMNhP+Klpmu+MbUqu7ERE7aA7UpiMVkYZernkrl0ykx7uFMWcSTaZQwjQsT/AFEbCeInsigK7ouwzKVJYSpGWdfZR8diSTJILFpJEDQgiZk9u3+a519iiDQRJE8QQdQfb86Ji1zQAuUlZkwCeJyxrw+dA6VpjmS14tizHNBygAwCJ4cad6OwCvcVlJybAwwGgIMc9OfLsrnYWyVZbZU546wI1UjUSeG9eo6CwAs2y91gcoJCAyBmO0cCdPfWM5X9JnmmscW75CPhEQSx6vBeJ5QPYKVuXDcfMe4DkBsKzdc3HLHjsOQ4AUzZtVrCGk8aeRy5LtWqctW6zbt0zbStTFs1bSmba1lEphFoIbN20pm3bodtaZQVRDZpbdEVa0orQFMiygtXFairigRmKDiPOt+v/G9MRQMT51v1/wCN6aKjyNYfzF9UfKrqsP5i+qPlV0y3yCf8ZfUf9yUxSuJuZbqkgxkYSFY6lkPAHka15cv9/wCXc+2iiWmMVKX8uX+/8u59tTy9f7/y7n20qZNMPVEUHy5f7/y7n21Xly/3/l3PtooKYRkoNzDKeFWccv8Af+Xc+2sHGr/f+Xc+2ih0xa90Yh4VxOlPBW3eEEn9DHdIr0D4teT/AJdz7aCbw5P+Xc+2pcfY0i5LdHhr3/HTAzbvKPWt9kbg/rFc/Ef8f4kLlQ2GEkwSwnWRoV099fSPHDk/5dz7arxo5P8Al3PtqfTOuPV5V/R8uteAuJRwXXMuYGAwIG2pFdJPBpLzsi27tt7YUi8RlD8DlE7DkRXvvGjk/wCXc+2rF1eIf8u59tZywtlvrcj5Pk2M8Hnt9S66gAmMwIntGms8xW7SIAv/AGtmXTRX0iYObjoT76+qXch3Dnvt3D/7aVudH2SZNr/9VwfqFpLC+5X76dHgsILayRmZiZkgCT2mSaZtITM8TJ7/APTXrW6EsH+hx3Jd+2oOhrQ2Fz8u59tXHFRhkzyyfccC1apu1brqjotB6f5dz7a0MCOGf8u59tXpZjYlbSmESmBhxyf8u59tbCDk/wCXc+2npZO5hEoyJUWOT/l3PtoiuOT/AJdz7aNLJ3NotMIKCt4cn/LufbRFxC8n/LufbTpktMYUVsUAYteT/l3PtrXli/3/AJdz7adMmmGq6D5Yv9/5dz7anli/3/l3PtophTDUDE+db9f+N6vyxf7/AMu59tCuXgzJAbRiTKOABkcbkdoppDinY7h/MX1R8quqw/mL6o+VXQW+S7lkE6z7yPkax5Mvb8TfWrqUgTZXky9vxN9anky9vxN9aupQGp+SeTL2/E31qeTL2/E31qVKA1PyTyZe34m+tV5Mvb8TfWrqUBqfkryZe34m+tX5Mvb8TfWpUphqfknky9vxN9anky9vxN9alSkGp+SeTL2/E31qvJl7fib61KlMNT8l+TL2/E31qeTL2/E31qVKQan5K8mXt+JvrU8mXt+JvrV1KYan5K8mXt+JvrU8mXt+JvrV1KQan5J5Mvb8TfWp5Mvb8TfWpUoDU/JPJl7fib61Xky9vxN9aupQGp+SvJl7fib61PJl7fib61KlMNT8k8mXt+JvrU8mXt+JvrV1KQan5K8mXt+JvrV+TL2/E31qVKA1PyTyZe34m+tV5Mvb8TfWpUoDUwwWBUqVKRB//9k="/>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8376" name="Picture 8" descr="https://encrypted-tbn0.gstatic.com/images?q=tbn:ANd9GcRLy4CGfIT0MXk5IcKwwegneq-bP1Ri6SqAgAm8fvUwtErh2VgT"/>
          <p:cNvPicPr>
            <a:picLocks noChangeAspect="1" noChangeArrowheads="1"/>
          </p:cNvPicPr>
          <p:nvPr/>
        </p:nvPicPr>
        <p:blipFill>
          <a:blip r:embed="rId4"/>
          <a:srcRect/>
          <a:stretch>
            <a:fillRect/>
          </a:stretch>
        </p:blipFill>
        <p:spPr bwMode="auto">
          <a:xfrm>
            <a:off x="2214546" y="3000372"/>
            <a:ext cx="3214710" cy="3143272"/>
          </a:xfrm>
          <a:prstGeom prst="rect">
            <a:avLst/>
          </a:prstGeom>
          <a:noFill/>
        </p:spPr>
      </p:pic>
      <p:pic>
        <p:nvPicPr>
          <p:cNvPr id="58378" name="Picture 10" descr="https://encrypted-tbn3.gstatic.com/images?q=tbn:ANd9GcQVx6cgZIDXe-n3NL7dR8Dfsij12IlLe1AzsAlqvRySz2_ar9Bm"/>
          <p:cNvPicPr>
            <a:picLocks noChangeAspect="1" noChangeArrowheads="1"/>
          </p:cNvPicPr>
          <p:nvPr/>
        </p:nvPicPr>
        <p:blipFill>
          <a:blip r:embed="rId5"/>
          <a:srcRect/>
          <a:stretch>
            <a:fillRect/>
          </a:stretch>
        </p:blipFill>
        <p:spPr bwMode="auto">
          <a:xfrm>
            <a:off x="5572132" y="3000372"/>
            <a:ext cx="3357586" cy="3143272"/>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docs.google.com/viewer?url=http%3A%2F%2Fnsportal.ru%2Fsites%2Fdefault%2Ffiles%2F2013%2F2%2Fkadariya_g.ppt&amp;docid=e3684bb133ae3fc56fb94255566074f9&amp;a=bi&amp;pagenumber=11&amp;w=524"/>
          <p:cNvPicPr>
            <a:picLocks noChangeAspect="1" noChangeArrowheads="1"/>
          </p:cNvPicPr>
          <p:nvPr/>
        </p:nvPicPr>
        <p:blipFill>
          <a:blip r:embed="rId2"/>
          <a:srcRect/>
          <a:stretch>
            <a:fillRect/>
          </a:stretch>
        </p:blipFill>
        <p:spPr bwMode="auto">
          <a:xfrm>
            <a:off x="1928794" y="214290"/>
            <a:ext cx="7000924" cy="6429420"/>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428604"/>
            <a:ext cx="6500842" cy="6247864"/>
          </a:xfrm>
          <a:prstGeom prst="rect">
            <a:avLst/>
          </a:prstGeom>
        </p:spPr>
        <p:txBody>
          <a:bodyPr wrap="square">
            <a:spAutoFit/>
          </a:bodyPr>
          <a:lstStyle/>
          <a:p>
            <a:r>
              <a:rPr lang="ru-RU" sz="3200" b="1" dirty="0">
                <a:solidFill>
                  <a:srgbClr val="EA0425"/>
                </a:solidFill>
              </a:rPr>
              <a:t>Среди причин возникновения язвы:</a:t>
            </a:r>
          </a:p>
          <a:p>
            <a:r>
              <a:rPr lang="ru-RU" sz="2800" b="1" dirty="0" smtClean="0">
                <a:solidFill>
                  <a:schemeClr val="accent6">
                    <a:lumMod val="75000"/>
                  </a:schemeClr>
                </a:solidFill>
              </a:rPr>
              <a:t>- наличие </a:t>
            </a:r>
            <a:r>
              <a:rPr lang="ru-RU" sz="2800" b="1" dirty="0">
                <a:solidFill>
                  <a:schemeClr val="accent6">
                    <a:lumMod val="75000"/>
                  </a:schemeClr>
                </a:solidFill>
              </a:rPr>
              <a:t>в желудке бактерии</a:t>
            </a:r>
            <a:r>
              <a:rPr lang="ru-RU" sz="2800" b="1" dirty="0"/>
              <a:t> </a:t>
            </a:r>
            <a:r>
              <a:rPr lang="ru-RU" sz="2800" b="1" dirty="0" err="1"/>
              <a:t>Helicobacter</a:t>
            </a:r>
            <a:r>
              <a:rPr lang="ru-RU" sz="2800" b="1" dirty="0"/>
              <a:t> </a:t>
            </a:r>
            <a:r>
              <a:rPr lang="ru-RU" sz="2800" b="1" dirty="0" err="1"/>
              <a:t>pylori</a:t>
            </a:r>
            <a:endParaRPr lang="ru-RU" sz="2800" b="1" dirty="0"/>
          </a:p>
          <a:p>
            <a:r>
              <a:rPr lang="ru-RU" sz="2800" b="1" dirty="0" smtClean="0">
                <a:solidFill>
                  <a:schemeClr val="accent6">
                    <a:lumMod val="75000"/>
                  </a:schemeClr>
                </a:solidFill>
              </a:rPr>
              <a:t>-наследственность</a:t>
            </a:r>
          </a:p>
          <a:p>
            <a:r>
              <a:rPr lang="ru-RU" sz="2800" b="1" dirty="0" smtClean="0">
                <a:solidFill>
                  <a:schemeClr val="accent6">
                    <a:lumMod val="75000"/>
                  </a:schemeClr>
                </a:solidFill>
              </a:rPr>
              <a:t>-  неправильное </a:t>
            </a:r>
            <a:r>
              <a:rPr lang="ru-RU" sz="2800" b="1" dirty="0">
                <a:solidFill>
                  <a:schemeClr val="accent6">
                    <a:lumMod val="75000"/>
                  </a:schemeClr>
                </a:solidFill>
              </a:rPr>
              <a:t>питание</a:t>
            </a:r>
          </a:p>
          <a:p>
            <a:r>
              <a:rPr lang="ru-RU" sz="2800" b="1" dirty="0" smtClean="0">
                <a:solidFill>
                  <a:schemeClr val="accent6">
                    <a:lumMod val="75000"/>
                  </a:schemeClr>
                </a:solidFill>
              </a:rPr>
              <a:t>- стрессовые </a:t>
            </a:r>
            <a:r>
              <a:rPr lang="ru-RU" sz="2800" b="1" dirty="0">
                <a:solidFill>
                  <a:schemeClr val="accent6">
                    <a:lumMod val="75000"/>
                  </a:schemeClr>
                </a:solidFill>
              </a:rPr>
              <a:t>ситуации</a:t>
            </a:r>
          </a:p>
          <a:p>
            <a:r>
              <a:rPr lang="ru-RU" sz="2800" b="1" dirty="0" smtClean="0">
                <a:solidFill>
                  <a:schemeClr val="accent6">
                    <a:lumMod val="75000"/>
                  </a:schemeClr>
                </a:solidFill>
              </a:rPr>
              <a:t>- наличие </a:t>
            </a:r>
            <a:r>
              <a:rPr lang="ru-RU" sz="2800" b="1" dirty="0">
                <a:solidFill>
                  <a:schemeClr val="accent6">
                    <a:lumMod val="75000"/>
                  </a:schemeClr>
                </a:solidFill>
              </a:rPr>
              <a:t>хронического гастрита, </a:t>
            </a:r>
            <a:r>
              <a:rPr lang="ru-RU" sz="2800" b="1" dirty="0" err="1">
                <a:solidFill>
                  <a:schemeClr val="accent6">
                    <a:lumMod val="75000"/>
                  </a:schemeClr>
                </a:solidFill>
              </a:rPr>
              <a:t>доуденита</a:t>
            </a:r>
            <a:endParaRPr lang="ru-RU" sz="2800" b="1" dirty="0">
              <a:solidFill>
                <a:schemeClr val="accent6">
                  <a:lumMod val="75000"/>
                </a:schemeClr>
              </a:solidFill>
            </a:endParaRPr>
          </a:p>
          <a:p>
            <a:r>
              <a:rPr lang="ru-RU" sz="2800" b="1" dirty="0" smtClean="0">
                <a:solidFill>
                  <a:schemeClr val="accent6">
                    <a:lumMod val="75000"/>
                  </a:schemeClr>
                </a:solidFill>
              </a:rPr>
              <a:t>- злоупотребление </a:t>
            </a:r>
            <a:r>
              <a:rPr lang="ru-RU" sz="2800" b="1" dirty="0">
                <a:solidFill>
                  <a:schemeClr val="accent6">
                    <a:lumMod val="75000"/>
                  </a:schemeClr>
                </a:solidFill>
              </a:rPr>
              <a:t>алкогольными напитками</a:t>
            </a:r>
          </a:p>
          <a:p>
            <a:r>
              <a:rPr lang="ru-RU" sz="2800" b="1" dirty="0" smtClean="0">
                <a:solidFill>
                  <a:schemeClr val="accent6">
                    <a:lumMod val="75000"/>
                  </a:schemeClr>
                </a:solidFill>
              </a:rPr>
              <a:t>- частый </a:t>
            </a:r>
            <a:r>
              <a:rPr lang="ru-RU" sz="2800" b="1" dirty="0">
                <a:solidFill>
                  <a:schemeClr val="accent6">
                    <a:lumMod val="75000"/>
                  </a:schemeClr>
                </a:solidFill>
              </a:rPr>
              <a:t>прием некоторых лекарственных средств </a:t>
            </a:r>
            <a:r>
              <a:rPr lang="ru-RU" sz="2800" b="1" dirty="0"/>
              <a:t>(аспирин, ибупрофен, </a:t>
            </a:r>
            <a:r>
              <a:rPr lang="ru-RU" sz="2800" b="1" dirty="0" err="1"/>
              <a:t>диклофенак</a:t>
            </a:r>
            <a:r>
              <a:rPr lang="ru-RU" sz="2800" b="1" dirty="0" smtClean="0"/>
              <a:t>)- </a:t>
            </a:r>
            <a:endParaRPr lang="ru-RU" sz="2800" b="1" dirty="0"/>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ru-RU" sz="7200" b="1" dirty="0">
                <a:solidFill>
                  <a:schemeClr val="tx2">
                    <a:lumMod val="60000"/>
                    <a:lumOff val="40000"/>
                  </a:schemeClr>
                </a:solidFill>
              </a:rPr>
              <a:t>Дизентерия</a:t>
            </a:r>
          </a:p>
        </p:txBody>
      </p:sp>
      <p:sp>
        <p:nvSpPr>
          <p:cNvPr id="45059" name="Rectangle 3"/>
          <p:cNvSpPr>
            <a:spLocks noGrp="1" noChangeArrowheads="1"/>
          </p:cNvSpPr>
          <p:nvPr>
            <p:ph type="body" idx="1"/>
          </p:nvPr>
        </p:nvSpPr>
        <p:spPr/>
        <p:txBody>
          <a:bodyPr/>
          <a:lstStyle/>
          <a:p>
            <a:endParaRPr lang="ru-RU"/>
          </a:p>
        </p:txBody>
      </p:sp>
      <p:pic>
        <p:nvPicPr>
          <p:cNvPr id="45064" name="Picture 8"/>
          <p:cNvPicPr>
            <a:picLocks noChangeAspect="1" noChangeArrowheads="1"/>
          </p:cNvPicPr>
          <p:nvPr/>
        </p:nvPicPr>
        <p:blipFill>
          <a:blip r:embed="rId2"/>
          <a:srcRect/>
          <a:stretch>
            <a:fillRect/>
          </a:stretch>
        </p:blipFill>
        <p:spPr bwMode="auto">
          <a:xfrm>
            <a:off x="0" y="1447800"/>
            <a:ext cx="5562600" cy="3319463"/>
          </a:xfrm>
          <a:prstGeom prst="rect">
            <a:avLst/>
          </a:prstGeom>
          <a:noFill/>
          <a:ln w="9525">
            <a:noFill/>
            <a:miter lim="800000"/>
            <a:headEnd/>
            <a:tailEnd/>
          </a:ln>
          <a:effectLst/>
        </p:spPr>
      </p:pic>
      <p:pic>
        <p:nvPicPr>
          <p:cNvPr id="45065" name="Picture 9"/>
          <p:cNvPicPr>
            <a:picLocks noChangeAspect="1" noChangeArrowheads="1"/>
          </p:cNvPicPr>
          <p:nvPr/>
        </p:nvPicPr>
        <p:blipFill>
          <a:blip r:embed="rId3"/>
          <a:srcRect/>
          <a:stretch>
            <a:fillRect/>
          </a:stretch>
        </p:blipFill>
        <p:spPr bwMode="auto">
          <a:xfrm>
            <a:off x="4572000" y="3063875"/>
            <a:ext cx="4419600" cy="3535363"/>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0"/>
            <a:ext cx="6858048" cy="7109639"/>
          </a:xfrm>
          <a:prstGeom prst="rect">
            <a:avLst/>
          </a:prstGeom>
        </p:spPr>
        <p:txBody>
          <a:bodyPr wrap="square">
            <a:spAutoFit/>
          </a:bodyPr>
          <a:lstStyle/>
          <a:p>
            <a:r>
              <a:rPr lang="ru-RU" sz="2800" b="1" dirty="0">
                <a:solidFill>
                  <a:schemeClr val="accent6">
                    <a:lumMod val="75000"/>
                  </a:schemeClr>
                </a:solidFill>
              </a:rPr>
              <a:t>Дизентерия </a:t>
            </a:r>
            <a:r>
              <a:rPr lang="ru-RU" sz="2400" dirty="0"/>
              <a:t>- инфекционное заболевание, характеризующееся поражением желудочно-кишечного тракта, преимущественно толстой кишки.</a:t>
            </a:r>
          </a:p>
          <a:p>
            <a:r>
              <a:rPr lang="ru-RU" sz="2400" dirty="0"/>
              <a:t>Заболевание вызывают бактерии рода </a:t>
            </a:r>
            <a:r>
              <a:rPr lang="ru-RU" sz="2400" dirty="0" err="1"/>
              <a:t>Шигелла</a:t>
            </a:r>
            <a:r>
              <a:rPr lang="ru-RU" sz="2400" dirty="0"/>
              <a:t>. При разрушении микробов выделяется токсин, который играет большую роль в развитии болезни и обусловливает ее проявления.</a:t>
            </a:r>
          </a:p>
          <a:p>
            <a:r>
              <a:rPr lang="ru-RU" sz="2400" dirty="0"/>
              <a:t>Возбудители дизентерии отличаются высокой выживаемостью во внешней среде. В зависимости от температурно-влажностных условий они сохраняются от 3-4 суток до 1-2 месяцев, а в ряде случаев до 3-4 месяцев и даже более. При благоприятных условиях </a:t>
            </a:r>
            <a:r>
              <a:rPr lang="ru-RU" sz="2400" dirty="0" err="1"/>
              <a:t>шигеллы</a:t>
            </a:r>
            <a:r>
              <a:rPr lang="ru-RU" sz="2400" dirty="0"/>
              <a:t> способны к размножению в пищевых продуктах (салатах, винегретах, вареном мясе, фарше, вареной рыбе, молоке и молочных продуктах, компотах и киселях).</a:t>
            </a:r>
          </a:p>
          <a:p>
            <a:r>
              <a:rPr lang="ru-RU" sz="2400" dirty="0" smtClean="0"/>
              <a:t> </a:t>
            </a:r>
            <a:endParaRPr lang="ru-RU" sz="2400" dirty="0"/>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335846"/>
            <a:ext cx="7143768" cy="6740307"/>
          </a:xfrm>
          <a:prstGeom prst="rect">
            <a:avLst/>
          </a:prstGeom>
        </p:spPr>
        <p:txBody>
          <a:bodyPr wrap="square">
            <a:spAutoFit/>
          </a:bodyPr>
          <a:lstStyle/>
          <a:p>
            <a:r>
              <a:rPr lang="ru-RU" sz="2400" dirty="0"/>
              <a:t>Дизентерия передается только от человека через загрязненные фекалиями пищу, воду, а также при контакте.</a:t>
            </a:r>
          </a:p>
          <a:p>
            <a:r>
              <a:rPr lang="ru-RU" sz="2400" dirty="0"/>
              <a:t>Источником возбудителя инфекции при дизентерии являются больные, а также </a:t>
            </a:r>
            <a:r>
              <a:rPr lang="ru-RU" sz="2400" dirty="0" err="1"/>
              <a:t>бактерионосители</a:t>
            </a:r>
            <a:r>
              <a:rPr lang="ru-RU" sz="2400" dirty="0"/>
              <a:t>, которые выделяют </a:t>
            </a:r>
            <a:r>
              <a:rPr lang="ru-RU" sz="2400" dirty="0" err="1"/>
              <a:t>шигеллы</a:t>
            </a:r>
            <a:r>
              <a:rPr lang="ru-RU" sz="2400" dirty="0"/>
              <a:t> во внешнюю среду с фекалиями. Больные дизентерией заразны с начала болезни. Длительность выделения возбудителя больными, как правило, не превышает недели, но может затягиваться и до 2-3 недель.</a:t>
            </a:r>
          </a:p>
          <a:p>
            <a:r>
              <a:rPr lang="ru-RU" sz="2400" dirty="0"/>
              <a:t>Наибольшая чувствительность к инфекции у лиц с группой крови А (II).</a:t>
            </a:r>
          </a:p>
          <a:p>
            <a:r>
              <a:rPr lang="ru-RU" sz="2400" dirty="0"/>
              <a:t>Ведущим фактором в развитии болезни является поступление ядов бактерий в кровь. В первую очередь поражается нервная, а также </a:t>
            </a:r>
            <a:r>
              <a:rPr lang="ru-RU" sz="2400" dirty="0" err="1"/>
              <a:t>сердечно-сосудистая</a:t>
            </a:r>
            <a:r>
              <a:rPr lang="ru-RU" sz="2400" dirty="0"/>
              <a:t> система, надпочечники и органы пищеварения.</a:t>
            </a:r>
          </a:p>
          <a:p>
            <a:r>
              <a:rPr lang="ru-RU" sz="2400" dirty="0" smtClean="0"/>
              <a:t> </a:t>
            </a:r>
            <a:endParaRPr lang="ru-RU" sz="2400" dirty="0"/>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b="1" dirty="0" smtClean="0">
                <a:solidFill>
                  <a:schemeClr val="tx2">
                    <a:lumMod val="60000"/>
                    <a:lumOff val="40000"/>
                  </a:schemeClr>
                </a:solidFill>
              </a:rPr>
              <a:t>Аппендицит</a:t>
            </a:r>
            <a:endParaRPr lang="ru-RU" sz="5400" b="1" dirty="0">
              <a:solidFill>
                <a:schemeClr val="tx2">
                  <a:lumMod val="60000"/>
                  <a:lumOff val="40000"/>
                </a:schemeClr>
              </a:solidFill>
            </a:endParaRPr>
          </a:p>
        </p:txBody>
      </p:sp>
      <p:pic>
        <p:nvPicPr>
          <p:cNvPr id="3" name="Picture 4" descr="appendicitis1"/>
          <p:cNvPicPr>
            <a:picLocks noChangeAspect="1" noChangeArrowheads="1"/>
          </p:cNvPicPr>
          <p:nvPr/>
        </p:nvPicPr>
        <p:blipFill>
          <a:blip r:embed="rId2"/>
          <a:srcRect/>
          <a:stretch>
            <a:fillRect/>
          </a:stretch>
        </p:blipFill>
        <p:spPr bwMode="auto">
          <a:xfrm>
            <a:off x="2000232" y="1285860"/>
            <a:ext cx="6705600" cy="5078416"/>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
          <p:cNvSpPr>
            <a:spLocks noChangeArrowheads="1" noChangeShapeType="1" noTextEdit="1"/>
          </p:cNvSpPr>
          <p:nvPr/>
        </p:nvSpPr>
        <p:spPr bwMode="auto">
          <a:xfrm>
            <a:off x="457200" y="914400"/>
            <a:ext cx="8382000" cy="571500"/>
          </a:xfrm>
          <a:prstGeom prst="rect">
            <a:avLst/>
          </a:prstGeom>
        </p:spPr>
        <p:txBody>
          <a:bodyPr wrap="none" fromWordArt="1">
            <a:prstTxWarp prst="textPlain">
              <a:avLst>
                <a:gd name="adj" fmla="val 50000"/>
              </a:avLst>
            </a:prstTxWarp>
          </a:bodyPr>
          <a:lstStyle/>
          <a:p>
            <a:pPr algn="ctr"/>
            <a:r>
              <a:rPr lang="ru-R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Заболевания пищеварительной системы</a:t>
            </a:r>
          </a:p>
        </p:txBody>
      </p:sp>
      <p:sp>
        <p:nvSpPr>
          <p:cNvPr id="3" name="Oval 11"/>
          <p:cNvSpPr>
            <a:spLocks noChangeArrowheads="1"/>
          </p:cNvSpPr>
          <p:nvPr/>
        </p:nvSpPr>
        <p:spPr bwMode="auto">
          <a:xfrm>
            <a:off x="1214414" y="2714620"/>
            <a:ext cx="2286000" cy="1371600"/>
          </a:xfrm>
          <a:prstGeom prst="ellipse">
            <a:avLst/>
          </a:prstGeom>
          <a:solidFill>
            <a:schemeClr val="accent1"/>
          </a:solidFill>
          <a:ln w="9525">
            <a:solidFill>
              <a:schemeClr val="tx1"/>
            </a:solidFill>
            <a:round/>
            <a:headEnd/>
            <a:tailEnd/>
          </a:ln>
          <a:effectLst/>
        </p:spPr>
        <p:txBody>
          <a:bodyPr wrap="none" anchor="ctr"/>
          <a:lstStyle/>
          <a:p>
            <a:pPr algn="ctr"/>
            <a:r>
              <a:rPr lang="ru-RU" b="1" dirty="0" err="1" smtClean="0"/>
              <a:t>Гельмитные</a:t>
            </a:r>
            <a:endParaRPr lang="ru-RU" b="1" dirty="0"/>
          </a:p>
        </p:txBody>
      </p:sp>
      <p:sp>
        <p:nvSpPr>
          <p:cNvPr id="5" name="Oval 13"/>
          <p:cNvSpPr>
            <a:spLocks noChangeArrowheads="1"/>
          </p:cNvSpPr>
          <p:nvPr/>
        </p:nvSpPr>
        <p:spPr bwMode="auto">
          <a:xfrm>
            <a:off x="6500826" y="2214554"/>
            <a:ext cx="2438400" cy="1371600"/>
          </a:xfrm>
          <a:prstGeom prst="ellipse">
            <a:avLst/>
          </a:prstGeom>
          <a:solidFill>
            <a:schemeClr val="accent1"/>
          </a:solidFill>
          <a:ln w="9525">
            <a:solidFill>
              <a:schemeClr val="tx1"/>
            </a:solidFill>
            <a:round/>
            <a:headEnd/>
            <a:tailEnd/>
          </a:ln>
          <a:effectLst/>
        </p:spPr>
        <p:txBody>
          <a:bodyPr wrap="none" anchor="ctr"/>
          <a:lstStyle/>
          <a:p>
            <a:pPr algn="ctr"/>
            <a:r>
              <a:rPr lang="ru-RU" b="1" dirty="0"/>
              <a:t>Пищевые отравления</a:t>
            </a:r>
          </a:p>
        </p:txBody>
      </p:sp>
      <p:sp>
        <p:nvSpPr>
          <p:cNvPr id="6" name="Oval 14"/>
          <p:cNvSpPr>
            <a:spLocks noChangeArrowheads="1"/>
          </p:cNvSpPr>
          <p:nvPr/>
        </p:nvSpPr>
        <p:spPr bwMode="auto">
          <a:xfrm>
            <a:off x="3929058" y="4643446"/>
            <a:ext cx="2971800" cy="1676400"/>
          </a:xfrm>
          <a:prstGeom prst="ellipse">
            <a:avLst/>
          </a:prstGeom>
          <a:solidFill>
            <a:schemeClr val="accent1"/>
          </a:solidFill>
          <a:ln w="9525">
            <a:solidFill>
              <a:schemeClr val="tx1"/>
            </a:solidFill>
            <a:round/>
            <a:headEnd/>
            <a:tailEnd/>
          </a:ln>
          <a:effectLst/>
        </p:spPr>
        <p:txBody>
          <a:bodyPr wrap="none" anchor="ctr"/>
          <a:lstStyle/>
          <a:p>
            <a:pPr algn="ctr"/>
            <a:r>
              <a:rPr lang="ru-RU" b="1" dirty="0"/>
              <a:t>Нарушение обмена </a:t>
            </a:r>
          </a:p>
          <a:p>
            <a:pPr algn="ctr"/>
            <a:r>
              <a:rPr lang="ru-RU" b="1" dirty="0"/>
              <a:t>веществ</a:t>
            </a:r>
          </a:p>
        </p:txBody>
      </p:sp>
      <p:cxnSp>
        <p:nvCxnSpPr>
          <p:cNvPr id="10" name="Прямая со стрелкой 9"/>
          <p:cNvCxnSpPr/>
          <p:nvPr/>
        </p:nvCxnSpPr>
        <p:spPr>
          <a:xfrm rot="5400000">
            <a:off x="2964645" y="2107397"/>
            <a:ext cx="114300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5929322" y="1785926"/>
            <a:ext cx="78581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16200000" flipH="1">
            <a:off x="4607719" y="3036091"/>
            <a:ext cx="221457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38" y="428604"/>
            <a:ext cx="7072362" cy="6001643"/>
          </a:xfrm>
          <a:prstGeom prst="rect">
            <a:avLst/>
          </a:prstGeom>
        </p:spPr>
        <p:txBody>
          <a:bodyPr wrap="square">
            <a:spAutoFit/>
          </a:bodyPr>
          <a:lstStyle/>
          <a:p>
            <a:pPr algn="ctr"/>
            <a:r>
              <a:rPr lang="ru-RU" sz="2400" b="1" dirty="0"/>
              <a:t>Аппендицитом называют воспаление аппендикса. </a:t>
            </a:r>
            <a:r>
              <a:rPr lang="ru-RU" sz="2400" b="1" dirty="0" smtClean="0"/>
              <a:t> </a:t>
            </a:r>
            <a:endParaRPr lang="ru-RU" sz="2400" b="1" dirty="0"/>
          </a:p>
          <a:p>
            <a:pPr algn="ctr"/>
            <a:r>
              <a:rPr lang="ru-RU" sz="2400" b="1" dirty="0"/>
              <a:t>Аппендицит может случиться у каждого человека, независимо от возраста.</a:t>
            </a:r>
          </a:p>
          <a:p>
            <a:pPr algn="ctr"/>
            <a:r>
              <a:rPr lang="ru-RU" sz="2400" b="1" dirty="0"/>
              <a:t>Те, кому не посчастливилось заболеть аппендицитом, уверены, что он у них возник ни с того ни с сего. Однако врачам точно известно, что к развитию аппендицита могут привести:</a:t>
            </a:r>
          </a:p>
          <a:p>
            <a:pPr algn="ctr"/>
            <a:r>
              <a:rPr lang="ru-RU" sz="2400" b="1" dirty="0"/>
              <a:t>излишне подвижный аппендикс и его перегибы (например, у детей);</a:t>
            </a:r>
          </a:p>
          <a:p>
            <a:pPr algn="ctr"/>
            <a:r>
              <a:rPr lang="ru-RU" sz="2400" b="1" dirty="0"/>
              <a:t>закупорка просвета аппендикса каловыми массами при запорах (у пожилых людей) и просто </a:t>
            </a:r>
            <a:r>
              <a:rPr lang="ru-RU" sz="2400" b="1" dirty="0" err="1"/>
              <a:t>непереваренными</a:t>
            </a:r>
            <a:r>
              <a:rPr lang="ru-RU" sz="2400" b="1" dirty="0"/>
              <a:t> частицами пищи (семена, зерна);</a:t>
            </a:r>
          </a:p>
          <a:p>
            <a:pPr algn="ctr"/>
            <a:r>
              <a:rPr lang="ru-RU" sz="2400" b="1" dirty="0"/>
              <a:t>пищевые и любые другие инфекции;</a:t>
            </a:r>
          </a:p>
          <a:p>
            <a:pPr algn="ctr"/>
            <a:r>
              <a:rPr lang="ru-RU" sz="2400" b="1" dirty="0"/>
              <a:t>воспалительные заболевания кишечника;</a:t>
            </a:r>
          </a:p>
          <a:p>
            <a:pPr algn="ctr"/>
            <a:r>
              <a:rPr lang="ru-RU" sz="2400" b="1" dirty="0"/>
              <a:t>травмы живота.</a:t>
            </a: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err="1" smtClean="0">
                <a:solidFill>
                  <a:schemeClr val="tx2">
                    <a:lumMod val="60000"/>
                    <a:lumOff val="40000"/>
                  </a:schemeClr>
                </a:solidFill>
              </a:rPr>
              <a:t>Сальмонелезы</a:t>
            </a:r>
            <a:endParaRPr lang="ru-RU" sz="6000" b="1" dirty="0">
              <a:solidFill>
                <a:schemeClr val="tx2">
                  <a:lumMod val="60000"/>
                  <a:lumOff val="40000"/>
                </a:schemeClr>
              </a:solidFill>
            </a:endParaRPr>
          </a:p>
        </p:txBody>
      </p:sp>
      <p:pic>
        <p:nvPicPr>
          <p:cNvPr id="3" name="Picture 4"/>
          <p:cNvPicPr>
            <a:picLocks noChangeAspect="1" noChangeArrowheads="1"/>
          </p:cNvPicPr>
          <p:nvPr/>
        </p:nvPicPr>
        <p:blipFill>
          <a:blip r:embed="rId2"/>
          <a:srcRect/>
          <a:stretch>
            <a:fillRect/>
          </a:stretch>
        </p:blipFill>
        <p:spPr bwMode="auto">
          <a:xfrm>
            <a:off x="2000232" y="1428736"/>
            <a:ext cx="6905625" cy="5133975"/>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302359"/>
            <a:ext cx="6643718" cy="7109639"/>
          </a:xfrm>
          <a:prstGeom prst="rect">
            <a:avLst/>
          </a:prstGeom>
        </p:spPr>
        <p:txBody>
          <a:bodyPr wrap="square">
            <a:spAutoFit/>
          </a:bodyPr>
          <a:lstStyle/>
          <a:p>
            <a:pPr algn="ctr"/>
            <a:r>
              <a:rPr lang="ru-RU" sz="4000" b="1" dirty="0">
                <a:solidFill>
                  <a:schemeClr val="accent6">
                    <a:lumMod val="75000"/>
                  </a:schemeClr>
                </a:solidFill>
              </a:rPr>
              <a:t>Сальмонеллез </a:t>
            </a:r>
            <a:r>
              <a:rPr lang="ru-RU" sz="2800" b="1" dirty="0"/>
              <a:t>- острое инфекционное кишечное заболевание, вызываемое многочисленными возбудителями из рода сальмонелл. Ученым известно более 700 разновидностей сальмонелл. Они устойчивы во внешней среде, переносят низкие температуры, но быстро погибают при высоких. Способны активно размножаются в пищевых продуктах, особенно в мясе, яйцах, масле, молоке и изделиях из него. Особенно тяжело переносят эту инфекцию грудные дети.</a:t>
            </a:r>
            <a:br>
              <a:rPr lang="ru-RU" sz="2800" b="1" dirty="0"/>
            </a:br>
            <a:r>
              <a:rPr lang="ru-RU" sz="2800" b="1" dirty="0"/>
              <a:t/>
            </a:r>
            <a:br>
              <a:rPr lang="ru-RU" sz="2800" b="1" dirty="0"/>
            </a:br>
            <a:r>
              <a:rPr lang="ru-RU" sz="2800" b="1" dirty="0" smtClean="0"/>
              <a:t> </a:t>
            </a:r>
            <a:endParaRPr lang="ru-RU" sz="2800" b="1" dirty="0"/>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ru-RU" sz="5400" b="1" dirty="0">
                <a:solidFill>
                  <a:schemeClr val="tx2">
                    <a:lumMod val="60000"/>
                    <a:lumOff val="40000"/>
                  </a:schemeClr>
                </a:solidFill>
              </a:rPr>
              <a:t>Гепатит В (Желтуха)</a:t>
            </a:r>
          </a:p>
        </p:txBody>
      </p:sp>
      <p:sp>
        <p:nvSpPr>
          <p:cNvPr id="47107" name="Rectangle 3"/>
          <p:cNvSpPr>
            <a:spLocks noGrp="1" noChangeArrowheads="1"/>
          </p:cNvSpPr>
          <p:nvPr>
            <p:ph type="body" idx="1"/>
          </p:nvPr>
        </p:nvSpPr>
        <p:spPr/>
        <p:txBody>
          <a:bodyPr/>
          <a:lstStyle/>
          <a:p>
            <a:endParaRPr lang="ru-RU"/>
          </a:p>
        </p:txBody>
      </p:sp>
      <p:pic>
        <p:nvPicPr>
          <p:cNvPr id="47108" name="Picture 4"/>
          <p:cNvPicPr>
            <a:picLocks noChangeAspect="1" noChangeArrowheads="1"/>
          </p:cNvPicPr>
          <p:nvPr/>
        </p:nvPicPr>
        <p:blipFill>
          <a:blip r:embed="rId2"/>
          <a:srcRect/>
          <a:stretch>
            <a:fillRect/>
          </a:stretch>
        </p:blipFill>
        <p:spPr bwMode="auto">
          <a:xfrm>
            <a:off x="152400" y="1295400"/>
            <a:ext cx="4286250" cy="2781300"/>
          </a:xfrm>
          <a:prstGeom prst="rect">
            <a:avLst/>
          </a:prstGeom>
          <a:noFill/>
          <a:ln w="9525">
            <a:noFill/>
            <a:miter lim="800000"/>
            <a:headEnd/>
            <a:tailEnd/>
          </a:ln>
          <a:effectLst/>
        </p:spPr>
      </p:pic>
      <p:pic>
        <p:nvPicPr>
          <p:cNvPr id="47109" name="Picture 5"/>
          <p:cNvPicPr>
            <a:picLocks noChangeAspect="1" noChangeArrowheads="1"/>
          </p:cNvPicPr>
          <p:nvPr/>
        </p:nvPicPr>
        <p:blipFill>
          <a:blip r:embed="rId3"/>
          <a:srcRect/>
          <a:stretch>
            <a:fillRect/>
          </a:stretch>
        </p:blipFill>
        <p:spPr bwMode="auto">
          <a:xfrm>
            <a:off x="4448175" y="2895600"/>
            <a:ext cx="4695825" cy="3676650"/>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0"/>
            <a:ext cx="6858048" cy="7109639"/>
          </a:xfrm>
          <a:prstGeom prst="rect">
            <a:avLst/>
          </a:prstGeom>
        </p:spPr>
        <p:txBody>
          <a:bodyPr wrap="square">
            <a:spAutoFit/>
          </a:bodyPr>
          <a:lstStyle/>
          <a:p>
            <a:pPr algn="ctr"/>
            <a:r>
              <a:rPr lang="ru-RU" sz="3200" b="1" dirty="0">
                <a:solidFill>
                  <a:schemeClr val="accent6">
                    <a:lumMod val="75000"/>
                  </a:schemeClr>
                </a:solidFill>
              </a:rPr>
              <a:t>Гепатит </a:t>
            </a:r>
            <a:r>
              <a:rPr lang="ru-RU" sz="2800" dirty="0"/>
              <a:t>— это воспаление печени, вызываемое, в основном, вирусной инфекцией. Существует пять основных вирусов гепатита, называемых типами A, B, C, D и E. Эти пять типов представляют огромную проблему в связи с бременем болезни и смерти, к которому они приводят, и с их потенциальными возможностями вызывать вспышки болезни и приводить к эпидемическому распространению. В частности, типы В и С приводят к развитию хронической болезни у сотен миллионов людей и, в общей сложности, являются самой распространенной причиной цирроза и рака печени</a:t>
            </a:r>
            <a:r>
              <a:rPr lang="ru-RU" dirty="0"/>
              <a:t>.</a:t>
            </a:r>
          </a:p>
        </p:txBody>
      </p: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0"/>
            <a:ext cx="7215206" cy="6555641"/>
          </a:xfrm>
          <a:prstGeom prst="rect">
            <a:avLst/>
          </a:prstGeom>
        </p:spPr>
        <p:txBody>
          <a:bodyPr wrap="square">
            <a:spAutoFit/>
          </a:bodyPr>
          <a:lstStyle/>
          <a:p>
            <a:pPr algn="ctr"/>
            <a:r>
              <a:rPr lang="ru-RU" sz="2800" b="1" dirty="0">
                <a:solidFill>
                  <a:schemeClr val="accent6">
                    <a:lumMod val="75000"/>
                  </a:schemeClr>
                </a:solidFill>
              </a:rPr>
              <a:t>Причиной гепатита А и Е </a:t>
            </a:r>
            <a:r>
              <a:rPr lang="ru-RU" sz="2800" b="1" dirty="0"/>
              <a:t>обычно является употребление в пищу загрязненных пищевых продуктов или воды. Гепатит В, С и D обычно развивается в результате парентерального контакта с инфицированными жидкостями организма. В число распространенных способов передачи этих вирусов входят переливание зараженной крови или продуктов крови, </a:t>
            </a:r>
            <a:r>
              <a:rPr lang="ru-RU" sz="2800" b="1" dirty="0" err="1"/>
              <a:t>инвазивные</a:t>
            </a:r>
            <a:r>
              <a:rPr lang="ru-RU" sz="2800" b="1" dirty="0"/>
              <a:t> медицинские процедуры с использованием загрязненного оборудования и, в отношении гепатита В, передача от матери ребенку во время родов, от члена семьи ребенку, а также при сексуальных контактах</a:t>
            </a:r>
            <a:r>
              <a:rPr lang="ru-RU" b="1" dirty="0"/>
              <a:t>.</a:t>
            </a:r>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142852"/>
            <a:ext cx="5227713" cy="954107"/>
          </a:xfrm>
          <a:prstGeom prst="rect">
            <a:avLst/>
          </a:prstGeom>
        </p:spPr>
        <p:txBody>
          <a:bodyPr wrap="square">
            <a:spAutoFit/>
          </a:bodyPr>
          <a:lstStyle/>
          <a:p>
            <a:pPr algn="ctr"/>
            <a:r>
              <a:rPr lang="ru-RU" sz="2000" b="1" dirty="0" smtClean="0">
                <a:hlinkClick r:id="rId2"/>
              </a:rPr>
              <a:t>Ресурсы</a:t>
            </a:r>
          </a:p>
          <a:p>
            <a:pPr algn="ctr"/>
            <a:endParaRPr lang="ru-RU" dirty="0">
              <a:hlinkClick r:id="rId2"/>
            </a:endParaRPr>
          </a:p>
          <a:p>
            <a:pPr algn="ctr"/>
            <a:r>
              <a:rPr lang="en-US" dirty="0" smtClean="0">
                <a:hlinkClick r:id="rId2"/>
              </a:rPr>
              <a:t>http://who.int/features/qa/76/ru/index.html</a:t>
            </a:r>
            <a:endParaRPr lang="ru-RU" dirty="0"/>
          </a:p>
        </p:txBody>
      </p:sp>
      <p:sp>
        <p:nvSpPr>
          <p:cNvPr id="3" name="Прямоугольник 2"/>
          <p:cNvSpPr/>
          <p:nvPr/>
        </p:nvSpPr>
        <p:spPr>
          <a:xfrm>
            <a:off x="1857356" y="1071546"/>
            <a:ext cx="7072362" cy="646331"/>
          </a:xfrm>
          <a:prstGeom prst="rect">
            <a:avLst/>
          </a:prstGeom>
        </p:spPr>
        <p:txBody>
          <a:bodyPr wrap="square">
            <a:spAutoFit/>
          </a:bodyPr>
          <a:lstStyle/>
          <a:p>
            <a:r>
              <a:rPr lang="en-US" dirty="0" smtClean="0">
                <a:hlinkClick r:id="rId3"/>
              </a:rPr>
              <a:t>http://ru.wikipedia.org/wiki/%D0%90%D0%BF%D0%BF%D0%B5%D0%BD%D0%B4%D0%B8%D1%86%D0%B8%D1%82</a:t>
            </a:r>
            <a:endParaRPr lang="ru-RU" dirty="0"/>
          </a:p>
        </p:txBody>
      </p:sp>
      <p:sp>
        <p:nvSpPr>
          <p:cNvPr id="4" name="Прямоугольник 3"/>
          <p:cNvSpPr/>
          <p:nvPr/>
        </p:nvSpPr>
        <p:spPr>
          <a:xfrm>
            <a:off x="1928794" y="1714488"/>
            <a:ext cx="6715172" cy="369332"/>
          </a:xfrm>
          <a:prstGeom prst="rect">
            <a:avLst/>
          </a:prstGeom>
        </p:spPr>
        <p:txBody>
          <a:bodyPr wrap="square">
            <a:spAutoFit/>
          </a:bodyPr>
          <a:lstStyle/>
          <a:p>
            <a:r>
              <a:rPr lang="en-US" dirty="0" smtClean="0">
                <a:hlinkClick r:id="rId4"/>
              </a:rPr>
              <a:t>http://www.diagnos.ru/diseases/infec/disenteria</a:t>
            </a:r>
            <a:endParaRPr lang="ru-RU" dirty="0"/>
          </a:p>
        </p:txBody>
      </p:sp>
      <p:sp>
        <p:nvSpPr>
          <p:cNvPr id="5" name="Прямоугольник 4"/>
          <p:cNvSpPr/>
          <p:nvPr/>
        </p:nvSpPr>
        <p:spPr>
          <a:xfrm>
            <a:off x="1857356" y="2071679"/>
            <a:ext cx="7000924" cy="369332"/>
          </a:xfrm>
          <a:prstGeom prst="rect">
            <a:avLst/>
          </a:prstGeom>
        </p:spPr>
        <p:txBody>
          <a:bodyPr wrap="square">
            <a:spAutoFit/>
          </a:bodyPr>
          <a:lstStyle/>
          <a:p>
            <a:r>
              <a:rPr lang="en-US" dirty="0" smtClean="0">
                <a:hlinkClick r:id="rId5"/>
              </a:rPr>
              <a:t>http://medportal.ru/enc/gastroenterology/dyskinesia/3/</a:t>
            </a:r>
            <a:endParaRPr lang="ru-RU" dirty="0"/>
          </a:p>
        </p:txBody>
      </p:sp>
      <p:sp>
        <p:nvSpPr>
          <p:cNvPr id="6" name="Прямоугольник 5"/>
          <p:cNvSpPr/>
          <p:nvPr/>
        </p:nvSpPr>
        <p:spPr>
          <a:xfrm>
            <a:off x="1928794" y="2428868"/>
            <a:ext cx="4298358" cy="369332"/>
          </a:xfrm>
          <a:prstGeom prst="rect">
            <a:avLst/>
          </a:prstGeom>
        </p:spPr>
        <p:txBody>
          <a:bodyPr wrap="square">
            <a:spAutoFit/>
          </a:bodyPr>
          <a:lstStyle/>
          <a:p>
            <a:r>
              <a:rPr lang="en-US" dirty="0" smtClean="0">
                <a:hlinkClick r:id="rId6"/>
              </a:rPr>
              <a:t>http://www.likar.info/bolezni/Gastrit/</a:t>
            </a:r>
            <a:endParaRPr lang="ru-RU" dirty="0"/>
          </a:p>
        </p:txBody>
      </p:sp>
      <p:sp>
        <p:nvSpPr>
          <p:cNvPr id="7" name="Прямоугольник 6"/>
          <p:cNvSpPr/>
          <p:nvPr/>
        </p:nvSpPr>
        <p:spPr>
          <a:xfrm>
            <a:off x="1928794" y="2786058"/>
            <a:ext cx="7000924" cy="369332"/>
          </a:xfrm>
          <a:prstGeom prst="rect">
            <a:avLst/>
          </a:prstGeom>
        </p:spPr>
        <p:txBody>
          <a:bodyPr wrap="square">
            <a:spAutoFit/>
          </a:bodyPr>
          <a:lstStyle/>
          <a:p>
            <a:r>
              <a:rPr lang="en-US" dirty="0" smtClean="0">
                <a:hlinkClick r:id="rId7"/>
              </a:rPr>
              <a:t>http://medportal.ru/enc/gastroenterology/intestine/3/</a:t>
            </a:r>
            <a:endParaRPr lang="ru-RU" dirty="0"/>
          </a:p>
        </p:txBody>
      </p:sp>
      <p:sp>
        <p:nvSpPr>
          <p:cNvPr id="8" name="Прямоугольник 7"/>
          <p:cNvSpPr/>
          <p:nvPr/>
        </p:nvSpPr>
        <p:spPr>
          <a:xfrm>
            <a:off x="2000232" y="3105835"/>
            <a:ext cx="7000924" cy="369332"/>
          </a:xfrm>
          <a:prstGeom prst="rect">
            <a:avLst/>
          </a:prstGeom>
        </p:spPr>
        <p:txBody>
          <a:bodyPr wrap="square">
            <a:spAutoFit/>
          </a:bodyPr>
          <a:lstStyle/>
          <a:p>
            <a:r>
              <a:rPr lang="en-US" dirty="0" smtClean="0">
                <a:hlinkClick r:id="rId8"/>
              </a:rPr>
              <a:t>http://medportal.ru/enc/gastroenterology/dysbacteriosis/</a:t>
            </a:r>
            <a:endParaRPr lang="ru-RU" dirty="0"/>
          </a:p>
        </p:txBody>
      </p:sp>
      <p:sp>
        <p:nvSpPr>
          <p:cNvPr id="9" name="Прямоугольник 8"/>
          <p:cNvSpPr/>
          <p:nvPr/>
        </p:nvSpPr>
        <p:spPr>
          <a:xfrm>
            <a:off x="1928794" y="3429000"/>
            <a:ext cx="5857916" cy="369332"/>
          </a:xfrm>
          <a:prstGeom prst="rect">
            <a:avLst/>
          </a:prstGeom>
        </p:spPr>
        <p:txBody>
          <a:bodyPr wrap="square">
            <a:spAutoFit/>
          </a:bodyPr>
          <a:lstStyle/>
          <a:p>
            <a:r>
              <a:rPr lang="en-US" dirty="0" smtClean="0">
                <a:hlinkClick r:id="rId9"/>
              </a:rPr>
              <a:t>http://medportal.ru/enc/infection/diarrhea/6/</a:t>
            </a:r>
            <a:endParaRPr lang="ru-RU" dirty="0"/>
          </a:p>
        </p:txBody>
      </p:sp>
      <p:sp>
        <p:nvSpPr>
          <p:cNvPr id="10" name="Прямоугольник 9"/>
          <p:cNvSpPr/>
          <p:nvPr/>
        </p:nvSpPr>
        <p:spPr>
          <a:xfrm>
            <a:off x="2000232" y="3643314"/>
            <a:ext cx="6929486" cy="369332"/>
          </a:xfrm>
          <a:prstGeom prst="rect">
            <a:avLst/>
          </a:prstGeom>
        </p:spPr>
        <p:txBody>
          <a:bodyPr wrap="square">
            <a:spAutoFit/>
          </a:bodyPr>
          <a:lstStyle/>
          <a:p>
            <a:r>
              <a:rPr lang="en-US" dirty="0" smtClean="0">
                <a:hlinkClick r:id="rId5"/>
              </a:rPr>
              <a:t>http://medportal.ru/enc/gastroenterology/dyskinesia/3/</a:t>
            </a:r>
            <a:endParaRPr lang="ru-RU" dirty="0"/>
          </a:p>
        </p:txBody>
      </p:sp>
      <p:sp>
        <p:nvSpPr>
          <p:cNvPr id="11" name="Прямоугольник 10"/>
          <p:cNvSpPr/>
          <p:nvPr/>
        </p:nvSpPr>
        <p:spPr>
          <a:xfrm>
            <a:off x="2071670" y="4000504"/>
            <a:ext cx="4250138" cy="369332"/>
          </a:xfrm>
          <a:prstGeom prst="rect">
            <a:avLst/>
          </a:prstGeom>
        </p:spPr>
        <p:txBody>
          <a:bodyPr wrap="none">
            <a:spAutoFit/>
          </a:bodyPr>
          <a:lstStyle/>
          <a:p>
            <a:r>
              <a:rPr lang="en-US" dirty="0" smtClean="0">
                <a:hlinkClick r:id="rId10"/>
              </a:rPr>
              <a:t>http://medportal.ru/enc/narcology/alco/2/</a:t>
            </a:r>
            <a:endParaRPr lang="ru-RU" dirty="0"/>
          </a:p>
        </p:txBody>
      </p:sp>
      <p:sp>
        <p:nvSpPr>
          <p:cNvPr id="12" name="Прямоугольник 11"/>
          <p:cNvSpPr/>
          <p:nvPr/>
        </p:nvSpPr>
        <p:spPr>
          <a:xfrm>
            <a:off x="2000232" y="4429132"/>
            <a:ext cx="4125818" cy="369332"/>
          </a:xfrm>
          <a:prstGeom prst="rect">
            <a:avLst/>
          </a:prstGeom>
        </p:spPr>
        <p:txBody>
          <a:bodyPr wrap="square">
            <a:spAutoFit/>
          </a:bodyPr>
          <a:lstStyle/>
          <a:p>
            <a:r>
              <a:rPr lang="en-US" dirty="0" smtClean="0">
                <a:hlinkClick r:id="rId11"/>
              </a:rPr>
              <a:t>http://www.likar.info/bolezni/Pankreatit/</a:t>
            </a:r>
            <a:endParaRPr lang="ru-RU" dirty="0"/>
          </a:p>
        </p:txBody>
      </p:sp>
      <p:sp>
        <p:nvSpPr>
          <p:cNvPr id="13" name="Прямоугольник 12"/>
          <p:cNvSpPr/>
          <p:nvPr/>
        </p:nvSpPr>
        <p:spPr>
          <a:xfrm>
            <a:off x="2000232" y="4857760"/>
            <a:ext cx="6929486" cy="369332"/>
          </a:xfrm>
          <a:prstGeom prst="rect">
            <a:avLst/>
          </a:prstGeom>
        </p:spPr>
        <p:txBody>
          <a:bodyPr wrap="square">
            <a:spAutoFit/>
          </a:bodyPr>
          <a:lstStyle/>
          <a:p>
            <a:r>
              <a:rPr lang="en-US" dirty="0" smtClean="0">
                <a:hlinkClick r:id="rId12"/>
              </a:rPr>
              <a:t>http://dnaekb.ru/statmain/statboleznim/127-lib-pizhev.html</a:t>
            </a:r>
            <a:endParaRPr lang="ru-RU" dirty="0"/>
          </a:p>
        </p:txBody>
      </p:sp>
      <p:sp>
        <p:nvSpPr>
          <p:cNvPr id="14" name="Прямоугольник 13"/>
          <p:cNvSpPr/>
          <p:nvPr/>
        </p:nvSpPr>
        <p:spPr>
          <a:xfrm>
            <a:off x="2000232" y="5143512"/>
            <a:ext cx="6929486" cy="1477328"/>
          </a:xfrm>
          <a:prstGeom prst="rect">
            <a:avLst/>
          </a:prstGeom>
        </p:spPr>
        <p:txBody>
          <a:bodyPr wrap="square">
            <a:spAutoFit/>
          </a:bodyPr>
          <a:lstStyle/>
          <a:p>
            <a:r>
              <a:rPr lang="en-US" dirty="0" smtClean="0">
                <a:hlinkClick r:id="rId13"/>
              </a:rPr>
              <a:t>http://ru.wikipedia.org/wiki/%D0%9F%D0%B8%D1%89%D0%B5%D0%B2%D0%B0%D1%80%D0%B8%D1%82%D0%B5%D0%BB%D1%8C%D0%BD%D0%B0%D1%8F_%D1%81%D0%B8%D1%81%D1%82%D0%B5%D0%BC%D0%B0_%D1%87%D0%B5%D0%BB%D0%BE%D0%B2%D0%B5%D0%BA%D0%B0</a:t>
            </a:r>
            <a:endParaRPr lang="ru-RU" dirty="0"/>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docs.google.com/viewer?url=http%3A%2F%2Fnsportal.ru%2Fsites%2Fdefault%2Ffiles%2F2013%2F2%2Fkadariya_g.ppt&amp;docid=e3684bb133ae3fc56fb94255566074f9&amp;a=bi&amp;pagenumber=6&amp;w=524"/>
          <p:cNvPicPr>
            <a:picLocks noChangeAspect="1" noChangeArrowheads="1"/>
          </p:cNvPicPr>
          <p:nvPr/>
        </p:nvPicPr>
        <p:blipFill>
          <a:blip r:embed="rId2"/>
          <a:srcRect/>
          <a:stretch>
            <a:fillRect/>
          </a:stretch>
        </p:blipFill>
        <p:spPr bwMode="auto">
          <a:xfrm>
            <a:off x="1857356" y="214290"/>
            <a:ext cx="7072362" cy="642942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57356" y="285728"/>
            <a:ext cx="7000924" cy="5878532"/>
          </a:xfrm>
          <a:prstGeom prst="rect">
            <a:avLst/>
          </a:prstGeom>
        </p:spPr>
        <p:txBody>
          <a:bodyPr wrap="square">
            <a:spAutoFit/>
          </a:bodyPr>
          <a:lstStyle/>
          <a:p>
            <a:r>
              <a:rPr lang="ru-RU" sz="3600" b="1" dirty="0">
                <a:solidFill>
                  <a:schemeClr val="accent6">
                    <a:lumMod val="75000"/>
                  </a:schemeClr>
                </a:solidFill>
              </a:rPr>
              <a:t>Причины гастрита</a:t>
            </a:r>
            <a:br>
              <a:rPr lang="ru-RU" sz="3600" b="1" dirty="0">
                <a:solidFill>
                  <a:schemeClr val="accent6">
                    <a:lumMod val="75000"/>
                  </a:schemeClr>
                </a:solidFill>
              </a:rPr>
            </a:br>
            <a:r>
              <a:rPr lang="ru-RU" sz="2000" b="1" dirty="0" smtClean="0"/>
              <a:t>К </a:t>
            </a:r>
            <a:r>
              <a:rPr lang="ru-RU" sz="2000" b="1" dirty="0"/>
              <a:t>причинам хронического гастрита также относят:</a:t>
            </a:r>
            <a:br>
              <a:rPr lang="ru-RU" sz="2000" b="1" dirty="0"/>
            </a:br>
            <a:r>
              <a:rPr lang="ru-RU" sz="2000" b="1" dirty="0" smtClean="0">
                <a:solidFill>
                  <a:schemeClr val="accent6">
                    <a:lumMod val="75000"/>
                  </a:schemeClr>
                </a:solidFill>
              </a:rPr>
              <a:t>- </a:t>
            </a:r>
            <a:r>
              <a:rPr lang="ru-RU" sz="2000" b="1" dirty="0">
                <a:solidFill>
                  <a:schemeClr val="accent6">
                    <a:lumMod val="75000"/>
                  </a:schemeClr>
                </a:solidFill>
              </a:rPr>
              <a:t>повторные и длительные нарушения режима питания;</a:t>
            </a:r>
          </a:p>
          <a:p>
            <a:r>
              <a:rPr lang="ru-RU" sz="2000" b="1" dirty="0">
                <a:solidFill>
                  <a:schemeClr val="accent6">
                    <a:lumMod val="75000"/>
                  </a:schemeClr>
                </a:solidFill>
              </a:rPr>
              <a:t>- употребление острой и грубой пищи;</a:t>
            </a:r>
          </a:p>
          <a:p>
            <a:r>
              <a:rPr lang="ru-RU" sz="2000" b="1" dirty="0">
                <a:solidFill>
                  <a:schemeClr val="accent6">
                    <a:lumMod val="75000"/>
                  </a:schemeClr>
                </a:solidFill>
              </a:rPr>
              <a:t>- пристрастие к горячей пище;</a:t>
            </a:r>
          </a:p>
          <a:p>
            <a:r>
              <a:rPr lang="ru-RU" sz="2000" b="1" dirty="0">
                <a:solidFill>
                  <a:schemeClr val="accent6">
                    <a:lumMod val="75000"/>
                  </a:schemeClr>
                </a:solidFill>
              </a:rPr>
              <a:t>- плохое разжевывание, еда всухомятку;</a:t>
            </a:r>
          </a:p>
          <a:p>
            <a:r>
              <a:rPr lang="ru-RU" sz="2000" b="1" dirty="0">
                <a:solidFill>
                  <a:schemeClr val="accent6">
                    <a:lumMod val="75000"/>
                  </a:schemeClr>
                </a:solidFill>
              </a:rPr>
              <a:t>- употребление крепких спиртных напитков;</a:t>
            </a:r>
          </a:p>
          <a:p>
            <a:r>
              <a:rPr lang="ru-RU" sz="2000" b="1" dirty="0">
                <a:solidFill>
                  <a:schemeClr val="accent6">
                    <a:lumMod val="75000"/>
                  </a:schemeClr>
                </a:solidFill>
              </a:rPr>
              <a:t>- длительный бесконтрольный прием лекарственных препаратов, </a:t>
            </a:r>
            <a:r>
              <a:rPr lang="ru-RU" sz="2000" b="1" dirty="0"/>
              <a:t>обладающих раздражающим действием на слизистую оболочку желудка (</a:t>
            </a:r>
            <a:r>
              <a:rPr lang="ru-RU" sz="2000" b="1" dirty="0" err="1"/>
              <a:t>салицилаты</a:t>
            </a:r>
            <a:r>
              <a:rPr lang="ru-RU" sz="2000" b="1" dirty="0"/>
              <a:t>, </a:t>
            </a:r>
            <a:r>
              <a:rPr lang="ru-RU" sz="2000" b="1" u="sng" dirty="0" err="1">
                <a:hlinkClick r:id="rId2"/>
              </a:rPr>
              <a:t>бутадион</a:t>
            </a:r>
            <a:r>
              <a:rPr lang="ru-RU" sz="2000" b="1" dirty="0"/>
              <a:t>, </a:t>
            </a:r>
            <a:r>
              <a:rPr lang="ru-RU" sz="2000" b="1" dirty="0" err="1"/>
              <a:t>преднизолон</a:t>
            </a:r>
            <a:r>
              <a:rPr lang="ru-RU" sz="2000" b="1" dirty="0"/>
              <a:t>, некоторые антибиотики, сульфаниламиды и др.);</a:t>
            </a:r>
          </a:p>
          <a:p>
            <a:r>
              <a:rPr lang="ru-RU" sz="2000" b="1" dirty="0"/>
              <a:t>- </a:t>
            </a:r>
            <a:r>
              <a:rPr lang="ru-RU" sz="2000" b="1" dirty="0">
                <a:solidFill>
                  <a:schemeClr val="accent6">
                    <a:lumMod val="75000"/>
                  </a:schemeClr>
                </a:solidFill>
              </a:rPr>
              <a:t>профессиональные вредности </a:t>
            </a:r>
            <a:r>
              <a:rPr lang="ru-RU" sz="2000" b="1" dirty="0"/>
              <a:t>(соединения свинца, угольная, металлическая пыль и др.);</a:t>
            </a:r>
          </a:p>
          <a:p>
            <a:r>
              <a:rPr lang="ru-RU" sz="2000" b="1" dirty="0"/>
              <a:t>- </a:t>
            </a:r>
            <a:r>
              <a:rPr lang="ru-RU" sz="2000" b="1" dirty="0">
                <a:solidFill>
                  <a:schemeClr val="accent6">
                    <a:lumMod val="75000"/>
                  </a:schemeClr>
                </a:solidFill>
              </a:rPr>
              <a:t>эндогенные интоксикации при заболеваниях почек, </a:t>
            </a:r>
            <a:r>
              <a:rPr lang="ru-RU" sz="2000" b="1" u="sng" dirty="0">
                <a:solidFill>
                  <a:schemeClr val="accent6">
                    <a:lumMod val="75000"/>
                  </a:schemeClr>
                </a:solidFill>
                <a:hlinkClick r:id="rId3"/>
              </a:rPr>
              <a:t>подагре</a:t>
            </a:r>
            <a:r>
              <a:rPr lang="ru-RU" sz="2000" b="1" dirty="0"/>
              <a:t> (при которых слизистой оболочкой желудка выделяются мочевина, мочевая кислота, индол, скатол);</a:t>
            </a:r>
          </a:p>
          <a:p>
            <a:r>
              <a:rPr lang="ru-RU" sz="2000" b="1" dirty="0"/>
              <a:t>- </a:t>
            </a:r>
            <a:r>
              <a:rPr lang="ru-RU" sz="2000" b="1" dirty="0">
                <a:solidFill>
                  <a:schemeClr val="accent6">
                    <a:lumMod val="75000"/>
                  </a:schemeClr>
                </a:solidFill>
              </a:rPr>
              <a:t>наследственная предрасположенность</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docs.google.com/viewer?url=http%3A%2F%2Fnsportal.ru%2Fsites%2Fdefault%2Ffiles%2F2013%2F2%2Fkadariya_g.ppt&amp;docid=e3684bb133ae3fc56fb94255566074f9&amp;a=bi&amp;pagenumber=7&amp;w=524"/>
          <p:cNvPicPr>
            <a:picLocks noChangeAspect="1" noChangeArrowheads="1"/>
          </p:cNvPicPr>
          <p:nvPr/>
        </p:nvPicPr>
        <p:blipFill>
          <a:blip r:embed="rId2"/>
          <a:srcRect/>
          <a:stretch>
            <a:fillRect/>
          </a:stretch>
        </p:blipFill>
        <p:spPr bwMode="auto">
          <a:xfrm>
            <a:off x="1785918" y="142852"/>
            <a:ext cx="7215238" cy="6429420"/>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214290"/>
            <a:ext cx="7000924" cy="6247864"/>
          </a:xfrm>
          <a:prstGeom prst="rect">
            <a:avLst/>
          </a:prstGeom>
        </p:spPr>
        <p:txBody>
          <a:bodyPr wrap="square">
            <a:spAutoFit/>
          </a:bodyPr>
          <a:lstStyle/>
          <a:p>
            <a:r>
              <a:rPr lang="ru-RU" sz="3600" b="1" dirty="0">
                <a:solidFill>
                  <a:schemeClr val="accent6">
                    <a:lumMod val="75000"/>
                  </a:schemeClr>
                </a:solidFill>
              </a:rPr>
              <a:t>Причины </a:t>
            </a:r>
            <a:r>
              <a:rPr lang="ru-RU" sz="3600" b="1" dirty="0" err="1">
                <a:solidFill>
                  <a:schemeClr val="accent6">
                    <a:lumMod val="75000"/>
                  </a:schemeClr>
                </a:solidFill>
              </a:rPr>
              <a:t>дисбактериоза</a:t>
            </a:r>
            <a:r>
              <a:rPr lang="ru-RU" sz="3600" b="1" dirty="0">
                <a:solidFill>
                  <a:schemeClr val="accent6">
                    <a:lumMod val="75000"/>
                  </a:schemeClr>
                </a:solidFill>
              </a:rPr>
              <a:t> кишечника</a:t>
            </a:r>
            <a:r>
              <a:rPr lang="ru-RU" sz="2800" b="1" dirty="0">
                <a:solidFill>
                  <a:schemeClr val="accent5">
                    <a:lumMod val="75000"/>
                  </a:schemeClr>
                </a:solidFill>
              </a:rPr>
              <a:t/>
            </a:r>
            <a:br>
              <a:rPr lang="ru-RU" sz="2800" b="1" dirty="0">
                <a:solidFill>
                  <a:schemeClr val="accent5">
                    <a:lumMod val="75000"/>
                  </a:schemeClr>
                </a:solidFill>
              </a:rPr>
            </a:br>
            <a:r>
              <a:rPr lang="ru-RU" sz="2800" b="1" dirty="0">
                <a:solidFill>
                  <a:schemeClr val="accent5">
                    <a:lumMod val="75000"/>
                  </a:schemeClr>
                </a:solidFill>
              </a:rPr>
              <a:t/>
            </a:r>
            <a:br>
              <a:rPr lang="ru-RU" sz="2800" b="1" dirty="0">
                <a:solidFill>
                  <a:schemeClr val="accent5">
                    <a:lumMod val="75000"/>
                  </a:schemeClr>
                </a:solidFill>
              </a:rPr>
            </a:br>
            <a:r>
              <a:rPr lang="ru-RU" sz="2800" dirty="0" smtClean="0">
                <a:solidFill>
                  <a:schemeClr val="accent5">
                    <a:lumMod val="75000"/>
                  </a:schemeClr>
                </a:solidFill>
              </a:rPr>
              <a:t>- </a:t>
            </a:r>
            <a:r>
              <a:rPr lang="ru-RU" sz="2800" dirty="0">
                <a:solidFill>
                  <a:schemeClr val="accent5">
                    <a:lumMod val="75000"/>
                  </a:schemeClr>
                </a:solidFill>
              </a:rPr>
              <a:t>длительный бесконтрольный прием антибиотиков;</a:t>
            </a:r>
            <a:br>
              <a:rPr lang="ru-RU" sz="2800" dirty="0">
                <a:solidFill>
                  <a:schemeClr val="accent5">
                    <a:lumMod val="75000"/>
                  </a:schemeClr>
                </a:solidFill>
              </a:rPr>
            </a:br>
            <a:r>
              <a:rPr lang="ru-RU" sz="2800" dirty="0">
                <a:solidFill>
                  <a:schemeClr val="accent5">
                    <a:lumMod val="75000"/>
                  </a:schemeClr>
                </a:solidFill>
              </a:rPr>
              <a:t>- перенесенная острая кишечная инфекция;</a:t>
            </a:r>
            <a:br>
              <a:rPr lang="ru-RU" sz="2800" dirty="0">
                <a:solidFill>
                  <a:schemeClr val="accent5">
                    <a:lumMod val="75000"/>
                  </a:schemeClr>
                </a:solidFill>
              </a:rPr>
            </a:br>
            <a:r>
              <a:rPr lang="ru-RU" sz="2800" dirty="0">
                <a:solidFill>
                  <a:schemeClr val="accent5">
                    <a:lumMod val="75000"/>
                  </a:schemeClr>
                </a:solidFill>
              </a:rPr>
              <a:t>- несбалансированное питание;</a:t>
            </a:r>
            <a:br>
              <a:rPr lang="ru-RU" sz="2800" dirty="0">
                <a:solidFill>
                  <a:schemeClr val="accent5">
                    <a:lumMod val="75000"/>
                  </a:schemeClr>
                </a:solidFill>
              </a:rPr>
            </a:br>
            <a:r>
              <a:rPr lang="ru-RU" sz="2800" dirty="0">
                <a:solidFill>
                  <a:schemeClr val="accent5">
                    <a:lumMod val="75000"/>
                  </a:schemeClr>
                </a:solidFill>
              </a:rPr>
              <a:t>- хронические заболевания желудочно-кишечного тракта;</a:t>
            </a:r>
            <a:br>
              <a:rPr lang="ru-RU" sz="2800" dirty="0">
                <a:solidFill>
                  <a:schemeClr val="accent5">
                    <a:lumMod val="75000"/>
                  </a:schemeClr>
                </a:solidFill>
              </a:rPr>
            </a:br>
            <a:r>
              <a:rPr lang="ru-RU" sz="2800" dirty="0">
                <a:solidFill>
                  <a:schemeClr val="accent5">
                    <a:lumMod val="75000"/>
                  </a:schemeClr>
                </a:solidFill>
              </a:rPr>
              <a:t>- злоупотребление алкоголем;</a:t>
            </a:r>
            <a:br>
              <a:rPr lang="ru-RU" sz="2800" dirty="0">
                <a:solidFill>
                  <a:schemeClr val="accent5">
                    <a:lumMod val="75000"/>
                  </a:schemeClr>
                </a:solidFill>
              </a:rPr>
            </a:br>
            <a:r>
              <a:rPr lang="ru-RU" sz="2800" dirty="0">
                <a:solidFill>
                  <a:schemeClr val="accent5">
                    <a:lumMod val="75000"/>
                  </a:schemeClr>
                </a:solidFill>
              </a:rPr>
              <a:t>- тяжелые иммунодефициты (при лейкозе, </a:t>
            </a:r>
            <a:r>
              <a:rPr lang="ru-RU" sz="2800" u="sng" dirty="0" err="1">
                <a:solidFill>
                  <a:schemeClr val="accent5">
                    <a:lumMod val="75000"/>
                  </a:schemeClr>
                </a:solidFill>
                <a:hlinkClick r:id="rId2"/>
              </a:rPr>
              <a:t>СПИДе</a:t>
            </a:r>
            <a:r>
              <a:rPr lang="ru-RU" sz="2800" dirty="0">
                <a:solidFill>
                  <a:schemeClr val="accent5">
                    <a:lumMod val="75000"/>
                  </a:schemeClr>
                </a:solidFill>
              </a:rPr>
              <a:t>, лечении злокачественных опухолей лучевой и химиотерапией).</a:t>
            </a:r>
            <a:r>
              <a:rPr lang="ru-RU" sz="2000" dirty="0"/>
              <a:t/>
            </a:r>
            <a:br>
              <a:rPr lang="ru-RU" sz="2000" dirty="0"/>
            </a:br>
            <a:endParaRPr lang="ru-RU" sz="2000" dirty="0"/>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428604"/>
            <a:ext cx="6643718" cy="6001643"/>
          </a:xfrm>
          <a:prstGeom prst="rect">
            <a:avLst/>
          </a:prstGeom>
        </p:spPr>
        <p:txBody>
          <a:bodyPr wrap="square">
            <a:spAutoFit/>
          </a:bodyPr>
          <a:lstStyle/>
          <a:p>
            <a:r>
              <a:rPr lang="ru-RU" sz="2800" b="1" dirty="0">
                <a:solidFill>
                  <a:schemeClr val="accent6">
                    <a:lumMod val="75000"/>
                  </a:schemeClr>
                </a:solidFill>
              </a:rPr>
              <a:t>Симптомы </a:t>
            </a:r>
            <a:r>
              <a:rPr lang="ru-RU" sz="2800" b="1" dirty="0" err="1">
                <a:solidFill>
                  <a:schemeClr val="accent6">
                    <a:lumMod val="75000"/>
                  </a:schemeClr>
                </a:solidFill>
              </a:rPr>
              <a:t>дисбактериоза</a:t>
            </a:r>
            <a:r>
              <a:rPr lang="ru-RU" sz="2800" b="1" dirty="0">
                <a:solidFill>
                  <a:schemeClr val="accent6">
                    <a:lumMod val="75000"/>
                  </a:schemeClr>
                </a:solidFill>
              </a:rPr>
              <a:t> кишечника</a:t>
            </a:r>
            <a:r>
              <a:rPr lang="ru-RU" sz="2800" b="1" dirty="0"/>
              <a:t/>
            </a:r>
            <a:br>
              <a:rPr lang="ru-RU" sz="2800" b="1" dirty="0"/>
            </a:br>
            <a:r>
              <a:rPr lang="ru-RU" sz="2800" b="1" dirty="0" smtClean="0"/>
              <a:t>Симптомы </a:t>
            </a:r>
            <a:r>
              <a:rPr lang="ru-RU" sz="2800" b="1" dirty="0"/>
              <a:t>и проявления обычно связаны с заболеванием или состоянием, которое вызвало </a:t>
            </a:r>
            <a:r>
              <a:rPr lang="ru-RU" sz="2800" b="1" dirty="0" err="1"/>
              <a:t>дисбактериоз</a:t>
            </a:r>
            <a:r>
              <a:rPr lang="ru-RU" sz="2800" b="1" dirty="0"/>
              <a:t>, и являются неспецифичными:</a:t>
            </a:r>
            <a:br>
              <a:rPr lang="ru-RU" sz="2800" b="1" dirty="0"/>
            </a:br>
            <a:r>
              <a:rPr lang="ru-RU" sz="2800" b="1" dirty="0"/>
              <a:t/>
            </a:r>
            <a:br>
              <a:rPr lang="ru-RU" sz="2800" b="1" dirty="0"/>
            </a:br>
            <a:r>
              <a:rPr lang="ru-RU" sz="2800" b="1" dirty="0"/>
              <a:t>- чувство дискомфорта в животе;</a:t>
            </a:r>
            <a:br>
              <a:rPr lang="ru-RU" sz="2800" b="1" dirty="0"/>
            </a:br>
            <a:r>
              <a:rPr lang="ru-RU" sz="2800" b="1" dirty="0"/>
              <a:t>- повышенное газообразование (метеоризм); </a:t>
            </a:r>
            <a:br>
              <a:rPr lang="ru-RU" sz="2800" b="1" dirty="0"/>
            </a:br>
            <a:r>
              <a:rPr lang="ru-RU" sz="2800" b="1" dirty="0"/>
              <a:t>- изменения стула (поносы, запоры или неустойчивый стул);</a:t>
            </a:r>
            <a:br>
              <a:rPr lang="ru-RU" sz="2800" b="1" dirty="0"/>
            </a:br>
            <a:r>
              <a:rPr lang="ru-RU" sz="2800" b="1" dirty="0"/>
              <a:t>- </a:t>
            </a:r>
            <a:r>
              <a:rPr lang="ru-RU" sz="2800" b="1" u="sng" dirty="0">
                <a:hlinkClick r:id="rId2"/>
              </a:rPr>
              <a:t>боли в животе</a:t>
            </a:r>
            <a:r>
              <a:rPr lang="ru-RU" sz="2800" b="1" dirty="0"/>
              <a:t>.</a:t>
            </a:r>
            <a:r>
              <a:rPr lang="ru-RU" sz="2000" b="1" dirty="0"/>
              <a:t/>
            </a:r>
            <a:br>
              <a:rPr lang="ru-RU" sz="2000" b="1" dirty="0"/>
            </a:br>
            <a:endParaRPr lang="ru-RU" sz="2000" b="1" dirty="0"/>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docs.google.com/viewer?url=http%3A%2F%2Fnsportal.ru%2Fsites%2Fdefault%2Ffiles%2F2013%2F2%2Fkadariya_g.ppt&amp;docid=e3684bb133ae3fc56fb94255566074f9&amp;a=bi&amp;pagenumber=8&amp;w=524"/>
          <p:cNvPicPr>
            <a:picLocks noChangeAspect="1" noChangeArrowheads="1"/>
          </p:cNvPicPr>
          <p:nvPr/>
        </p:nvPicPr>
        <p:blipFill>
          <a:blip r:embed="rId2"/>
          <a:srcRect/>
          <a:stretch>
            <a:fillRect/>
          </a:stretch>
        </p:blipFill>
        <p:spPr bwMode="auto">
          <a:xfrm>
            <a:off x="1857356" y="500042"/>
            <a:ext cx="7143800" cy="6143668"/>
          </a:xfrm>
          <a:prstGeom prst="rect">
            <a:avLst/>
          </a:prstGeom>
          <a:noFill/>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Medical_Worl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Medical_World</Template>
  <TotalTime>102</TotalTime>
  <Words>669</Words>
  <Application>Microsoft Office PowerPoint</Application>
  <PresentationFormat>Экран (4:3)</PresentationFormat>
  <Paragraphs>106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Medical_World</vt:lpstr>
      <vt:lpstr>Заболевания пищеварительной системы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Древнегреческие врачи называли поджелудочную железу “pancreas” — «вся из мяса». Ее роль в организме необыкновенно велика: она обеспечивает пищеварение, участвует в регуляции энергетического обмена и других важных процессах.</vt:lpstr>
      <vt:lpstr>Цирроз печени</vt:lpstr>
      <vt:lpstr>Слайд 16</vt:lpstr>
      <vt:lpstr>Слайд 17</vt:lpstr>
      <vt:lpstr>Слайд 18</vt:lpstr>
      <vt:lpstr>Слайд 19</vt:lpstr>
      <vt:lpstr>Ботулизм</vt:lpstr>
      <vt:lpstr>Слайд 21</vt:lpstr>
      <vt:lpstr>Слайд 22</vt:lpstr>
      <vt:lpstr>Слайд 23</vt:lpstr>
      <vt:lpstr>Слайд 24</vt:lpstr>
      <vt:lpstr>Слайд 25</vt:lpstr>
      <vt:lpstr>Дизентерия</vt:lpstr>
      <vt:lpstr>Слайд 27</vt:lpstr>
      <vt:lpstr>Слайд 28</vt:lpstr>
      <vt:lpstr>Аппендицит</vt:lpstr>
      <vt:lpstr>Слайд 30</vt:lpstr>
      <vt:lpstr>Сальмонелезы</vt:lpstr>
      <vt:lpstr>Слайд 32</vt:lpstr>
      <vt:lpstr>Гепатит В (Желтуха)</vt:lpstr>
      <vt:lpstr>Слайд 34</vt:lpstr>
      <vt:lpstr>Слайд 35</vt:lpstr>
      <vt:lpstr>Слайд 36</vt:lpstr>
      <vt:lpstr>Слайд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Заболевания пищеварительной системы</dc:title>
  <dc:subject>Мировая медицина</dc:subject>
  <dc:creator>Admin</dc:creator>
  <dc:description>Rusderm.ru - Дерматология и венерология. Медицинские шаблоны PowerPoint и презентации по медицине</dc:description>
  <cp:lastModifiedBy>Admin</cp:lastModifiedBy>
  <cp:revision>14</cp:revision>
  <dcterms:created xsi:type="dcterms:W3CDTF">2014-01-03T15:07:43Z</dcterms:created>
  <dcterms:modified xsi:type="dcterms:W3CDTF">2014-05-28T14:40:18Z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00080042080000000000010243100207f9000400038000</vt:lpwstr>
  </property>
</Properties>
</file>