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3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1928826"/>
          </a:xfrm>
        </p:spPr>
        <p:txBody>
          <a:bodyPr>
            <a:normAutofit/>
          </a:bodyPr>
          <a:lstStyle/>
          <a:p>
            <a:r>
              <a:rPr lang="uk-UA" sz="8000" dirty="0" smtClean="0">
                <a:solidFill>
                  <a:schemeClr val="tx1"/>
                </a:solidFill>
                <a:latin typeface="Impact" pitchFamily="34" charset="0"/>
              </a:rPr>
              <a:t>Фотосинтез</a:t>
            </a:r>
            <a:endParaRPr lang="ru-RU" sz="8000" dirty="0">
              <a:solidFill>
                <a:schemeClr val="tx1"/>
              </a:solidFill>
              <a:latin typeface="Impact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657880" y="4714884"/>
            <a:ext cx="3486120" cy="649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By </a:t>
            </a:r>
            <a:r>
              <a:rPr kumimoji="0" lang="en-US" sz="66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Danil</a:t>
            </a:r>
            <a:r>
              <a:rPr kumimoji="0" lang="en-US" sz="66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 </a:t>
            </a:r>
            <a:r>
              <a:rPr kumimoji="0" lang="en-US" sz="6600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Churlin</a:t>
            </a:r>
            <a:endParaRPr kumimoji="0" lang="ru-RU" sz="6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357686" y="642918"/>
            <a:ext cx="4329114" cy="557216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   </a:t>
            </a:r>
            <a:r>
              <a:rPr lang="ru-RU" dirty="0" err="1" smtClean="0"/>
              <a:t>Пізніше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встановлено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, </a:t>
            </a:r>
            <a:r>
              <a:rPr lang="ru-RU" dirty="0" err="1" smtClean="0"/>
              <a:t>крім</a:t>
            </a:r>
            <a:r>
              <a:rPr lang="ru-RU" dirty="0" smtClean="0"/>
              <a:t> </a:t>
            </a:r>
            <a:r>
              <a:rPr lang="ru-RU" dirty="0" err="1" smtClean="0"/>
              <a:t>виділення</a:t>
            </a:r>
            <a:r>
              <a:rPr lang="ru-RU" dirty="0" smtClean="0"/>
              <a:t> </a:t>
            </a:r>
            <a:r>
              <a:rPr lang="ru-RU" dirty="0" err="1" smtClean="0"/>
              <a:t>кисню</a:t>
            </a:r>
            <a:r>
              <a:rPr lang="ru-RU" dirty="0" smtClean="0"/>
              <a:t>, </a:t>
            </a:r>
            <a:r>
              <a:rPr lang="ru-RU" dirty="0" err="1" smtClean="0"/>
              <a:t>рослини</a:t>
            </a:r>
            <a:r>
              <a:rPr lang="ru-RU" dirty="0" smtClean="0"/>
              <a:t> </a:t>
            </a:r>
            <a:r>
              <a:rPr lang="ru-RU" dirty="0" err="1" smtClean="0"/>
              <a:t>поглинають</a:t>
            </a:r>
            <a:r>
              <a:rPr lang="ru-RU" dirty="0" smtClean="0"/>
              <a:t> </a:t>
            </a:r>
            <a:r>
              <a:rPr lang="ru-RU" dirty="0" err="1" smtClean="0"/>
              <a:t>вуглекислий</a:t>
            </a:r>
            <a:r>
              <a:rPr lang="ru-RU" dirty="0" smtClean="0"/>
              <a:t> газ </a:t>
            </a:r>
            <a:r>
              <a:rPr lang="ru-RU" dirty="0" err="1" smtClean="0"/>
              <a:t>і</a:t>
            </a:r>
            <a:r>
              <a:rPr lang="ru-RU" dirty="0" smtClean="0"/>
              <a:t> за </a:t>
            </a:r>
            <a:r>
              <a:rPr lang="ru-RU" dirty="0" err="1" smtClean="0"/>
              <a:t>участю</a:t>
            </a:r>
            <a:r>
              <a:rPr lang="ru-RU" dirty="0" smtClean="0"/>
              <a:t> води </a:t>
            </a:r>
            <a:r>
              <a:rPr lang="ru-RU" dirty="0" err="1" smtClean="0"/>
              <a:t>синтезують</a:t>
            </a:r>
            <a:r>
              <a:rPr lang="ru-RU" dirty="0" smtClean="0"/>
              <a:t> на </a:t>
            </a:r>
            <a:r>
              <a:rPr lang="ru-RU" dirty="0" err="1" smtClean="0"/>
              <a:t>світлі</a:t>
            </a:r>
            <a:r>
              <a:rPr lang="ru-RU" dirty="0" smtClean="0"/>
              <a:t> </a:t>
            </a:r>
            <a:r>
              <a:rPr lang="ru-RU" dirty="0" err="1" smtClean="0"/>
              <a:t>органічну</a:t>
            </a:r>
            <a:r>
              <a:rPr lang="ru-RU" dirty="0" smtClean="0"/>
              <a:t> </a:t>
            </a:r>
            <a:r>
              <a:rPr lang="ru-RU" dirty="0" err="1" smtClean="0"/>
              <a:t>речовину</a:t>
            </a:r>
            <a:r>
              <a:rPr lang="ru-RU" dirty="0" smtClean="0"/>
              <a:t>. У 1842 Роберт Майер на </a:t>
            </a:r>
            <a:r>
              <a:rPr lang="ru-RU" dirty="0" err="1" smtClean="0"/>
              <a:t>підставі</a:t>
            </a:r>
            <a:r>
              <a:rPr lang="ru-RU" dirty="0" smtClean="0"/>
              <a:t> закону </a:t>
            </a:r>
            <a:r>
              <a:rPr lang="ru-RU" dirty="0" err="1" smtClean="0"/>
              <a:t>збереження</a:t>
            </a:r>
            <a:r>
              <a:rPr lang="ru-RU" dirty="0" smtClean="0"/>
              <a:t> </a:t>
            </a:r>
            <a:r>
              <a:rPr lang="ru-RU" dirty="0" err="1" smtClean="0"/>
              <a:t>енергії</a:t>
            </a:r>
            <a:r>
              <a:rPr lang="ru-RU" dirty="0" smtClean="0"/>
              <a:t> </a:t>
            </a:r>
            <a:r>
              <a:rPr lang="ru-RU" dirty="0" err="1" smtClean="0"/>
              <a:t>постулював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рослини</a:t>
            </a:r>
            <a:r>
              <a:rPr lang="ru-RU" dirty="0" smtClean="0"/>
              <a:t> </a:t>
            </a:r>
            <a:r>
              <a:rPr lang="ru-RU" dirty="0" err="1" smtClean="0"/>
              <a:t>перетворюють</a:t>
            </a:r>
            <a:r>
              <a:rPr lang="ru-RU" dirty="0" smtClean="0"/>
              <a:t> </a:t>
            </a:r>
            <a:r>
              <a:rPr lang="ru-RU" dirty="0" err="1" smtClean="0"/>
              <a:t>енергію</a:t>
            </a:r>
            <a:r>
              <a:rPr lang="ru-RU" dirty="0" smtClean="0"/>
              <a:t> </a:t>
            </a:r>
            <a:r>
              <a:rPr lang="ru-RU" dirty="0" err="1" smtClean="0"/>
              <a:t>сонячного</a:t>
            </a:r>
            <a:r>
              <a:rPr lang="ru-RU" dirty="0" smtClean="0"/>
              <a:t> </a:t>
            </a:r>
            <a:r>
              <a:rPr lang="ru-RU" dirty="0" err="1" smtClean="0"/>
              <a:t>світла</a:t>
            </a:r>
            <a:r>
              <a:rPr lang="ru-RU" dirty="0" smtClean="0"/>
              <a:t> в </a:t>
            </a:r>
            <a:r>
              <a:rPr lang="ru-RU" dirty="0" err="1" smtClean="0"/>
              <a:t>енергію</a:t>
            </a:r>
            <a:r>
              <a:rPr lang="ru-RU" dirty="0" smtClean="0"/>
              <a:t> </a:t>
            </a:r>
            <a:r>
              <a:rPr lang="ru-RU" dirty="0" err="1" smtClean="0"/>
              <a:t>хімічних</a:t>
            </a:r>
            <a:r>
              <a:rPr lang="ru-RU" dirty="0" smtClean="0"/>
              <a:t> </a:t>
            </a:r>
            <a:r>
              <a:rPr lang="ru-RU" dirty="0" err="1" smtClean="0"/>
              <a:t>зв'язків</a:t>
            </a:r>
            <a:r>
              <a:rPr lang="ru-RU" dirty="0" smtClean="0"/>
              <a:t>. У 1877 </a:t>
            </a:r>
            <a:r>
              <a:rPr lang="ru-RU" dirty="0" err="1" smtClean="0"/>
              <a:t>Вільгельм</a:t>
            </a:r>
            <a:r>
              <a:rPr lang="ru-RU" dirty="0" smtClean="0"/>
              <a:t> </a:t>
            </a:r>
            <a:r>
              <a:rPr lang="ru-RU" dirty="0" err="1" smtClean="0"/>
              <a:t>Пфеффер</a:t>
            </a:r>
            <a:r>
              <a:rPr lang="ru-RU" dirty="0" smtClean="0"/>
              <a:t> назвав </a:t>
            </a:r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 err="1" smtClean="0"/>
              <a:t>процес</a:t>
            </a:r>
            <a:r>
              <a:rPr lang="ru-RU" dirty="0" smtClean="0"/>
              <a:t> фотосинтезом.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00108"/>
            <a:ext cx="364337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071538" y="428604"/>
            <a:ext cx="2857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Вільгельм</a:t>
            </a:r>
            <a:r>
              <a:rPr lang="ru-RU" sz="2000" dirty="0" smtClean="0"/>
              <a:t> </a:t>
            </a:r>
            <a:r>
              <a:rPr lang="ru-RU" sz="2000" dirty="0" err="1" smtClean="0"/>
              <a:t>Пфеффер</a:t>
            </a:r>
            <a:r>
              <a:rPr lang="ru-RU" sz="2000" dirty="0" smtClean="0"/>
              <a:t> </a:t>
            </a:r>
            <a:endParaRPr lang="ru-RU" sz="2000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500042"/>
            <a:ext cx="4543428" cy="578647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    </a:t>
            </a:r>
            <a:r>
              <a:rPr lang="ru-RU" dirty="0" err="1" smtClean="0"/>
              <a:t>Хлорофіл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вперше</a:t>
            </a:r>
            <a:r>
              <a:rPr lang="ru-RU" dirty="0" smtClean="0"/>
              <a:t> </a:t>
            </a:r>
            <a:r>
              <a:rPr lang="ru-RU" dirty="0" err="1" smtClean="0"/>
              <a:t>виділений</a:t>
            </a:r>
            <a:r>
              <a:rPr lang="ru-RU" dirty="0" smtClean="0"/>
              <a:t> в 1818 </a:t>
            </a:r>
            <a:r>
              <a:rPr lang="ru-RU" dirty="0" err="1" smtClean="0"/>
              <a:t>році</a:t>
            </a:r>
            <a:r>
              <a:rPr lang="ru-RU" dirty="0" smtClean="0"/>
              <a:t> П. Ж. </a:t>
            </a:r>
            <a:r>
              <a:rPr lang="ru-RU" dirty="0" err="1" smtClean="0"/>
              <a:t>Пелетьє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Жозефом</a:t>
            </a:r>
            <a:r>
              <a:rPr lang="ru-RU" dirty="0" smtClean="0"/>
              <a:t> </a:t>
            </a:r>
            <a:r>
              <a:rPr lang="ru-RU" dirty="0" err="1" smtClean="0"/>
              <a:t>Каванту</a:t>
            </a:r>
            <a:r>
              <a:rPr lang="ru-RU" dirty="0" smtClean="0"/>
              <a:t>. </a:t>
            </a:r>
            <a:r>
              <a:rPr lang="ru-RU" dirty="0" err="1" smtClean="0"/>
              <a:t>Розділити</a:t>
            </a:r>
            <a:r>
              <a:rPr lang="ru-RU" dirty="0" smtClean="0"/>
              <a:t> </a:t>
            </a:r>
            <a:r>
              <a:rPr lang="ru-RU" dirty="0" err="1" smtClean="0"/>
              <a:t>пігменти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вивчити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окремо</a:t>
            </a:r>
            <a:r>
              <a:rPr lang="ru-RU" dirty="0" smtClean="0"/>
              <a:t> </a:t>
            </a:r>
            <a:r>
              <a:rPr lang="ru-RU" dirty="0" err="1" smtClean="0"/>
              <a:t>вдалося</a:t>
            </a:r>
            <a:r>
              <a:rPr lang="ru-RU" dirty="0" smtClean="0"/>
              <a:t> М. С. </a:t>
            </a:r>
            <a:r>
              <a:rPr lang="ru-RU" dirty="0" err="1" smtClean="0"/>
              <a:t>Цвєту</a:t>
            </a:r>
            <a:r>
              <a:rPr lang="ru-RU" dirty="0" smtClean="0"/>
              <a:t> за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створеного</a:t>
            </a:r>
            <a:r>
              <a:rPr lang="ru-RU" dirty="0" smtClean="0"/>
              <a:t> ним методу </a:t>
            </a:r>
            <a:r>
              <a:rPr lang="ru-RU" dirty="0" err="1" smtClean="0"/>
              <a:t>хроматографії</a:t>
            </a:r>
            <a:r>
              <a:rPr lang="ru-RU" dirty="0" smtClean="0"/>
              <a:t>. </a:t>
            </a:r>
            <a:r>
              <a:rPr lang="ru-RU" dirty="0" err="1" smtClean="0"/>
              <a:t>Спектри</a:t>
            </a:r>
            <a:r>
              <a:rPr lang="ru-RU" dirty="0" smtClean="0"/>
              <a:t> </a:t>
            </a:r>
            <a:r>
              <a:rPr lang="ru-RU" dirty="0" err="1" smtClean="0"/>
              <a:t>поглинання</a:t>
            </a:r>
            <a:r>
              <a:rPr lang="ru-RU" dirty="0" smtClean="0"/>
              <a:t> </a:t>
            </a:r>
            <a:r>
              <a:rPr lang="ru-RU" dirty="0" err="1" smtClean="0"/>
              <a:t>хлорофілу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вивчені</a:t>
            </a:r>
            <a:r>
              <a:rPr lang="ru-RU" dirty="0" smtClean="0"/>
              <a:t> К. А. </a:t>
            </a:r>
            <a:r>
              <a:rPr lang="ru-RU" dirty="0" err="1" smtClean="0"/>
              <a:t>Тімірязєвим</a:t>
            </a:r>
            <a:r>
              <a:rPr lang="ru-RU" dirty="0" smtClean="0"/>
              <a:t>, </a:t>
            </a:r>
            <a:r>
              <a:rPr lang="ru-RU" dirty="0" err="1" smtClean="0"/>
              <a:t>він</a:t>
            </a:r>
            <a:r>
              <a:rPr lang="ru-RU" dirty="0" smtClean="0"/>
              <a:t> же, </a:t>
            </a:r>
            <a:r>
              <a:rPr lang="ru-RU" dirty="0" err="1" smtClean="0"/>
              <a:t>розвиваючи</a:t>
            </a:r>
            <a:r>
              <a:rPr lang="ru-RU" dirty="0" smtClean="0"/>
              <a:t> </a:t>
            </a:r>
            <a:r>
              <a:rPr lang="ru-RU" dirty="0" err="1" smtClean="0"/>
              <a:t>положення</a:t>
            </a:r>
            <a:r>
              <a:rPr lang="ru-RU" dirty="0" smtClean="0"/>
              <a:t> Майера, показав,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поглинені</a:t>
            </a:r>
            <a:r>
              <a:rPr lang="ru-RU" dirty="0" smtClean="0"/>
              <a:t> </a:t>
            </a:r>
            <a:r>
              <a:rPr lang="ru-RU" dirty="0" err="1" smtClean="0"/>
              <a:t>дозволяють</a:t>
            </a:r>
            <a:r>
              <a:rPr lang="ru-RU" dirty="0" smtClean="0"/>
              <a:t> </a:t>
            </a:r>
            <a:r>
              <a:rPr lang="ru-RU" dirty="0" err="1" smtClean="0"/>
              <a:t>підвищити</a:t>
            </a:r>
            <a:r>
              <a:rPr lang="ru-RU" dirty="0" smtClean="0"/>
              <a:t> </a:t>
            </a:r>
            <a:r>
              <a:rPr lang="ru-RU" dirty="0" err="1" smtClean="0"/>
              <a:t>енергію</a:t>
            </a:r>
            <a:r>
              <a:rPr lang="ru-RU" dirty="0" smtClean="0"/>
              <a:t> </a:t>
            </a:r>
            <a:r>
              <a:rPr lang="ru-RU" dirty="0" err="1" smtClean="0"/>
              <a:t>системи</a:t>
            </a:r>
            <a:r>
              <a:rPr lang="ru-RU" dirty="0" smtClean="0"/>
              <a:t>, створивши </a:t>
            </a:r>
            <a:r>
              <a:rPr lang="ru-RU" dirty="0" err="1" smtClean="0"/>
              <a:t>замість</a:t>
            </a:r>
            <a:r>
              <a:rPr lang="ru-RU" dirty="0" smtClean="0"/>
              <a:t> </a:t>
            </a:r>
            <a:r>
              <a:rPr lang="ru-RU" dirty="0" err="1" smtClean="0"/>
              <a:t>слабких</a:t>
            </a:r>
            <a:r>
              <a:rPr lang="ru-RU" dirty="0" smtClean="0"/>
              <a:t> </a:t>
            </a:r>
            <a:r>
              <a:rPr lang="ru-RU" dirty="0" err="1" smtClean="0"/>
              <a:t>зв'язків</a:t>
            </a:r>
            <a:r>
              <a:rPr lang="ru-RU" dirty="0" smtClean="0"/>
              <a:t> С-О </a:t>
            </a:r>
            <a:r>
              <a:rPr lang="ru-RU" dirty="0" err="1" smtClean="0"/>
              <a:t>і</a:t>
            </a:r>
            <a:r>
              <a:rPr lang="ru-RU" dirty="0" smtClean="0"/>
              <a:t> О-Н </a:t>
            </a:r>
            <a:r>
              <a:rPr lang="ru-RU" dirty="0" err="1" smtClean="0"/>
              <a:t>високоенергетичні</a:t>
            </a:r>
            <a:r>
              <a:rPr lang="ru-RU" dirty="0" smtClean="0"/>
              <a:t> С-С (до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вважалося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у </a:t>
            </a:r>
            <a:r>
              <a:rPr lang="ru-RU" dirty="0" err="1" smtClean="0"/>
              <a:t>фотосинтезі</a:t>
            </a:r>
            <a:r>
              <a:rPr lang="ru-RU" dirty="0" smtClean="0"/>
              <a:t> </a:t>
            </a:r>
            <a:r>
              <a:rPr lang="ru-RU" dirty="0" err="1" smtClean="0"/>
              <a:t>використовуються</a:t>
            </a:r>
            <a:r>
              <a:rPr lang="ru-RU" dirty="0" smtClean="0"/>
              <a:t> </a:t>
            </a:r>
            <a:r>
              <a:rPr lang="ru-RU" dirty="0" err="1" smtClean="0"/>
              <a:t>жовті</a:t>
            </a:r>
            <a:r>
              <a:rPr lang="ru-RU" dirty="0" smtClean="0"/>
              <a:t> </a:t>
            </a:r>
            <a:r>
              <a:rPr lang="ru-RU" dirty="0" err="1" smtClean="0"/>
              <a:t>промені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не </a:t>
            </a:r>
            <a:r>
              <a:rPr lang="ru-RU" dirty="0" err="1" smtClean="0"/>
              <a:t>поглинаються</a:t>
            </a:r>
            <a:r>
              <a:rPr lang="ru-RU" dirty="0" smtClean="0"/>
              <a:t> </a:t>
            </a:r>
            <a:r>
              <a:rPr lang="ru-RU" dirty="0" err="1" smtClean="0"/>
              <a:t>пігментами</a:t>
            </a:r>
            <a:r>
              <a:rPr lang="ru-RU" dirty="0" smtClean="0"/>
              <a:t> листка).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000108"/>
            <a:ext cx="371477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0" y="785794"/>
            <a:ext cx="4114800" cy="531020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  </a:t>
            </a:r>
            <a:r>
              <a:rPr lang="ru-RU" dirty="0" err="1" smtClean="0"/>
              <a:t>Окислювально-відновну</a:t>
            </a:r>
            <a:r>
              <a:rPr lang="ru-RU" dirty="0" smtClean="0"/>
              <a:t> </a:t>
            </a:r>
            <a:r>
              <a:rPr lang="ru-RU" dirty="0" smtClean="0"/>
              <a:t>суть фотосинтезу (як </a:t>
            </a:r>
            <a:r>
              <a:rPr lang="ru-RU" dirty="0" err="1" smtClean="0"/>
              <a:t>оксигенного</a:t>
            </a:r>
            <a:r>
              <a:rPr lang="ru-RU" dirty="0" smtClean="0"/>
              <a:t>, так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аноксигенного</a:t>
            </a:r>
            <a:r>
              <a:rPr lang="ru-RU" dirty="0" smtClean="0"/>
              <a:t>) </a:t>
            </a:r>
            <a:r>
              <a:rPr lang="ru-RU" dirty="0" err="1" smtClean="0"/>
              <a:t>постулював</a:t>
            </a:r>
            <a:r>
              <a:rPr lang="ru-RU" dirty="0" smtClean="0"/>
              <a:t> </a:t>
            </a:r>
            <a:r>
              <a:rPr lang="ru-RU" dirty="0" err="1" smtClean="0"/>
              <a:t>Корнеліс</a:t>
            </a:r>
            <a:r>
              <a:rPr lang="ru-RU" dirty="0" smtClean="0"/>
              <a:t> </a:t>
            </a:r>
            <a:r>
              <a:rPr lang="ru-RU" dirty="0" err="1" smtClean="0"/>
              <a:t>ван</a:t>
            </a:r>
            <a:r>
              <a:rPr lang="ru-RU" dirty="0" smtClean="0"/>
              <a:t> </a:t>
            </a:r>
            <a:r>
              <a:rPr lang="ru-RU" dirty="0" err="1" smtClean="0"/>
              <a:t>Ніль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означало,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кисень</a:t>
            </a:r>
            <a:r>
              <a:rPr lang="ru-RU" dirty="0" smtClean="0"/>
              <a:t> у </a:t>
            </a:r>
            <a:r>
              <a:rPr lang="ru-RU" dirty="0" err="1" smtClean="0"/>
              <a:t>фотосинтезі</a:t>
            </a:r>
            <a:r>
              <a:rPr lang="ru-RU" dirty="0" smtClean="0"/>
              <a:t> </a:t>
            </a:r>
            <a:r>
              <a:rPr lang="ru-RU" dirty="0" err="1" smtClean="0"/>
              <a:t>утворюється</a:t>
            </a:r>
            <a:r>
              <a:rPr lang="ru-RU" dirty="0" smtClean="0"/>
              <a:t> </a:t>
            </a:r>
            <a:r>
              <a:rPr lang="ru-RU" dirty="0" err="1" smtClean="0"/>
              <a:t>повністю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води,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експериментально</a:t>
            </a:r>
            <a:r>
              <a:rPr lang="ru-RU" dirty="0" smtClean="0"/>
              <a:t> </a:t>
            </a:r>
            <a:r>
              <a:rPr lang="ru-RU" dirty="0" err="1" smtClean="0"/>
              <a:t>підтвердив</a:t>
            </a:r>
            <a:r>
              <a:rPr lang="ru-RU" dirty="0" smtClean="0"/>
              <a:t> в 1941 О. П. Виноградов в </a:t>
            </a:r>
            <a:r>
              <a:rPr lang="ru-RU" dirty="0" err="1" smtClean="0"/>
              <a:t>дослідах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ізотопною</a:t>
            </a:r>
            <a:r>
              <a:rPr lang="ru-RU" dirty="0" smtClean="0"/>
              <a:t> </a:t>
            </a:r>
            <a:r>
              <a:rPr lang="ru-RU" dirty="0" err="1" smtClean="0"/>
              <a:t>міткою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71546"/>
            <a:ext cx="357190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 smtClean="0"/>
              <a:t>Червінський</a:t>
            </a:r>
            <a:r>
              <a:rPr lang="ru-RU" dirty="0" smtClean="0"/>
              <a:t> Л. С. </a:t>
            </a:r>
            <a:r>
              <a:rPr lang="ru-RU" dirty="0" err="1" smtClean="0"/>
              <a:t>Світлокультура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 — </a:t>
            </a:r>
            <a:r>
              <a:rPr lang="ru-RU" dirty="0" err="1" smtClean="0"/>
              <a:t>історія</a:t>
            </a:r>
            <a:r>
              <a:rPr lang="ru-RU" dirty="0" smtClean="0"/>
              <a:t> </a:t>
            </a:r>
            <a:r>
              <a:rPr lang="ru-RU" dirty="0" err="1" smtClean="0"/>
              <a:t>виникнення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становлення</a:t>
            </a:r>
            <a:endParaRPr lang="ru-RU" dirty="0" smtClean="0"/>
          </a:p>
          <a:p>
            <a:r>
              <a:rPr lang="ru-RU" dirty="0" smtClean="0"/>
              <a:t>Фотосинтез//</a:t>
            </a:r>
            <a:r>
              <a:rPr lang="ru-RU" dirty="0" err="1" smtClean="0"/>
              <a:t>Науковотехничний</a:t>
            </a:r>
            <a:r>
              <a:rPr lang="ru-RU" dirty="0" smtClean="0"/>
              <a:t> </a:t>
            </a:r>
            <a:r>
              <a:rPr lang="ru-RU" dirty="0" err="1" smtClean="0"/>
              <a:t>енциклопедичний</a:t>
            </a:r>
            <a:r>
              <a:rPr lang="ru-RU" dirty="0" smtClean="0"/>
              <a:t> словник</a:t>
            </a:r>
          </a:p>
          <a:p>
            <a:r>
              <a:rPr lang="ru-RU" dirty="0" smtClean="0"/>
              <a:t>Холл Д., </a:t>
            </a:r>
            <a:r>
              <a:rPr lang="ru-RU" dirty="0" err="1" smtClean="0"/>
              <a:t>Рао</a:t>
            </a:r>
            <a:r>
              <a:rPr lang="ru-RU" dirty="0" smtClean="0"/>
              <a:t> К. Фотосинтез: Пер. с англ. — М.: Мир, 1983.</a:t>
            </a:r>
          </a:p>
          <a:p>
            <a:r>
              <a:rPr lang="ru-RU" dirty="0" smtClean="0"/>
              <a:t>Физиология растений / под ред. проф. Ермакова И. П. — М.: Академия, 2007</a:t>
            </a:r>
          </a:p>
          <a:p>
            <a:r>
              <a:rPr lang="ru-RU" dirty="0" smtClean="0"/>
              <a:t>Молекулярная биология клетки / </a:t>
            </a:r>
            <a:r>
              <a:rPr lang="ru-RU" dirty="0" err="1" smtClean="0"/>
              <a:t>Альбертис</a:t>
            </a:r>
            <a:r>
              <a:rPr lang="ru-RU" dirty="0" smtClean="0"/>
              <a:t> Б., Брей Д. и др. В 3 тт. — М.: Мир, 1994</a:t>
            </a:r>
          </a:p>
          <a:p>
            <a:r>
              <a:rPr lang="ru-RU" dirty="0" smtClean="0"/>
              <a:t>Рубин А. Б. Биофизика. В 2 тт. — М.: Изд. Московского университета и Наука, 2004.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28794" y="152400"/>
            <a:ext cx="6758006" cy="1219200"/>
          </a:xfrm>
        </p:spPr>
        <p:txBody>
          <a:bodyPr/>
          <a:lstStyle/>
          <a:p>
            <a:r>
              <a:rPr lang="uk-UA" dirty="0" smtClean="0"/>
              <a:t>Додаткова література</a:t>
            </a:r>
            <a:endParaRPr lang="ru-RU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57166"/>
            <a:ext cx="4143404" cy="607223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   </a:t>
            </a:r>
            <a:r>
              <a:rPr lang="vi-VN" dirty="0" smtClean="0"/>
              <a:t>Фотоси́нтез </a:t>
            </a:r>
            <a:r>
              <a:rPr lang="vi-VN" dirty="0" smtClean="0"/>
              <a:t>(від грец. </a:t>
            </a:r>
            <a:r>
              <a:rPr lang="el-GR" dirty="0" smtClean="0"/>
              <a:t>φωτο- — </a:t>
            </a:r>
            <a:r>
              <a:rPr lang="vi-VN" dirty="0" smtClean="0"/>
              <a:t>світло та грец. </a:t>
            </a:r>
            <a:r>
              <a:rPr lang="el-GR" dirty="0" smtClean="0"/>
              <a:t>σύνθεσις — </a:t>
            </a:r>
            <a:r>
              <a:rPr lang="vi-VN" dirty="0" smtClean="0"/>
              <a:t>синтез, сукупність) — процес синтезу органічних сполук з вуглекислого газу та води з використанням енергії світла й за участю фотосинтетичних пігментів: (хлорофіл у рослин, хлорофіл, бактеріохлорофіл і бактеріородопсин у бактерій), часто з виділенням кисню як побічного продукту. </a:t>
            </a:r>
            <a:r>
              <a:rPr lang="vi-VN" dirty="0" smtClean="0"/>
              <a:t>Він </a:t>
            </a:r>
            <a:r>
              <a:rPr lang="vi-VN" dirty="0" smtClean="0"/>
              <a:t>відбувається у вищих рослинах, водоростях, багатьох бактеріях, деяких археях і найпростіших — організмах, відомих разом як фототрофи.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428604"/>
            <a:ext cx="446568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6248" y="1071546"/>
            <a:ext cx="4643470" cy="52864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Фотосинтез – </a:t>
            </a:r>
            <a:r>
              <a:rPr lang="ru-RU" sz="2400" dirty="0" err="1" smtClean="0"/>
              <a:t>єдиний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процес</a:t>
            </a:r>
            <a:r>
              <a:rPr lang="ru-RU" sz="2400" dirty="0" smtClean="0"/>
              <a:t> у </a:t>
            </a:r>
            <a:r>
              <a:rPr lang="ru-RU" sz="2400" dirty="0" err="1" smtClean="0"/>
              <a:t>біосфері</a:t>
            </a:r>
            <a:r>
              <a:rPr lang="ru-RU" sz="2400" dirty="0" smtClean="0"/>
              <a:t>, </a:t>
            </a:r>
            <a:r>
              <a:rPr lang="ru-RU" sz="2400" dirty="0" err="1" smtClean="0"/>
              <a:t>який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призводить</a:t>
            </a:r>
            <a:r>
              <a:rPr lang="ru-RU" sz="2400" dirty="0" smtClean="0"/>
              <a:t> до </a:t>
            </a:r>
            <a:r>
              <a:rPr lang="ru-RU" sz="2400" dirty="0" err="1" smtClean="0"/>
              <a:t>засвоєння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енергії</a:t>
            </a:r>
            <a:r>
              <a:rPr lang="ru-RU" sz="2400" dirty="0" smtClean="0"/>
              <a:t> </a:t>
            </a:r>
            <a:r>
              <a:rPr lang="ru-RU" sz="2400" dirty="0" err="1" smtClean="0"/>
              <a:t>Сонця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забезпечує</a:t>
            </a:r>
            <a:r>
              <a:rPr lang="ru-RU" sz="2400" dirty="0" smtClean="0"/>
              <a:t> </a:t>
            </a:r>
            <a:r>
              <a:rPr lang="ru-RU" sz="2400" dirty="0" err="1" smtClean="0"/>
              <a:t>існування</a:t>
            </a:r>
            <a:r>
              <a:rPr lang="ru-RU" sz="2400" dirty="0" smtClean="0"/>
              <a:t> як </a:t>
            </a:r>
            <a:r>
              <a:rPr lang="ru-RU" sz="2400" dirty="0" err="1" smtClean="0"/>
              <a:t>рослин</a:t>
            </a:r>
            <a:r>
              <a:rPr lang="ru-RU" sz="2400" dirty="0" smtClean="0"/>
              <a:t>, так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всіх</a:t>
            </a:r>
            <a:r>
              <a:rPr lang="ru-RU" sz="2400" dirty="0" smtClean="0"/>
              <a:t> </a:t>
            </a:r>
            <a:r>
              <a:rPr lang="ru-RU" sz="2400" dirty="0" err="1" smtClean="0"/>
              <a:t>гетеротрофних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організмів</a:t>
            </a:r>
            <a:r>
              <a:rPr lang="ru-RU" sz="2400" dirty="0" smtClean="0"/>
              <a:t>.</a:t>
            </a: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err="1" smtClean="0"/>
              <a:t>Узагальнене</a:t>
            </a:r>
            <a:r>
              <a:rPr lang="ru-RU" sz="2400" dirty="0" smtClean="0"/>
              <a:t> </a:t>
            </a:r>
            <a:r>
              <a:rPr lang="ru-RU" sz="2400" dirty="0" err="1" smtClean="0"/>
              <a:t>рівняння</a:t>
            </a:r>
            <a:r>
              <a:rPr lang="ru-RU" sz="2400" dirty="0" smtClean="0"/>
              <a:t> фотосинтезу (брутто-формула) </a:t>
            </a:r>
            <a:r>
              <a:rPr lang="ru-RU" sz="2400" dirty="0" err="1" smtClean="0"/>
              <a:t>має</a:t>
            </a:r>
            <a:r>
              <a:rPr lang="ru-RU" sz="2400" dirty="0" smtClean="0"/>
              <a:t> </a:t>
            </a:r>
            <a:r>
              <a:rPr lang="ru-RU" sz="2400" dirty="0" err="1" smtClean="0"/>
              <a:t>вигляд</a:t>
            </a:r>
            <a:r>
              <a:rPr lang="ru-RU" sz="2400" dirty="0" smtClean="0"/>
              <a:t>:</a:t>
            </a:r>
          </a:p>
          <a:p>
            <a:pPr>
              <a:buNone/>
            </a:pPr>
            <a:r>
              <a:rPr lang="ru-RU" sz="2400" dirty="0" smtClean="0"/>
              <a:t>6СО2 + 6Н2О = С6Н12О6 + 6О2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364333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357166"/>
            <a:ext cx="8115328" cy="25003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</a:t>
            </a:r>
            <a:r>
              <a:rPr lang="ru-RU" dirty="0" err="1" smtClean="0"/>
              <a:t>Розрізняють</a:t>
            </a:r>
            <a:r>
              <a:rPr lang="ru-RU" dirty="0" smtClean="0"/>
              <a:t> </a:t>
            </a:r>
            <a:r>
              <a:rPr lang="ru-RU" dirty="0" err="1" smtClean="0"/>
              <a:t>оксигенний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аноксигенний</a:t>
            </a:r>
            <a:r>
              <a:rPr lang="ru-RU" dirty="0" smtClean="0"/>
              <a:t> </a:t>
            </a:r>
            <a:r>
              <a:rPr lang="ru-RU" dirty="0" err="1" smtClean="0"/>
              <a:t>типи</a:t>
            </a:r>
            <a:r>
              <a:rPr lang="ru-RU" dirty="0" smtClean="0"/>
              <a:t> фотосинтезу. </a:t>
            </a:r>
            <a:r>
              <a:rPr lang="ru-RU" dirty="0" err="1" smtClean="0"/>
              <a:t>Оксигенний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поширений</a:t>
            </a:r>
            <a:r>
              <a:rPr lang="ru-RU" dirty="0" smtClean="0"/>
              <a:t>,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здійснюють</a:t>
            </a:r>
            <a:r>
              <a:rPr lang="ru-RU" dirty="0" smtClean="0"/>
              <a:t> </a:t>
            </a:r>
            <a:r>
              <a:rPr lang="ru-RU" dirty="0" err="1" smtClean="0"/>
              <a:t>рослини</a:t>
            </a:r>
            <a:r>
              <a:rPr lang="ru-RU" dirty="0" smtClean="0"/>
              <a:t>, </a:t>
            </a:r>
            <a:r>
              <a:rPr lang="ru-RU" dirty="0" err="1" smtClean="0"/>
              <a:t>ціанобактерії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прохлорофіти</a:t>
            </a:r>
            <a:r>
              <a:rPr lang="ru-RU" dirty="0" smtClean="0"/>
              <a:t>. </a:t>
            </a:r>
            <a:r>
              <a:rPr lang="ru-RU" dirty="0" err="1" smtClean="0"/>
              <a:t>Аноксигенний</a:t>
            </a:r>
            <a:r>
              <a:rPr lang="ru-RU" dirty="0" smtClean="0"/>
              <a:t> фотосинтез проходить у </a:t>
            </a:r>
            <a:r>
              <a:rPr lang="ru-RU" dirty="0" err="1" smtClean="0"/>
              <a:t>пурпурних</a:t>
            </a:r>
            <a:r>
              <a:rPr lang="ru-RU" dirty="0" smtClean="0"/>
              <a:t>, </a:t>
            </a:r>
            <a:r>
              <a:rPr lang="ru-RU" dirty="0" err="1" smtClean="0"/>
              <a:t>деяких</a:t>
            </a:r>
            <a:r>
              <a:rPr lang="ru-RU" dirty="0" smtClean="0"/>
              <a:t> </a:t>
            </a:r>
            <a:r>
              <a:rPr lang="ru-RU" dirty="0" err="1" smtClean="0"/>
              <a:t>зелених</a:t>
            </a:r>
            <a:r>
              <a:rPr lang="ru-RU" dirty="0" smtClean="0"/>
              <a:t> </a:t>
            </a:r>
            <a:r>
              <a:rPr lang="ru-RU" dirty="0" err="1" smtClean="0"/>
              <a:t>бактеріях</a:t>
            </a:r>
            <a:r>
              <a:rPr lang="ru-RU" dirty="0" smtClean="0"/>
              <a:t> та </a:t>
            </a:r>
            <a:r>
              <a:rPr lang="ru-RU" dirty="0" err="1" smtClean="0"/>
              <a:t>геліобактеріях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928934"/>
            <a:ext cx="6362700" cy="345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142852"/>
            <a:ext cx="4643470" cy="60007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200" dirty="0" smtClean="0"/>
              <a:t>    </a:t>
            </a:r>
            <a:r>
              <a:rPr lang="ru-RU" sz="2200" dirty="0" err="1" smtClean="0"/>
              <a:t>Виділяють</a:t>
            </a:r>
            <a:r>
              <a:rPr lang="ru-RU" sz="2200" dirty="0" smtClean="0"/>
              <a:t> </a:t>
            </a:r>
            <a:r>
              <a:rPr lang="ru-RU" sz="2200" dirty="0" smtClean="0"/>
              <a:t>три </a:t>
            </a:r>
            <a:r>
              <a:rPr lang="ru-RU" sz="2200" dirty="0" err="1" smtClean="0"/>
              <a:t>етапи</a:t>
            </a:r>
            <a:r>
              <a:rPr lang="ru-RU" sz="2200" dirty="0" smtClean="0"/>
              <a:t> фотосинтезу: </a:t>
            </a:r>
            <a:r>
              <a:rPr lang="ru-RU" sz="2200" dirty="0" err="1" smtClean="0"/>
              <a:t>фотофізичний</a:t>
            </a:r>
            <a:r>
              <a:rPr lang="ru-RU" sz="2200" dirty="0" smtClean="0"/>
              <a:t>, </a:t>
            </a:r>
            <a:r>
              <a:rPr lang="ru-RU" sz="2200" dirty="0" err="1" smtClean="0"/>
              <a:t>фотохімічний</a:t>
            </a:r>
            <a:r>
              <a:rPr lang="ru-RU" sz="2200" dirty="0" smtClean="0"/>
              <a:t> та </a:t>
            </a:r>
            <a:r>
              <a:rPr lang="ru-RU" sz="2200" dirty="0" err="1" smtClean="0"/>
              <a:t>хімічний</a:t>
            </a:r>
            <a:r>
              <a:rPr lang="ru-RU" sz="2200" dirty="0" smtClean="0"/>
              <a:t>. На </a:t>
            </a:r>
            <a:r>
              <a:rPr lang="ru-RU" sz="2200" dirty="0" err="1" smtClean="0"/>
              <a:t>першому</a:t>
            </a:r>
            <a:r>
              <a:rPr lang="ru-RU" sz="2200" dirty="0" smtClean="0"/>
              <a:t> </a:t>
            </a:r>
            <a:r>
              <a:rPr lang="ru-RU" sz="2200" dirty="0" err="1" smtClean="0"/>
              <a:t>етапі</a:t>
            </a:r>
            <a:r>
              <a:rPr lang="ru-RU" sz="2200" dirty="0" smtClean="0"/>
              <a:t> </a:t>
            </a:r>
            <a:r>
              <a:rPr lang="ru-RU" sz="2200" dirty="0" err="1" smtClean="0"/>
              <a:t>відбувається</a:t>
            </a:r>
            <a:r>
              <a:rPr lang="ru-RU" sz="2200" dirty="0" smtClean="0"/>
              <a:t> </a:t>
            </a:r>
            <a:r>
              <a:rPr lang="ru-RU" sz="2200" dirty="0" err="1" smtClean="0"/>
              <a:t>поглинання</a:t>
            </a:r>
            <a:r>
              <a:rPr lang="ru-RU" sz="2200" dirty="0" smtClean="0"/>
              <a:t> </a:t>
            </a:r>
            <a:r>
              <a:rPr lang="ru-RU" sz="2200" dirty="0" err="1" smtClean="0"/>
              <a:t>фотонів</a:t>
            </a:r>
            <a:r>
              <a:rPr lang="ru-RU" sz="2200" dirty="0" smtClean="0"/>
              <a:t> </a:t>
            </a:r>
            <a:r>
              <a:rPr lang="ru-RU" sz="2200" dirty="0" err="1" smtClean="0"/>
              <a:t>світла</a:t>
            </a:r>
            <a:r>
              <a:rPr lang="ru-RU" sz="2200" dirty="0" smtClean="0"/>
              <a:t> </a:t>
            </a:r>
            <a:r>
              <a:rPr lang="ru-RU" sz="2200" dirty="0" err="1" smtClean="0"/>
              <a:t>пігментами</a:t>
            </a:r>
            <a:r>
              <a:rPr lang="ru-RU" sz="2200" dirty="0" smtClean="0"/>
              <a:t>, </a:t>
            </a:r>
            <a:r>
              <a:rPr lang="ru-RU" sz="2200" dirty="0" err="1" smtClean="0"/>
              <a:t>їх</a:t>
            </a:r>
            <a:r>
              <a:rPr lang="ru-RU" sz="2200" dirty="0" smtClean="0"/>
              <a:t> </a:t>
            </a:r>
            <a:r>
              <a:rPr lang="ru-RU" sz="2200" dirty="0" err="1" smtClean="0"/>
              <a:t>перехід</a:t>
            </a:r>
            <a:r>
              <a:rPr lang="ru-RU" sz="2200" dirty="0" smtClean="0"/>
              <a:t> в </a:t>
            </a:r>
            <a:r>
              <a:rPr lang="ru-RU" sz="2200" dirty="0" err="1" smtClean="0"/>
              <a:t>збуджений</a:t>
            </a:r>
            <a:r>
              <a:rPr lang="ru-RU" sz="2200" dirty="0" smtClean="0"/>
              <a:t> стан </a:t>
            </a:r>
            <a:r>
              <a:rPr lang="ru-RU" sz="2200" dirty="0" err="1" smtClean="0"/>
              <a:t>і</a:t>
            </a:r>
            <a:r>
              <a:rPr lang="ru-RU" sz="2200" dirty="0" smtClean="0"/>
              <a:t> передача </a:t>
            </a:r>
            <a:r>
              <a:rPr lang="ru-RU" sz="2200" dirty="0" err="1" smtClean="0"/>
              <a:t>енергії</a:t>
            </a:r>
            <a:r>
              <a:rPr lang="ru-RU" sz="2200" dirty="0" smtClean="0"/>
              <a:t> до </a:t>
            </a:r>
            <a:r>
              <a:rPr lang="ru-RU" sz="2200" dirty="0" err="1" smtClean="0"/>
              <a:t>інших</a:t>
            </a:r>
            <a:r>
              <a:rPr lang="ru-RU" sz="2200" dirty="0" smtClean="0"/>
              <a:t> молекул </a:t>
            </a:r>
            <a:r>
              <a:rPr lang="ru-RU" sz="2200" dirty="0" err="1" smtClean="0"/>
              <a:t>фотосистеми</a:t>
            </a:r>
            <a:r>
              <a:rPr lang="ru-RU" sz="2200" dirty="0" smtClean="0"/>
              <a:t>. На другому </a:t>
            </a:r>
            <a:r>
              <a:rPr lang="ru-RU" sz="2200" dirty="0" err="1" smtClean="0"/>
              <a:t>етапі</a:t>
            </a:r>
            <a:r>
              <a:rPr lang="ru-RU" sz="2200" dirty="0" smtClean="0"/>
              <a:t> </a:t>
            </a:r>
            <a:r>
              <a:rPr lang="ru-RU" sz="2200" dirty="0" err="1" smtClean="0"/>
              <a:t>відбувається</a:t>
            </a:r>
            <a:r>
              <a:rPr lang="ru-RU" sz="2200" dirty="0" smtClean="0"/>
              <a:t> </a:t>
            </a:r>
            <a:r>
              <a:rPr lang="ru-RU" sz="2200" dirty="0" err="1" smtClean="0"/>
              <a:t>розділення</a:t>
            </a:r>
            <a:r>
              <a:rPr lang="ru-RU" sz="2200" dirty="0" smtClean="0"/>
              <a:t> </a:t>
            </a:r>
            <a:r>
              <a:rPr lang="ru-RU" sz="2200" dirty="0" err="1" smtClean="0"/>
              <a:t>зарядів</a:t>
            </a:r>
            <a:r>
              <a:rPr lang="ru-RU" sz="2200" dirty="0" smtClean="0"/>
              <a:t> в </a:t>
            </a:r>
            <a:r>
              <a:rPr lang="ru-RU" sz="2200" dirty="0" err="1" smtClean="0"/>
              <a:t>реакційному</a:t>
            </a:r>
            <a:r>
              <a:rPr lang="ru-RU" sz="2200" dirty="0" smtClean="0"/>
              <a:t> </a:t>
            </a:r>
            <a:r>
              <a:rPr lang="ru-RU" sz="2200" dirty="0" err="1" smtClean="0"/>
              <a:t>центрі</a:t>
            </a:r>
            <a:r>
              <a:rPr lang="ru-RU" sz="2200" dirty="0" smtClean="0"/>
              <a:t>, </a:t>
            </a:r>
            <a:r>
              <a:rPr lang="ru-RU" sz="2200" dirty="0" err="1" smtClean="0"/>
              <a:t>перенесення</a:t>
            </a:r>
            <a:r>
              <a:rPr lang="ru-RU" sz="2200" dirty="0" smtClean="0"/>
              <a:t> </a:t>
            </a:r>
            <a:r>
              <a:rPr lang="ru-RU" sz="2200" dirty="0" err="1" smtClean="0"/>
              <a:t>електронів</a:t>
            </a:r>
            <a:r>
              <a:rPr lang="ru-RU" sz="2200" dirty="0" smtClean="0"/>
              <a:t> по </a:t>
            </a:r>
            <a:r>
              <a:rPr lang="ru-RU" sz="2200" dirty="0" err="1" smtClean="0"/>
              <a:t>фотосинтетичному</a:t>
            </a:r>
            <a:r>
              <a:rPr lang="ru-RU" sz="2200" dirty="0" smtClean="0"/>
              <a:t> </a:t>
            </a:r>
            <a:r>
              <a:rPr lang="ru-RU" sz="2200" dirty="0" err="1" smtClean="0"/>
              <a:t>електронотранспортному</a:t>
            </a:r>
            <a:r>
              <a:rPr lang="ru-RU" sz="2200" dirty="0" smtClean="0"/>
              <a:t> </a:t>
            </a:r>
            <a:r>
              <a:rPr lang="ru-RU" sz="2200" dirty="0" err="1" smtClean="0"/>
              <a:t>ланцюзі</a:t>
            </a:r>
            <a:r>
              <a:rPr lang="ru-RU" sz="2200" dirty="0" smtClean="0"/>
              <a:t>, </a:t>
            </a:r>
            <a:r>
              <a:rPr lang="ru-RU" sz="2200" dirty="0" err="1" smtClean="0"/>
              <a:t>що</a:t>
            </a:r>
            <a:r>
              <a:rPr lang="ru-RU" sz="2200" dirty="0" smtClean="0"/>
              <a:t> </a:t>
            </a:r>
            <a:r>
              <a:rPr lang="ru-RU" sz="2200" dirty="0" err="1" smtClean="0"/>
              <a:t>закінчується</a:t>
            </a:r>
            <a:r>
              <a:rPr lang="ru-RU" sz="2200" dirty="0" smtClean="0"/>
              <a:t> синтезом АТФ </a:t>
            </a:r>
            <a:r>
              <a:rPr lang="ru-RU" sz="2200" dirty="0" err="1" smtClean="0"/>
              <a:t>і</a:t>
            </a:r>
            <a:r>
              <a:rPr lang="ru-RU" sz="2200" dirty="0" smtClean="0"/>
              <a:t> НАДФН. </a:t>
            </a:r>
            <a:r>
              <a:rPr lang="ru-RU" sz="2200" dirty="0" err="1" smtClean="0"/>
              <a:t>Перші</a:t>
            </a:r>
            <a:r>
              <a:rPr lang="ru-RU" sz="2200" dirty="0" smtClean="0"/>
              <a:t> два </a:t>
            </a:r>
            <a:r>
              <a:rPr lang="ru-RU" sz="2200" dirty="0" err="1" smtClean="0"/>
              <a:t>етапи</a:t>
            </a:r>
            <a:r>
              <a:rPr lang="ru-RU" sz="2200" dirty="0" smtClean="0"/>
              <a:t> разом </a:t>
            </a:r>
            <a:r>
              <a:rPr lang="ru-RU" sz="2200" dirty="0" err="1" smtClean="0"/>
              <a:t>називають</a:t>
            </a:r>
            <a:r>
              <a:rPr lang="ru-RU" sz="2200" dirty="0" smtClean="0"/>
              <a:t> </a:t>
            </a:r>
            <a:r>
              <a:rPr lang="ru-RU" sz="2200" dirty="0" err="1" smtClean="0"/>
              <a:t>світлозалежною</a:t>
            </a:r>
            <a:r>
              <a:rPr lang="ru-RU" sz="2200" dirty="0" smtClean="0"/>
              <a:t> </a:t>
            </a:r>
            <a:r>
              <a:rPr lang="ru-RU" sz="2200" dirty="0" err="1" smtClean="0"/>
              <a:t>стадією</a:t>
            </a:r>
            <a:r>
              <a:rPr lang="ru-RU" sz="2200" dirty="0" smtClean="0"/>
              <a:t> </a:t>
            </a:r>
            <a:r>
              <a:rPr lang="ru-RU" sz="2200" dirty="0" smtClean="0"/>
              <a:t>фотосинтезу</a:t>
            </a:r>
            <a:endParaRPr lang="ru-RU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29190" y="357166"/>
            <a:ext cx="385762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200" dirty="0" err="1" smtClean="0"/>
              <a:t>Третій</a:t>
            </a:r>
            <a:r>
              <a:rPr lang="ru-RU" sz="2200" dirty="0" smtClean="0"/>
              <a:t> </a:t>
            </a:r>
            <a:r>
              <a:rPr lang="ru-RU" sz="2200" dirty="0" err="1" smtClean="0"/>
              <a:t>етап</a:t>
            </a:r>
            <a:r>
              <a:rPr lang="ru-RU" sz="2200" dirty="0" smtClean="0"/>
              <a:t> </a:t>
            </a:r>
            <a:r>
              <a:rPr lang="ru-RU" sz="2200" dirty="0" err="1" smtClean="0"/>
              <a:t>відбувається</a:t>
            </a:r>
            <a:r>
              <a:rPr lang="ru-RU" sz="2200" dirty="0" smtClean="0"/>
              <a:t> </a:t>
            </a:r>
            <a:r>
              <a:rPr lang="ru-RU" sz="2200" dirty="0" err="1" smtClean="0"/>
              <a:t>вже</a:t>
            </a:r>
            <a:r>
              <a:rPr lang="ru-RU" sz="2200" dirty="0" smtClean="0"/>
              <a:t> без </a:t>
            </a:r>
            <a:r>
              <a:rPr lang="ru-RU" sz="2200" dirty="0" err="1" smtClean="0"/>
              <a:t>обов'язкової</a:t>
            </a:r>
            <a:r>
              <a:rPr lang="ru-RU" sz="2200" dirty="0" smtClean="0"/>
              <a:t> </a:t>
            </a:r>
            <a:r>
              <a:rPr lang="ru-RU" sz="2200" dirty="0" err="1" smtClean="0"/>
              <a:t>участі</a:t>
            </a:r>
            <a:r>
              <a:rPr lang="ru-RU" sz="2200" dirty="0" smtClean="0"/>
              <a:t> </a:t>
            </a:r>
            <a:r>
              <a:rPr lang="ru-RU" sz="2200" dirty="0" err="1" smtClean="0"/>
              <a:t>світла</a:t>
            </a:r>
            <a:r>
              <a:rPr lang="ru-RU" sz="2200" dirty="0" smtClean="0"/>
              <a:t> </a:t>
            </a:r>
            <a:r>
              <a:rPr lang="ru-RU" sz="2200" dirty="0" err="1" smtClean="0"/>
              <a:t>і</a:t>
            </a:r>
            <a:r>
              <a:rPr lang="ru-RU" sz="2200" dirty="0" smtClean="0"/>
              <a:t> </a:t>
            </a:r>
            <a:r>
              <a:rPr lang="ru-RU" sz="2200" dirty="0" err="1" smtClean="0"/>
              <a:t>включає</a:t>
            </a:r>
            <a:r>
              <a:rPr lang="ru-RU" sz="2200" dirty="0" smtClean="0"/>
              <a:t> </a:t>
            </a:r>
            <a:r>
              <a:rPr lang="ru-RU" sz="2200" dirty="0" err="1" smtClean="0"/>
              <a:t>біохімічні</a:t>
            </a:r>
            <a:r>
              <a:rPr lang="ru-RU" sz="2200" dirty="0" smtClean="0"/>
              <a:t> </a:t>
            </a:r>
            <a:r>
              <a:rPr lang="ru-RU" sz="2200" dirty="0" err="1" smtClean="0"/>
              <a:t>реакції</a:t>
            </a:r>
            <a:r>
              <a:rPr lang="ru-RU" sz="2200" dirty="0" smtClean="0"/>
              <a:t> синтезу </a:t>
            </a:r>
            <a:r>
              <a:rPr lang="ru-RU" sz="2200" dirty="0" err="1" smtClean="0"/>
              <a:t>органічних</a:t>
            </a:r>
            <a:r>
              <a:rPr lang="ru-RU" sz="2200" dirty="0" smtClean="0"/>
              <a:t> </a:t>
            </a:r>
            <a:r>
              <a:rPr lang="ru-RU" sz="2200" dirty="0" err="1" smtClean="0"/>
              <a:t>речовин</a:t>
            </a:r>
            <a:r>
              <a:rPr lang="ru-RU" sz="2200" dirty="0" smtClean="0"/>
              <a:t> </a:t>
            </a:r>
            <a:r>
              <a:rPr lang="ru-RU" sz="2200" dirty="0" err="1" smtClean="0"/>
              <a:t>з</a:t>
            </a:r>
            <a:r>
              <a:rPr lang="ru-RU" sz="2200" dirty="0" smtClean="0"/>
              <a:t> </a:t>
            </a:r>
            <a:r>
              <a:rPr lang="ru-RU" sz="2200" dirty="0" err="1" smtClean="0"/>
              <a:t>використанням</a:t>
            </a:r>
            <a:r>
              <a:rPr lang="ru-RU" sz="2200" dirty="0" smtClean="0"/>
              <a:t> </a:t>
            </a:r>
            <a:r>
              <a:rPr lang="ru-RU" sz="2200" dirty="0" err="1" smtClean="0"/>
              <a:t>енергії</a:t>
            </a:r>
            <a:r>
              <a:rPr lang="ru-RU" sz="2200" dirty="0" smtClean="0"/>
              <a:t>, </a:t>
            </a:r>
            <a:r>
              <a:rPr lang="ru-RU" sz="2200" dirty="0" err="1" smtClean="0"/>
              <a:t>накопиченої</a:t>
            </a:r>
            <a:r>
              <a:rPr lang="ru-RU" sz="2200" dirty="0" smtClean="0"/>
              <a:t> на </a:t>
            </a:r>
            <a:r>
              <a:rPr lang="ru-RU" sz="2200" dirty="0" err="1" smtClean="0"/>
              <a:t>світлозалежній</a:t>
            </a:r>
            <a:r>
              <a:rPr lang="ru-RU" sz="2200" dirty="0" smtClean="0"/>
              <a:t> </a:t>
            </a:r>
            <a:r>
              <a:rPr lang="ru-RU" sz="2200" dirty="0" err="1" smtClean="0"/>
              <a:t>стадії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000372"/>
            <a:ext cx="385762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3929066"/>
            <a:ext cx="8229600" cy="2357454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</a:t>
            </a:r>
            <a:r>
              <a:rPr lang="ru-RU" dirty="0" smtClean="0"/>
              <a:t>В </a:t>
            </a:r>
            <a:r>
              <a:rPr lang="ru-RU" dirty="0" err="1" smtClean="0"/>
              <a:t>ході</a:t>
            </a:r>
            <a:r>
              <a:rPr lang="ru-RU" dirty="0" smtClean="0"/>
              <a:t> </a:t>
            </a:r>
            <a:r>
              <a:rPr lang="ru-RU" dirty="0" err="1" smtClean="0"/>
              <a:t>світлової</a:t>
            </a:r>
            <a:r>
              <a:rPr lang="ru-RU" dirty="0" smtClean="0"/>
              <a:t> </a:t>
            </a:r>
            <a:r>
              <a:rPr lang="ru-RU" dirty="0" err="1" smtClean="0"/>
              <a:t>стадії</a:t>
            </a:r>
            <a:r>
              <a:rPr lang="ru-RU" dirty="0" smtClean="0"/>
              <a:t> фотосинтезу </a:t>
            </a:r>
            <a:r>
              <a:rPr lang="ru-RU" dirty="0" err="1" smtClean="0"/>
              <a:t>утворюються</a:t>
            </a:r>
            <a:r>
              <a:rPr lang="ru-RU" dirty="0" smtClean="0"/>
              <a:t> </a:t>
            </a:r>
            <a:r>
              <a:rPr lang="ru-RU" dirty="0" err="1" smtClean="0"/>
              <a:t>високоенергетичні</a:t>
            </a:r>
            <a:r>
              <a:rPr lang="ru-RU" dirty="0" smtClean="0"/>
              <a:t> </a:t>
            </a:r>
            <a:r>
              <a:rPr lang="ru-RU" dirty="0" err="1" smtClean="0"/>
              <a:t>продукти</a:t>
            </a:r>
            <a:r>
              <a:rPr lang="ru-RU" dirty="0" smtClean="0"/>
              <a:t>: </a:t>
            </a:r>
            <a:r>
              <a:rPr lang="ru-RU" dirty="0" err="1" smtClean="0"/>
              <a:t>аденозинтрифосфат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служить в </a:t>
            </a:r>
            <a:r>
              <a:rPr lang="ru-RU" dirty="0" err="1" smtClean="0"/>
              <a:t>клітині</a:t>
            </a:r>
            <a:r>
              <a:rPr lang="ru-RU" dirty="0" smtClean="0"/>
              <a:t> </a:t>
            </a:r>
            <a:r>
              <a:rPr lang="ru-RU" dirty="0" err="1" smtClean="0"/>
              <a:t>джерелом</a:t>
            </a:r>
            <a:r>
              <a:rPr lang="ru-RU" dirty="0" smtClean="0"/>
              <a:t> </a:t>
            </a:r>
            <a:r>
              <a:rPr lang="ru-RU" dirty="0" err="1" smtClean="0"/>
              <a:t>енергії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НАДФН,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використовується</a:t>
            </a:r>
            <a:r>
              <a:rPr lang="ru-RU" dirty="0" smtClean="0"/>
              <a:t> як </a:t>
            </a:r>
            <a:r>
              <a:rPr lang="ru-RU" dirty="0" err="1" smtClean="0"/>
              <a:t>відновник</a:t>
            </a:r>
            <a:r>
              <a:rPr lang="ru-RU" dirty="0" smtClean="0"/>
              <a:t>. Як </a:t>
            </a:r>
            <a:r>
              <a:rPr lang="ru-RU" dirty="0" err="1" smtClean="0"/>
              <a:t>побічний</a:t>
            </a:r>
            <a:r>
              <a:rPr lang="ru-RU" dirty="0" smtClean="0"/>
              <a:t> продукт </a:t>
            </a:r>
            <a:r>
              <a:rPr lang="ru-RU" dirty="0" err="1" smtClean="0"/>
              <a:t>виділяється</a:t>
            </a:r>
            <a:r>
              <a:rPr lang="ru-RU" dirty="0" smtClean="0"/>
              <a:t> </a:t>
            </a:r>
            <a:r>
              <a:rPr lang="ru-RU" dirty="0" err="1" smtClean="0"/>
              <a:t>кисень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35824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1428736"/>
            <a:ext cx="4429156" cy="500066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    </a:t>
            </a:r>
            <a:r>
              <a:rPr lang="ru-RU" dirty="0" smtClean="0"/>
              <a:t>Фотосинтез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основним</a:t>
            </a:r>
            <a:r>
              <a:rPr lang="ru-RU" dirty="0" smtClean="0"/>
              <a:t> </a:t>
            </a:r>
            <a:r>
              <a:rPr lang="ru-RU" dirty="0" err="1" smtClean="0"/>
              <a:t>джерелом</a:t>
            </a:r>
            <a:r>
              <a:rPr lang="ru-RU" dirty="0" smtClean="0"/>
              <a:t> </a:t>
            </a:r>
            <a:r>
              <a:rPr lang="ru-RU" dirty="0" err="1" smtClean="0"/>
              <a:t>біологічної</a:t>
            </a:r>
            <a:r>
              <a:rPr lang="ru-RU" dirty="0" smtClean="0"/>
              <a:t> </a:t>
            </a:r>
            <a:r>
              <a:rPr lang="ru-RU" dirty="0" err="1" smtClean="0"/>
              <a:t>енергії</a:t>
            </a:r>
            <a:r>
              <a:rPr lang="ru-RU" dirty="0" smtClean="0"/>
              <a:t>, </a:t>
            </a:r>
            <a:r>
              <a:rPr lang="ru-RU" dirty="0" err="1" smtClean="0"/>
              <a:t>фотосинтезуючі</a:t>
            </a:r>
            <a:r>
              <a:rPr lang="ru-RU" dirty="0" smtClean="0"/>
              <a:t> </a:t>
            </a:r>
            <a:r>
              <a:rPr lang="ru-RU" dirty="0" err="1" smtClean="0"/>
              <a:t>автотрофи</a:t>
            </a:r>
            <a:r>
              <a:rPr lang="ru-RU" dirty="0" smtClean="0"/>
              <a:t> </a:t>
            </a:r>
            <a:r>
              <a:rPr lang="ru-RU" dirty="0" err="1" smtClean="0"/>
              <a:t>використовують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для </a:t>
            </a:r>
            <a:r>
              <a:rPr lang="ru-RU" dirty="0" err="1" smtClean="0"/>
              <a:t>утворення</a:t>
            </a:r>
            <a:r>
              <a:rPr lang="ru-RU" dirty="0" smtClean="0"/>
              <a:t> </a:t>
            </a:r>
            <a:r>
              <a:rPr lang="ru-RU" dirty="0" err="1" smtClean="0"/>
              <a:t>органічних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неорганічних</a:t>
            </a:r>
            <a:r>
              <a:rPr lang="ru-RU" dirty="0" smtClean="0"/>
              <a:t>, </a:t>
            </a:r>
            <a:r>
              <a:rPr lang="ru-RU" dirty="0" err="1" smtClean="0"/>
              <a:t>гетеротрофи</a:t>
            </a:r>
            <a:r>
              <a:rPr lang="ru-RU" dirty="0" smtClean="0"/>
              <a:t> </a:t>
            </a:r>
            <a:r>
              <a:rPr lang="ru-RU" dirty="0" err="1" smtClean="0"/>
              <a:t>існують</a:t>
            </a:r>
            <a:r>
              <a:rPr lang="ru-RU" dirty="0" smtClean="0"/>
              <a:t> за </a:t>
            </a:r>
            <a:r>
              <a:rPr lang="ru-RU" dirty="0" err="1" smtClean="0"/>
              <a:t>рахунок</a:t>
            </a:r>
            <a:r>
              <a:rPr lang="ru-RU" dirty="0" smtClean="0"/>
              <a:t> </a:t>
            </a:r>
            <a:r>
              <a:rPr lang="ru-RU" dirty="0" err="1" smtClean="0"/>
              <a:t>енергії</a:t>
            </a:r>
            <a:r>
              <a:rPr lang="ru-RU" dirty="0" smtClean="0"/>
              <a:t> </a:t>
            </a:r>
            <a:r>
              <a:rPr lang="ru-RU" dirty="0" err="1" smtClean="0"/>
              <a:t>хімічних</a:t>
            </a:r>
            <a:r>
              <a:rPr lang="ru-RU" dirty="0" smtClean="0"/>
              <a:t> </a:t>
            </a:r>
            <a:r>
              <a:rPr lang="ru-RU" dirty="0" err="1" smtClean="0"/>
              <a:t>зв'язків</a:t>
            </a:r>
            <a:r>
              <a:rPr lang="ru-RU" dirty="0" smtClean="0"/>
              <a:t>, </a:t>
            </a:r>
            <a:r>
              <a:rPr lang="ru-RU" dirty="0" err="1" smtClean="0"/>
              <a:t>запасеної</a:t>
            </a:r>
            <a:r>
              <a:rPr lang="ru-RU" dirty="0" smtClean="0"/>
              <a:t> автотрофами, </a:t>
            </a:r>
            <a:r>
              <a:rPr lang="ru-RU" dirty="0" err="1" smtClean="0"/>
              <a:t>вивільняючи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в </a:t>
            </a:r>
            <a:r>
              <a:rPr lang="ru-RU" dirty="0" err="1" smtClean="0"/>
              <a:t>процесах</a:t>
            </a:r>
            <a:r>
              <a:rPr lang="ru-RU" dirty="0" smtClean="0"/>
              <a:t> </a:t>
            </a:r>
            <a:r>
              <a:rPr lang="ru-RU" dirty="0" err="1" smtClean="0"/>
              <a:t>аеробного</a:t>
            </a:r>
            <a:r>
              <a:rPr lang="ru-RU" dirty="0" smtClean="0"/>
              <a:t> та </a:t>
            </a:r>
            <a:r>
              <a:rPr lang="ru-RU" dirty="0" err="1" smtClean="0"/>
              <a:t>анаеробного</a:t>
            </a:r>
            <a:r>
              <a:rPr lang="ru-RU" dirty="0" smtClean="0"/>
              <a:t> </a:t>
            </a:r>
            <a:r>
              <a:rPr lang="ru-RU" dirty="0" err="1" smtClean="0"/>
              <a:t>дихання</a:t>
            </a:r>
            <a:r>
              <a:rPr lang="ru-RU" dirty="0" smtClean="0"/>
              <a:t>. </a:t>
            </a:r>
            <a:r>
              <a:rPr lang="ru-RU" dirty="0" err="1" smtClean="0"/>
              <a:t>Енергія</a:t>
            </a:r>
            <a:r>
              <a:rPr lang="ru-RU" dirty="0" smtClean="0"/>
              <a:t>, </a:t>
            </a:r>
            <a:r>
              <a:rPr lang="ru-RU" dirty="0" err="1" smtClean="0"/>
              <a:t>отримувана</a:t>
            </a:r>
            <a:r>
              <a:rPr lang="ru-RU" dirty="0" smtClean="0"/>
              <a:t> </a:t>
            </a:r>
            <a:r>
              <a:rPr lang="ru-RU" dirty="0" err="1" smtClean="0"/>
              <a:t>людством</a:t>
            </a:r>
            <a:r>
              <a:rPr lang="ru-RU" dirty="0" smtClean="0"/>
              <a:t> при </a:t>
            </a:r>
            <a:r>
              <a:rPr lang="ru-RU" dirty="0" err="1" smtClean="0"/>
              <a:t>спалюванні</a:t>
            </a:r>
            <a:r>
              <a:rPr lang="ru-RU" dirty="0" smtClean="0"/>
              <a:t> </a:t>
            </a:r>
            <a:r>
              <a:rPr lang="ru-RU" dirty="0" err="1" smtClean="0"/>
              <a:t>викопного</a:t>
            </a:r>
            <a:r>
              <a:rPr lang="ru-RU" dirty="0" smtClean="0"/>
              <a:t> </a:t>
            </a:r>
            <a:r>
              <a:rPr lang="ru-RU" dirty="0" err="1" smtClean="0"/>
              <a:t>палива</a:t>
            </a:r>
            <a:r>
              <a:rPr lang="ru-RU" dirty="0" smtClean="0"/>
              <a:t> (</a:t>
            </a:r>
            <a:r>
              <a:rPr lang="ru-RU" dirty="0" err="1" smtClean="0"/>
              <a:t>вугілля</a:t>
            </a:r>
            <a:r>
              <a:rPr lang="ru-RU" dirty="0" smtClean="0"/>
              <a:t>, </a:t>
            </a:r>
            <a:r>
              <a:rPr lang="ru-RU" dirty="0" err="1" smtClean="0"/>
              <a:t>нафта</a:t>
            </a:r>
            <a:r>
              <a:rPr lang="ru-RU" dirty="0" smtClean="0"/>
              <a:t>, </a:t>
            </a:r>
            <a:r>
              <a:rPr lang="ru-RU" dirty="0" err="1" smtClean="0"/>
              <a:t>природний</a:t>
            </a:r>
            <a:r>
              <a:rPr lang="ru-RU" dirty="0" smtClean="0"/>
              <a:t> газ, торф),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запасеною</a:t>
            </a:r>
            <a:r>
              <a:rPr lang="ru-RU" dirty="0" smtClean="0"/>
              <a:t> в </a:t>
            </a:r>
            <a:r>
              <a:rPr lang="ru-RU" dirty="0" err="1" smtClean="0"/>
              <a:t>процесі</a:t>
            </a:r>
            <a:r>
              <a:rPr lang="ru-RU" dirty="0" smtClean="0"/>
              <a:t> фотосинтезу.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57356" y="357166"/>
            <a:ext cx="6829444" cy="857256"/>
          </a:xfrm>
        </p:spPr>
        <p:txBody>
          <a:bodyPr/>
          <a:lstStyle/>
          <a:p>
            <a:r>
              <a:rPr lang="ru-RU" dirty="0" err="1" smtClean="0"/>
              <a:t>Значення</a:t>
            </a:r>
            <a:r>
              <a:rPr lang="ru-RU" dirty="0" smtClean="0"/>
              <a:t> фотосинтезу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500174"/>
            <a:ext cx="392909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628" y="571480"/>
            <a:ext cx="3686172" cy="578647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   </a:t>
            </a:r>
            <a:r>
              <a:rPr lang="ru-RU" dirty="0" smtClean="0"/>
              <a:t>Фотосинтез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головним</a:t>
            </a:r>
            <a:r>
              <a:rPr lang="ru-RU" dirty="0" smtClean="0"/>
              <a:t> методом </a:t>
            </a:r>
            <a:r>
              <a:rPr lang="ru-RU" dirty="0" err="1" smtClean="0"/>
              <a:t>залучення</a:t>
            </a:r>
            <a:r>
              <a:rPr lang="ru-RU" dirty="0" smtClean="0"/>
              <a:t> </a:t>
            </a:r>
            <a:r>
              <a:rPr lang="ru-RU" dirty="0" err="1" smtClean="0"/>
              <a:t>неорганічного</a:t>
            </a:r>
            <a:r>
              <a:rPr lang="ru-RU" dirty="0" smtClean="0"/>
              <a:t> </a:t>
            </a:r>
            <a:r>
              <a:rPr lang="ru-RU" dirty="0" err="1" smtClean="0"/>
              <a:t>вуглецю</a:t>
            </a:r>
            <a:r>
              <a:rPr lang="ru-RU" dirty="0" smtClean="0"/>
              <a:t> в </a:t>
            </a:r>
            <a:r>
              <a:rPr lang="ru-RU" dirty="0" err="1" smtClean="0"/>
              <a:t>біологічний</a:t>
            </a:r>
            <a:r>
              <a:rPr lang="ru-RU" dirty="0" smtClean="0"/>
              <a:t> цикл. Весь </a:t>
            </a:r>
            <a:r>
              <a:rPr lang="ru-RU" dirty="0" err="1" smtClean="0"/>
              <a:t>кисень</a:t>
            </a:r>
            <a:r>
              <a:rPr lang="ru-RU" dirty="0" smtClean="0"/>
              <a:t> </a:t>
            </a:r>
            <a:r>
              <a:rPr lang="ru-RU" dirty="0" err="1" smtClean="0"/>
              <a:t>атмосфери</a:t>
            </a:r>
            <a:r>
              <a:rPr lang="ru-RU" dirty="0" smtClean="0"/>
              <a:t> </a:t>
            </a:r>
            <a:r>
              <a:rPr lang="ru-RU" dirty="0" err="1" smtClean="0"/>
              <a:t>біогенного</a:t>
            </a:r>
            <a:r>
              <a:rPr lang="ru-RU" dirty="0" smtClean="0"/>
              <a:t> </a:t>
            </a:r>
            <a:r>
              <a:rPr lang="ru-RU" dirty="0" err="1" smtClean="0"/>
              <a:t>походження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побічним</a:t>
            </a:r>
            <a:r>
              <a:rPr lang="ru-RU" dirty="0" smtClean="0"/>
              <a:t> продуктом фотосинтезу. </a:t>
            </a:r>
            <a:r>
              <a:rPr lang="ru-RU" dirty="0" err="1" smtClean="0"/>
              <a:t>Формування</a:t>
            </a:r>
            <a:r>
              <a:rPr lang="ru-RU" dirty="0" smtClean="0"/>
              <a:t> </a:t>
            </a:r>
            <a:r>
              <a:rPr lang="ru-RU" dirty="0" err="1" smtClean="0"/>
              <a:t>окиснювальної</a:t>
            </a:r>
            <a:r>
              <a:rPr lang="ru-RU" dirty="0" smtClean="0"/>
              <a:t> </a:t>
            </a:r>
            <a:r>
              <a:rPr lang="ru-RU" dirty="0" err="1" smtClean="0"/>
              <a:t>атмосфери</a:t>
            </a:r>
            <a:r>
              <a:rPr lang="ru-RU" dirty="0" smtClean="0"/>
              <a:t> </a:t>
            </a:r>
            <a:r>
              <a:rPr lang="ru-RU" dirty="0" err="1" smtClean="0"/>
              <a:t>повністю</a:t>
            </a:r>
            <a:r>
              <a:rPr lang="ru-RU" dirty="0" smtClean="0"/>
              <a:t> </a:t>
            </a:r>
            <a:r>
              <a:rPr lang="ru-RU" dirty="0" err="1" smtClean="0"/>
              <a:t>змінило</a:t>
            </a:r>
            <a:r>
              <a:rPr lang="ru-RU" dirty="0" smtClean="0"/>
              <a:t> стан </a:t>
            </a:r>
            <a:r>
              <a:rPr lang="ru-RU" dirty="0" err="1" smtClean="0"/>
              <a:t>земної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, </a:t>
            </a:r>
            <a:r>
              <a:rPr lang="ru-RU" dirty="0" err="1" smtClean="0"/>
              <a:t>зробило</a:t>
            </a:r>
            <a:r>
              <a:rPr lang="ru-RU" dirty="0" smtClean="0"/>
              <a:t> </a:t>
            </a:r>
            <a:r>
              <a:rPr lang="ru-RU" dirty="0" err="1" smtClean="0"/>
              <a:t>можливою</a:t>
            </a:r>
            <a:r>
              <a:rPr lang="ru-RU" dirty="0" smtClean="0"/>
              <a:t> </a:t>
            </a:r>
            <a:r>
              <a:rPr lang="ru-RU" dirty="0" err="1" smtClean="0"/>
              <a:t>появу</a:t>
            </a:r>
            <a:r>
              <a:rPr lang="ru-RU" dirty="0" smtClean="0"/>
              <a:t> </a:t>
            </a:r>
            <a:r>
              <a:rPr lang="ru-RU" dirty="0" err="1" smtClean="0"/>
              <a:t>дихання</a:t>
            </a:r>
            <a:r>
              <a:rPr lang="ru-RU" dirty="0" smtClean="0"/>
              <a:t>, а </a:t>
            </a:r>
            <a:r>
              <a:rPr lang="ru-RU" dirty="0" err="1" smtClean="0"/>
              <a:t>надалі</a:t>
            </a:r>
            <a:r>
              <a:rPr lang="ru-RU" dirty="0" smtClean="0"/>
              <a:t>,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утворення</a:t>
            </a:r>
            <a:r>
              <a:rPr lang="ru-RU" dirty="0" smtClean="0"/>
              <a:t> озонового шару, дозволило </a:t>
            </a:r>
            <a:r>
              <a:rPr lang="ru-RU" dirty="0" err="1" smtClean="0"/>
              <a:t>життю</a:t>
            </a:r>
            <a:r>
              <a:rPr lang="ru-RU" dirty="0" smtClean="0"/>
              <a:t> </a:t>
            </a:r>
            <a:r>
              <a:rPr lang="ru-RU" dirty="0" err="1" smtClean="0"/>
              <a:t>вийти</a:t>
            </a:r>
            <a:r>
              <a:rPr lang="ru-RU" dirty="0" smtClean="0"/>
              <a:t> на сушу.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455295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1285860"/>
            <a:ext cx="4929222" cy="507209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  </a:t>
            </a:r>
            <a:r>
              <a:rPr lang="ru-RU" dirty="0" err="1" smtClean="0"/>
              <a:t>Перші</a:t>
            </a:r>
            <a:r>
              <a:rPr lang="ru-RU" dirty="0" smtClean="0"/>
              <a:t> </a:t>
            </a:r>
            <a:r>
              <a:rPr lang="ru-RU" dirty="0" err="1" smtClean="0"/>
              <a:t>досліди</a:t>
            </a:r>
            <a:r>
              <a:rPr lang="ru-RU" dirty="0" smtClean="0"/>
              <a:t> по фотосинтезу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проведені</a:t>
            </a:r>
            <a:r>
              <a:rPr lang="ru-RU" dirty="0" smtClean="0"/>
              <a:t> Джозефом </a:t>
            </a:r>
            <a:r>
              <a:rPr lang="ru-RU" dirty="0" err="1" smtClean="0"/>
              <a:t>Прістлі</a:t>
            </a:r>
            <a:r>
              <a:rPr lang="ru-RU" dirty="0" smtClean="0"/>
              <a:t> в 1770—1780-их роках, коли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звернув</a:t>
            </a:r>
            <a:r>
              <a:rPr lang="ru-RU" dirty="0" smtClean="0"/>
              <a:t> </a:t>
            </a:r>
            <a:r>
              <a:rPr lang="ru-RU" dirty="0" err="1" smtClean="0"/>
              <a:t>увагу</a:t>
            </a:r>
            <a:r>
              <a:rPr lang="ru-RU" dirty="0" smtClean="0"/>
              <a:t> на «</a:t>
            </a:r>
            <a:r>
              <a:rPr lang="ru-RU" dirty="0" err="1" smtClean="0"/>
              <a:t>псування</a:t>
            </a:r>
            <a:r>
              <a:rPr lang="ru-RU" dirty="0" smtClean="0"/>
              <a:t>» </a:t>
            </a:r>
            <a:r>
              <a:rPr lang="ru-RU" dirty="0" err="1" smtClean="0"/>
              <a:t>повітря</a:t>
            </a:r>
            <a:r>
              <a:rPr lang="ru-RU" dirty="0" smtClean="0"/>
              <a:t> в </a:t>
            </a:r>
            <a:r>
              <a:rPr lang="ru-RU" dirty="0" err="1" smtClean="0"/>
              <a:t>герметичній</a:t>
            </a:r>
            <a:r>
              <a:rPr lang="ru-RU" dirty="0" smtClean="0"/>
              <a:t> </a:t>
            </a:r>
            <a:r>
              <a:rPr lang="ru-RU" dirty="0" err="1" smtClean="0"/>
              <a:t>посудині</a:t>
            </a:r>
            <a:r>
              <a:rPr lang="ru-RU" dirty="0" smtClean="0"/>
              <a:t> </a:t>
            </a:r>
            <a:r>
              <a:rPr lang="ru-RU" dirty="0" err="1" smtClean="0"/>
              <a:t>свічкою</a:t>
            </a:r>
            <a:r>
              <a:rPr lang="ru-RU" dirty="0" smtClean="0"/>
              <a:t> (</a:t>
            </a:r>
            <a:r>
              <a:rPr lang="ru-RU" dirty="0" err="1" smtClean="0"/>
              <a:t>повітря</a:t>
            </a:r>
            <a:r>
              <a:rPr lang="ru-RU" dirty="0" smtClean="0"/>
              <a:t> переставало бути </a:t>
            </a:r>
            <a:r>
              <a:rPr lang="ru-RU" dirty="0" err="1" smtClean="0"/>
              <a:t>здатним</a:t>
            </a:r>
            <a:r>
              <a:rPr lang="ru-RU" dirty="0" smtClean="0"/>
              <a:t> </a:t>
            </a:r>
            <a:r>
              <a:rPr lang="ru-RU" dirty="0" err="1" smtClean="0"/>
              <a:t>підтримувати</a:t>
            </a:r>
            <a:r>
              <a:rPr lang="ru-RU" dirty="0" smtClean="0"/>
              <a:t> </a:t>
            </a:r>
            <a:r>
              <a:rPr lang="ru-RU" dirty="0" err="1" smtClean="0"/>
              <a:t>горіння</a:t>
            </a:r>
            <a:r>
              <a:rPr lang="ru-RU" dirty="0" smtClean="0"/>
              <a:t>, </a:t>
            </a:r>
            <a:r>
              <a:rPr lang="ru-RU" dirty="0" err="1" smtClean="0"/>
              <a:t>поміщені</a:t>
            </a:r>
            <a:r>
              <a:rPr lang="ru-RU" dirty="0" smtClean="0"/>
              <a:t> в </a:t>
            </a:r>
            <a:r>
              <a:rPr lang="ru-RU" dirty="0" err="1" smtClean="0"/>
              <a:t>нього</a:t>
            </a:r>
            <a:r>
              <a:rPr lang="ru-RU" dirty="0" smtClean="0"/>
              <a:t> </a:t>
            </a:r>
            <a:r>
              <a:rPr lang="ru-RU" dirty="0" err="1" smtClean="0"/>
              <a:t>тварини</a:t>
            </a:r>
            <a:r>
              <a:rPr lang="ru-RU" dirty="0" smtClean="0"/>
              <a:t> </a:t>
            </a:r>
            <a:r>
              <a:rPr lang="ru-RU" dirty="0" err="1" smtClean="0"/>
              <a:t>задихалися</a:t>
            </a:r>
            <a:r>
              <a:rPr lang="ru-RU" dirty="0" smtClean="0"/>
              <a:t>),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горіла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«</a:t>
            </a:r>
            <a:r>
              <a:rPr lang="ru-RU" dirty="0" err="1" smtClean="0"/>
              <a:t>виправлення</a:t>
            </a:r>
            <a:r>
              <a:rPr lang="ru-RU" dirty="0" smtClean="0"/>
              <a:t>»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рослинами</a:t>
            </a:r>
            <a:r>
              <a:rPr lang="ru-RU" dirty="0" smtClean="0"/>
              <a:t>. </a:t>
            </a:r>
            <a:r>
              <a:rPr lang="ru-RU" dirty="0" err="1" smtClean="0"/>
              <a:t>Прістлі</a:t>
            </a:r>
            <a:r>
              <a:rPr lang="ru-RU" dirty="0" smtClean="0"/>
              <a:t> </a:t>
            </a:r>
            <a:r>
              <a:rPr lang="ru-RU" dirty="0" err="1" smtClean="0"/>
              <a:t>зробив</a:t>
            </a:r>
            <a:r>
              <a:rPr lang="ru-RU" dirty="0" smtClean="0"/>
              <a:t> </a:t>
            </a:r>
            <a:r>
              <a:rPr lang="ru-RU" dirty="0" err="1" smtClean="0"/>
              <a:t>висновок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рослини</a:t>
            </a:r>
            <a:r>
              <a:rPr lang="ru-RU" dirty="0" smtClean="0"/>
              <a:t> </a:t>
            </a:r>
            <a:r>
              <a:rPr lang="ru-RU" dirty="0" err="1" smtClean="0"/>
              <a:t>виділяють</a:t>
            </a:r>
            <a:r>
              <a:rPr lang="ru-RU" dirty="0" smtClean="0"/>
              <a:t> </a:t>
            </a:r>
            <a:r>
              <a:rPr lang="ru-RU" dirty="0" err="1" smtClean="0"/>
              <a:t>кисень</a:t>
            </a:r>
            <a:r>
              <a:rPr lang="ru-RU" dirty="0" smtClean="0"/>
              <a:t>, </a:t>
            </a:r>
            <a:r>
              <a:rPr lang="ru-RU" dirty="0" err="1" smtClean="0"/>
              <a:t>необхідний</a:t>
            </a:r>
            <a:r>
              <a:rPr lang="ru-RU" dirty="0" smtClean="0"/>
              <a:t> для </a:t>
            </a:r>
            <a:r>
              <a:rPr lang="ru-RU" dirty="0" err="1" smtClean="0"/>
              <a:t>дихання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горіння</a:t>
            </a:r>
            <a:r>
              <a:rPr lang="ru-RU" dirty="0" smtClean="0"/>
              <a:t>, </a:t>
            </a:r>
            <a:r>
              <a:rPr lang="ru-RU" dirty="0" err="1" smtClean="0"/>
              <a:t>проте</a:t>
            </a:r>
            <a:r>
              <a:rPr lang="ru-RU" dirty="0" smtClean="0"/>
              <a:t> не </a:t>
            </a:r>
            <a:r>
              <a:rPr lang="ru-RU" dirty="0" err="1" smtClean="0"/>
              <a:t>відзначив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для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рослинам</a:t>
            </a:r>
            <a:r>
              <a:rPr lang="ru-RU" dirty="0" smtClean="0"/>
              <a:t> </a:t>
            </a:r>
            <a:r>
              <a:rPr lang="ru-RU" dirty="0" err="1" smtClean="0"/>
              <a:t>потрібне</a:t>
            </a:r>
            <a:r>
              <a:rPr lang="ru-RU" dirty="0" smtClean="0"/>
              <a:t> </a:t>
            </a:r>
            <a:r>
              <a:rPr lang="ru-RU" dirty="0" err="1" smtClean="0"/>
              <a:t>світло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показав </a:t>
            </a:r>
            <a:r>
              <a:rPr lang="ru-RU" dirty="0" err="1" smtClean="0"/>
              <a:t>незабаром</a:t>
            </a:r>
            <a:r>
              <a:rPr lang="ru-RU" dirty="0" smtClean="0"/>
              <a:t> Ян </a:t>
            </a:r>
            <a:r>
              <a:rPr lang="ru-RU" dirty="0" err="1" smtClean="0"/>
              <a:t>Інгенхауз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14480" y="152400"/>
            <a:ext cx="6972320" cy="1062022"/>
          </a:xfrm>
        </p:spPr>
        <p:txBody>
          <a:bodyPr/>
          <a:lstStyle/>
          <a:p>
            <a:r>
              <a:rPr lang="ru-RU" dirty="0" err="1" smtClean="0"/>
              <a:t>Вивчення</a:t>
            </a:r>
            <a:r>
              <a:rPr lang="ru-RU" dirty="0" smtClean="0"/>
              <a:t> фотосинтезу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1500174"/>
            <a:ext cx="3071834" cy="386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929322" y="5572140"/>
            <a:ext cx="2428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Джозеф </a:t>
            </a:r>
            <a:r>
              <a:rPr lang="ru-RU" sz="2000" dirty="0" err="1" smtClean="0"/>
              <a:t>Прістлі</a:t>
            </a:r>
            <a:r>
              <a:rPr lang="ru-RU" sz="2000" dirty="0" smtClean="0"/>
              <a:t> </a:t>
            </a:r>
            <a:endParaRPr lang="ru-RU" sz="20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47</TotalTime>
  <Words>783</Words>
  <Application>Microsoft Office PowerPoint</Application>
  <PresentationFormat>Экран (4:3)</PresentationFormat>
  <Paragraphs>28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Бумажная</vt:lpstr>
      <vt:lpstr>Фотосинтез</vt:lpstr>
      <vt:lpstr>Слайд 2</vt:lpstr>
      <vt:lpstr>Слайд 3</vt:lpstr>
      <vt:lpstr>Слайд 4</vt:lpstr>
      <vt:lpstr>Слайд 5</vt:lpstr>
      <vt:lpstr>Слайд 6</vt:lpstr>
      <vt:lpstr>Значення фотосинтезу</vt:lpstr>
      <vt:lpstr>Слайд 8</vt:lpstr>
      <vt:lpstr>Вивчення фотосинтезу</vt:lpstr>
      <vt:lpstr>Слайд 10</vt:lpstr>
      <vt:lpstr>Слайд 11</vt:lpstr>
      <vt:lpstr>Слайд 12</vt:lpstr>
      <vt:lpstr>Додаткова література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Фотосинтез</dc:title>
  <cp:lastModifiedBy>Данил</cp:lastModifiedBy>
  <cp:revision>18</cp:revision>
  <dcterms:modified xsi:type="dcterms:W3CDTF">2012-12-24T14:53:40Z</dcterms:modified>
</cp:coreProperties>
</file>