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 autoAdjust="0"/>
    <p:restoredTop sz="94737" autoAdjust="0"/>
  </p:normalViewPr>
  <p:slideViewPr>
    <p:cSldViewPr>
      <p:cViewPr varScale="1">
        <p:scale>
          <a:sx n="60" d="100"/>
          <a:sy n="60" d="100"/>
        </p:scale>
        <p:origin x="-8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09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D78A01C-462C-45C8-95B3-63F8BEDA3E4C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F0D777-B034-4D8D-8ADF-86D382D99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21B2-175E-4D59-BFEF-4B0DAB19F16C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EAEE-5751-4AB7-A4CF-12CC2B908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CE7A-023D-4735-9B3D-73AF8409B73B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EE5F4-F77B-434C-B1D8-8A4D4F425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B6FFE-E7FE-43B1-86EA-48BA03B5A3F8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19253-35BC-4A93-AC18-F62ACEEC2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FAC8D-6C2B-40A5-9174-758ACC4AA2AF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E7420-FCF4-4E6F-9F2B-F7E3AA510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0B6D6-C2B4-4028-928F-2EC43A80ECDD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D2021-C18C-4AB1-A5F3-D2AB47D8A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86C9D-3139-4318-9151-EB0ECB76D2C2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5A092-D8FB-4379-9CDB-ECF081020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966FE-9161-45B2-8B9B-0574FF343A8A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9404-1F7B-4335-A399-6F456C6C9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A5377-38A7-40FC-AC43-95FF11E5FDB1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86A12-02EA-403A-970C-D2E327421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4640-3968-4620-87C2-DD880F9789F1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F6200-00EF-4821-A9B0-E078EA730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A71D-6537-4F6A-89F9-523394D882BF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AA21A-5767-4C16-AEFB-DFEF3B81E0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6D12-5B7F-4143-9B6F-7425F2E0FCE1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5848B-1C7E-42C0-9AA7-0A5353A7A2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D2DBEC-FE6D-482F-B878-34A8DE79E158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0E451F-F964-419D-8BF9-7AE892546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5" r:id="rId5"/>
    <p:sldLayoutId id="2147483790" r:id="rId6"/>
    <p:sldLayoutId id="2147483796" r:id="rId7"/>
    <p:sldLayoutId id="2147483797" r:id="rId8"/>
    <p:sldLayoutId id="2147483798" r:id="rId9"/>
    <p:sldLayoutId id="2147483789" r:id="rId10"/>
    <p:sldLayoutId id="214748379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6480048" cy="230124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Вплив радіації на організм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3357563"/>
            <a:ext cx="6480175" cy="1752600"/>
          </a:xfrm>
        </p:spPr>
        <p:txBody>
          <a:bodyPr>
            <a:normAutofit lnSpcReduction="10000"/>
          </a:bodyPr>
          <a:lstStyle/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Види випромінювання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Джерела радіації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Вплив та його наслідки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Мутагенні властивості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Вплив на статеві хромосоми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988" y="404813"/>
            <a:ext cx="4291012" cy="9017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>
                <a:solidFill>
                  <a:schemeClr val="tx1"/>
                </a:solidFill>
              </a:rPr>
              <a:t>Нормальний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набір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статевих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b="1" dirty="0">
                <a:solidFill>
                  <a:schemeClr val="tx1"/>
                </a:solidFill>
              </a:rPr>
              <a:t>хромосом </a:t>
            </a:r>
            <a:r>
              <a:rPr lang="ru-RU" b="1" dirty="0" err="1">
                <a:solidFill>
                  <a:schemeClr val="tx1"/>
                </a:solidFill>
              </a:rPr>
              <a:t>людини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зібраний</a:t>
            </a:r>
            <a:r>
              <a:rPr lang="ru-RU" b="1" dirty="0">
                <a:solidFill>
                  <a:schemeClr val="tx1"/>
                </a:solidFill>
              </a:rPr>
              <a:t> в </a:t>
            </a:r>
            <a:r>
              <a:rPr lang="ru-RU" b="1" dirty="0" err="1">
                <a:solidFill>
                  <a:schemeClr val="tx1"/>
                </a:solidFill>
              </a:rPr>
              <a:t>групи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260350"/>
            <a:ext cx="4292600" cy="1046163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>
                <a:solidFill>
                  <a:schemeClr val="tx1"/>
                </a:solidFill>
              </a:rPr>
              <a:t>Набір</a:t>
            </a:r>
            <a:r>
              <a:rPr lang="ru-RU" b="1" dirty="0">
                <a:solidFill>
                  <a:schemeClr val="tx1"/>
                </a:solidFill>
              </a:rPr>
              <a:t> хромосом рентгенолога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b="1" dirty="0" err="1">
                <a:solidFill>
                  <a:schemeClr val="tx1"/>
                </a:solidFill>
              </a:rPr>
              <a:t>який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проробив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рентгенівськими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 err="1">
                <a:solidFill>
                  <a:schemeClr val="tx1"/>
                </a:solidFill>
              </a:rPr>
              <a:t>променями</a:t>
            </a:r>
            <a:r>
              <a:rPr lang="ru-RU" b="1" dirty="0">
                <a:solidFill>
                  <a:schemeClr val="tx1"/>
                </a:solidFill>
              </a:rPr>
              <a:t> 25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556" name="Объект 4"/>
          <p:cNvSpPr>
            <a:spLocks noGrp="1"/>
          </p:cNvSpPr>
          <p:nvPr>
            <p:ph sz="quarter" idx="2"/>
          </p:nvPr>
        </p:nvSpPr>
        <p:spPr>
          <a:xfrm>
            <a:off x="280988" y="1316038"/>
            <a:ext cx="4291012" cy="394176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23557" name="Объект 5"/>
          <p:cNvSpPr>
            <a:spLocks noGrp="1"/>
          </p:cNvSpPr>
          <p:nvPr>
            <p:ph sz="quarter" idx="4"/>
          </p:nvPr>
        </p:nvSpPr>
        <p:spPr>
          <a:xfrm>
            <a:off x="4648200" y="1316038"/>
            <a:ext cx="4289425" cy="3941762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3558" name="Picture 2" descr="C:\Users\АК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377950"/>
            <a:ext cx="4176713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3" descr="C:\Users\АК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1306513"/>
            <a:ext cx="4176712" cy="399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err="1">
                <a:effectLst/>
              </a:rPr>
              <a:t>Генетичні</a:t>
            </a:r>
            <a:r>
              <a:rPr lang="ru-RU" b="1" u="sng" dirty="0">
                <a:effectLst/>
              </a:rPr>
              <a:t>  </a:t>
            </a:r>
            <a:r>
              <a:rPr lang="ru-RU" b="1" u="sng" dirty="0" err="1">
                <a:effectLst/>
              </a:rPr>
              <a:t>мутації</a:t>
            </a:r>
            <a:r>
              <a:rPr lang="ru-RU" b="1" u="sng" dirty="0">
                <a:effectLst/>
              </a:rPr>
              <a:t>  </a:t>
            </a:r>
            <a:r>
              <a:rPr lang="ru-RU" b="1" u="sng" dirty="0" err="1">
                <a:effectLst/>
              </a:rPr>
              <a:t>поділяються</a:t>
            </a:r>
            <a:r>
              <a:rPr lang="ru-RU" b="1" u="sng" dirty="0">
                <a:effectLst/>
              </a:rPr>
              <a:t> на</a:t>
            </a:r>
            <a:r>
              <a:rPr lang="ru-RU" b="1" i="1" u="sng" dirty="0">
                <a:effectLst/>
              </a:rPr>
              <a:t>: </a:t>
            </a:r>
            <a:r>
              <a:rPr lang="ru-RU" b="1" u="sng" dirty="0" err="1">
                <a:effectLst/>
              </a:rPr>
              <a:t>домінантні</a:t>
            </a:r>
            <a:r>
              <a:rPr lang="ru-RU" b="1" u="sng" dirty="0">
                <a:effectLst/>
              </a:rPr>
              <a:t> і </a:t>
            </a:r>
            <a:r>
              <a:rPr lang="ru-RU" b="1" u="sng" dirty="0" err="1">
                <a:effectLst/>
              </a:rPr>
              <a:t>рецесивні</a:t>
            </a:r>
            <a:r>
              <a:rPr lang="ru-RU" b="1" u="sng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14925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err="1"/>
              <a:t>Домінантні</a:t>
            </a:r>
            <a:r>
              <a:rPr lang="ru-RU" dirty="0"/>
              <a:t> </a:t>
            </a:r>
            <a:r>
              <a:rPr lang="ru-RU" dirty="0" err="1"/>
              <a:t>проявляються</a:t>
            </a:r>
            <a:r>
              <a:rPr lang="ru-RU" dirty="0"/>
              <a:t> в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ушкоджені</a:t>
            </a:r>
            <a:r>
              <a:rPr lang="ru-RU" dirty="0"/>
              <a:t>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 в </a:t>
            </a:r>
            <a:r>
              <a:rPr lang="ru-RU" dirty="0" err="1"/>
              <a:t>хромосомі</a:t>
            </a:r>
            <a:r>
              <a:rPr lang="ru-RU" dirty="0"/>
              <a:t>. Вони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500 хвороб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одиночної</a:t>
            </a:r>
            <a:r>
              <a:rPr lang="ru-RU" dirty="0"/>
              <a:t> </a:t>
            </a:r>
            <a:r>
              <a:rPr lang="ru-RU" dirty="0" err="1"/>
              <a:t>домінантної</a:t>
            </a:r>
            <a:r>
              <a:rPr lang="ru-RU" dirty="0"/>
              <a:t> </a:t>
            </a:r>
            <a:r>
              <a:rPr lang="ru-RU" dirty="0" err="1"/>
              <a:t>генної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полідактилія</a:t>
            </a:r>
            <a:r>
              <a:rPr lang="ru-RU" dirty="0"/>
              <a:t>, </a:t>
            </a:r>
            <a:r>
              <a:rPr lang="ru-RU" dirty="0" err="1"/>
              <a:t>ретинобластома</a:t>
            </a:r>
            <a:r>
              <a:rPr lang="ru-RU" dirty="0"/>
              <a:t>, </a:t>
            </a:r>
            <a:r>
              <a:rPr lang="ru-RU" dirty="0" err="1"/>
              <a:t>карликовість</a:t>
            </a:r>
            <a:r>
              <a:rPr lang="ru-RU" dirty="0"/>
              <a:t> та </a:t>
            </a:r>
            <a:r>
              <a:rPr lang="ru-RU" dirty="0" err="1"/>
              <a:t>інш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err="1"/>
              <a:t>Рецесивні</a:t>
            </a:r>
            <a:r>
              <a:rPr lang="ru-RU" b="1" dirty="0"/>
              <a:t> </a:t>
            </a:r>
            <a:r>
              <a:rPr lang="ru-RU" dirty="0" err="1"/>
              <a:t>проявляються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ушкоджується</a:t>
            </a:r>
            <a:r>
              <a:rPr lang="ru-RU" dirty="0"/>
              <a:t> ген </a:t>
            </a:r>
            <a:r>
              <a:rPr lang="ru-RU" dirty="0" err="1"/>
              <a:t>однієї</a:t>
            </a:r>
            <a:r>
              <a:rPr lang="ru-RU" dirty="0"/>
              <a:t> з хромосом.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Доза </a:t>
            </a:r>
            <a:r>
              <a:rPr lang="ru-RU" dirty="0" err="1"/>
              <a:t>радіації</a:t>
            </a:r>
            <a:r>
              <a:rPr lang="ru-RU" dirty="0"/>
              <a:t>,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подвоєння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діапазоні</a:t>
            </a:r>
            <a:r>
              <a:rPr lang="ru-RU" dirty="0"/>
              <a:t> </a:t>
            </a:r>
            <a:r>
              <a:rPr lang="ru-RU" b="1" dirty="0"/>
              <a:t>0,5-2,5 Зв</a:t>
            </a:r>
            <a:r>
              <a:rPr lang="ru-RU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Мутації під впливом радіації</a:t>
            </a:r>
            <a:endParaRPr lang="ru-RU" dirty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5603" name="Picture 5" descr="C:\Users\АК\Desktop\bio\1215715489_image00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41450"/>
            <a:ext cx="6157913" cy="462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 descr="C:\Users\АК\Desktop\bio\1282907814_mutacii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397000"/>
            <a:ext cx="27813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>
          <a:xfrm>
            <a:off x="323528" y="332656"/>
            <a:ext cx="8210872" cy="4608512"/>
          </a:xfrm>
        </p:spPr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994275"/>
            <a:ext cx="5867400" cy="5222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6627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2438"/>
            <a:ext cx="5867400" cy="76835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6628" name="Picture 2" descr="C:\Users\АК\Desktop\bio\3a9b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475" y="0"/>
            <a:ext cx="4762500" cy="644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 descr="C:\Users\АК\Desktop\bio\76ce00713a414b9de21663f272a2d55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52425"/>
            <a:ext cx="3394075" cy="573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>
          <a:xfrm>
            <a:off x="179512" y="332656"/>
            <a:ext cx="8784976" cy="6264696"/>
          </a:xfrm>
        </p:spPr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994275"/>
            <a:ext cx="5867400" cy="5222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1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2438"/>
            <a:ext cx="5867400" cy="76835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7652" name="Picture 2" descr="C:\Users\АК\Desktop\bio\87debfc87d7575cb14a3e065c6325e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0"/>
            <a:ext cx="45720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3" descr="C:\Users\АК\Desktop\bio\i-656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0575" y="-212725"/>
            <a:ext cx="4392613" cy="388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4" descr="C:\Users\АК\Desktop\bio\mut[159666](265x201)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313" y="3013075"/>
            <a:ext cx="4384675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5" descr="C:\Users\АК\Desktop\bio\мутации-от-радиаци-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71988" y="3406775"/>
            <a:ext cx="4443412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812212" cy="6408737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8675" name="Picture 2" descr="C:\Users\АК\Desktop\bio\1312441054_rr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464820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3" descr="C:\Users\АК\Desktop\bio\1282903280_screenshot-1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8513" y="219075"/>
            <a:ext cx="452437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 descr="C:\Users\АК\Desktop\bio\29641_pu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08513" y="3263900"/>
            <a:ext cx="4475162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0"/>
            <a:ext cx="8686800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uk-UA" cap="none" smtClean="0">
                <a:effectLst/>
                <a:latin typeface="Arial" charset="0"/>
              </a:rPr>
              <a:t>Дякую за увагу</a:t>
            </a:r>
            <a:r>
              <a:rPr lang="uk-UA" cap="none" smtClean="0">
                <a:effectLst/>
                <a:latin typeface="Arial" charset="0"/>
                <a:sym typeface="Wingdings" pitchFamily="2" charset="2"/>
              </a:rPr>
              <a:t> </a:t>
            </a:r>
            <a:endParaRPr lang="ru-RU" cap="none" smtClean="0">
              <a:effectLst/>
              <a:latin typeface="Arial" charset="0"/>
            </a:endParaRP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7893" name="Picture 5" descr="toni-stark_43676934_big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827088"/>
            <a:ext cx="8642350" cy="5757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 Альфа-випромінювання;</a:t>
            </a:r>
          </a:p>
          <a:p>
            <a:r>
              <a:rPr lang="uk-UA" smtClean="0"/>
              <a:t>Бета-випромінювання;</a:t>
            </a:r>
          </a:p>
          <a:p>
            <a:r>
              <a:rPr lang="uk-UA" smtClean="0"/>
              <a:t>Гамма-випромінювання;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Джерела радіації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434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3600" b="1" dirty="0" smtClean="0"/>
              <a:t>Природні</a:t>
            </a:r>
            <a:r>
              <a:rPr lang="uk-UA" b="1" dirty="0" smtClean="0"/>
              <a:t>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800" b="1" dirty="0" smtClean="0"/>
              <a:t>Зовнішні</a:t>
            </a:r>
            <a:r>
              <a:rPr lang="uk-UA" sz="2800" dirty="0" smtClean="0"/>
              <a:t>(</a:t>
            </a:r>
            <a:r>
              <a:rPr lang="ru-RU" sz="2800" dirty="0" err="1"/>
              <a:t>перельотах</a:t>
            </a:r>
            <a:r>
              <a:rPr lang="ru-RU" sz="2800" dirty="0"/>
              <a:t> </a:t>
            </a:r>
            <a:r>
              <a:rPr lang="ru-RU" sz="2800" dirty="0" err="1"/>
              <a:t>літаком</a:t>
            </a:r>
            <a:r>
              <a:rPr lang="ru-RU" sz="2800" dirty="0"/>
              <a:t>, через </a:t>
            </a:r>
            <a:r>
              <a:rPr lang="ru-RU" sz="2800" dirty="0" err="1"/>
              <a:t>дію</a:t>
            </a:r>
            <a:r>
              <a:rPr lang="ru-RU" sz="2800" dirty="0"/>
              <a:t> </a:t>
            </a:r>
            <a:r>
              <a:rPr lang="ru-RU" sz="2800" dirty="0" err="1"/>
              <a:t>космічних</a:t>
            </a:r>
            <a:r>
              <a:rPr lang="ru-RU" sz="2800" dirty="0"/>
              <a:t> </a:t>
            </a:r>
            <a:r>
              <a:rPr lang="ru-RU" sz="2800" dirty="0" err="1"/>
              <a:t>променів</a:t>
            </a:r>
            <a:r>
              <a:rPr lang="ru-RU" sz="2800" dirty="0"/>
              <a:t>. </a:t>
            </a:r>
            <a:r>
              <a:rPr lang="ru-RU" sz="2800" dirty="0" err="1"/>
              <a:t>Наприклад</a:t>
            </a:r>
            <a:r>
              <a:rPr lang="ru-RU" sz="2800" dirty="0"/>
              <a:t>, при походах в гори Ви </a:t>
            </a:r>
            <a:r>
              <a:rPr lang="ru-RU" sz="2800" dirty="0" err="1"/>
              <a:t>піддаєтеся</a:t>
            </a:r>
            <a:r>
              <a:rPr lang="ru-RU" sz="2800" dirty="0"/>
              <a:t> </a:t>
            </a:r>
            <a:r>
              <a:rPr lang="ru-RU" sz="2800" dirty="0" err="1"/>
              <a:t>більш</a:t>
            </a:r>
            <a:r>
              <a:rPr lang="ru-RU" sz="2800" dirty="0"/>
              <a:t> сильному </a:t>
            </a:r>
            <a:r>
              <a:rPr lang="ru-RU" sz="2800" dirty="0" err="1"/>
              <a:t>впливу</a:t>
            </a:r>
            <a:r>
              <a:rPr lang="ru-RU" sz="2800" dirty="0"/>
              <a:t> природного </a:t>
            </a:r>
            <a:r>
              <a:rPr lang="ru-RU" sz="2800" dirty="0" err="1"/>
              <a:t>радіаційного</a:t>
            </a:r>
            <a:r>
              <a:rPr lang="ru-RU" sz="2800" dirty="0"/>
              <a:t> фону, </a:t>
            </a:r>
            <a:r>
              <a:rPr lang="ru-RU" sz="2800" dirty="0" err="1"/>
              <a:t>ніж</a:t>
            </a:r>
            <a:r>
              <a:rPr lang="ru-RU" sz="2800" dirty="0"/>
              <a:t> </a:t>
            </a:r>
            <a:r>
              <a:rPr lang="ru-RU" sz="2800" dirty="0" err="1"/>
              <a:t>поблизу</a:t>
            </a:r>
            <a:r>
              <a:rPr lang="ru-RU" sz="2800" dirty="0"/>
              <a:t> </a:t>
            </a:r>
            <a:r>
              <a:rPr lang="ru-RU" sz="2800" dirty="0" err="1"/>
              <a:t>рівня</a:t>
            </a:r>
            <a:r>
              <a:rPr lang="ru-RU" sz="2800" dirty="0"/>
              <a:t> моря. </a:t>
            </a:r>
            <a:r>
              <a:rPr lang="ru-RU" sz="2800" dirty="0" err="1"/>
              <a:t>Іншими</a:t>
            </a:r>
            <a:r>
              <a:rPr lang="ru-RU" sz="2800" dirty="0"/>
              <a:t> словами, де б ми не </a:t>
            </a:r>
            <a:r>
              <a:rPr lang="ru-RU" sz="2800" dirty="0" err="1"/>
              <a:t>знаходилися</a:t>
            </a:r>
            <a:r>
              <a:rPr lang="ru-RU" sz="2800" dirty="0"/>
              <a:t>, ми все одно </a:t>
            </a:r>
            <a:r>
              <a:rPr lang="ru-RU" sz="2800" dirty="0" err="1"/>
              <a:t>піддаємося</a:t>
            </a:r>
            <a:r>
              <a:rPr lang="ru-RU" sz="2800" dirty="0"/>
              <a:t> </a:t>
            </a:r>
            <a:r>
              <a:rPr lang="ru-RU" sz="2800" dirty="0" err="1"/>
              <a:t>впливу</a:t>
            </a:r>
            <a:r>
              <a:rPr lang="ru-RU" sz="2800" dirty="0"/>
              <a:t> невеликого </a:t>
            </a:r>
            <a:r>
              <a:rPr lang="ru-RU" sz="2800" dirty="0" err="1"/>
              <a:t>радіаційного</a:t>
            </a:r>
            <a:r>
              <a:rPr lang="ru-RU" sz="2800" dirty="0"/>
              <a:t> фону</a:t>
            </a:r>
            <a:r>
              <a:rPr lang="uk-UA" sz="2800" dirty="0" smtClean="0"/>
              <a:t>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800" b="1" dirty="0" smtClean="0"/>
              <a:t>Внутрішні</a:t>
            </a:r>
            <a:r>
              <a:rPr lang="uk-UA" sz="2800" dirty="0" smtClean="0"/>
              <a:t>(ті, що </a:t>
            </a:r>
            <a:r>
              <a:rPr lang="ru-RU" sz="2800" dirty="0" err="1" smtClean="0"/>
              <a:t>отримує</a:t>
            </a:r>
            <a:r>
              <a:rPr lang="ru-RU" sz="2800" dirty="0" smtClean="0"/>
              <a:t> </a:t>
            </a:r>
            <a:r>
              <a:rPr lang="ru-RU" sz="2800" dirty="0" err="1"/>
              <a:t>людина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природних</a:t>
            </a:r>
            <a:r>
              <a:rPr lang="ru-RU" sz="2800" dirty="0"/>
              <a:t> </a:t>
            </a:r>
            <a:r>
              <a:rPr lang="ru-RU" sz="2800" dirty="0" err="1"/>
              <a:t>джерел</a:t>
            </a:r>
            <a:r>
              <a:rPr lang="ru-RU" sz="2800" dirty="0"/>
              <a:t> </a:t>
            </a:r>
            <a:r>
              <a:rPr lang="ru-RU" sz="2800" dirty="0" err="1"/>
              <a:t>радіації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надходять</a:t>
            </a:r>
            <a:r>
              <a:rPr lang="ru-RU" sz="2800" dirty="0"/>
              <a:t> в </a:t>
            </a:r>
            <a:r>
              <a:rPr lang="ru-RU" sz="2800" dirty="0" err="1"/>
              <a:t>організм</a:t>
            </a:r>
            <a:r>
              <a:rPr lang="ru-RU" sz="2800" dirty="0"/>
              <a:t> з </a:t>
            </a:r>
            <a:r>
              <a:rPr lang="ru-RU" sz="2800" dirty="0" err="1"/>
              <a:t>їжею</a:t>
            </a:r>
            <a:r>
              <a:rPr lang="ru-RU" sz="2800" dirty="0"/>
              <a:t>, водою і </a:t>
            </a:r>
            <a:r>
              <a:rPr lang="ru-RU" sz="2800" dirty="0" err="1" smtClean="0"/>
              <a:t>повітрям</a:t>
            </a:r>
            <a:r>
              <a:rPr lang="uk-UA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Штучні: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/>
              <a:t>Атомна енергетика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/>
              <a:t>Рентгенологічні процедури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err="1">
                <a:effectLst/>
              </a:rPr>
              <a:t>Річні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ефективні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еквівалентні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дози</a:t>
            </a:r>
            <a:r>
              <a:rPr lang="ru-RU" sz="2800" b="1" dirty="0">
                <a:effectLst/>
              </a:rPr>
              <a:t>, </a:t>
            </a:r>
            <a:r>
              <a:rPr lang="ru-RU" sz="2800" b="1" dirty="0" err="1">
                <a:effectLst/>
              </a:rPr>
              <a:t>мкЗв</a:t>
            </a:r>
            <a:r>
              <a:rPr lang="ru-RU" sz="2800" b="1" dirty="0">
                <a:effectLst/>
              </a:rPr>
              <a:t>/год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304800" y="1484313"/>
          <a:ext cx="8588375" cy="5040312"/>
        </p:xfrm>
        <a:graphic>
          <a:graphicData uri="http://schemas.openxmlformats.org/drawingml/2006/table">
            <a:tbl>
              <a:tblPr/>
              <a:tblGrid>
                <a:gridCol w="4293840"/>
                <a:gridCol w="4293840"/>
              </a:tblGrid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err="1">
                          <a:effectLst/>
                        </a:rPr>
                        <a:t>Космічне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випромінювання</a:t>
                      </a:r>
                      <a:endParaRPr lang="ru-RU" sz="24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</a:rPr>
                        <a:t>Опромінення від будматеріалів і на місцевості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37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</a:rPr>
                        <a:t>Внутрішнє опромінення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37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</a:rPr>
                        <a:t>Радон-222, радон-220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126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err="1">
                          <a:effectLst/>
                        </a:rPr>
                        <a:t>Медичні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процедури</a:t>
                      </a:r>
                      <a:endParaRPr lang="ru-RU" sz="24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169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</a:rPr>
                        <a:t>Випробовування ядерної зброї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1,5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</a:rPr>
                        <a:t>Ядерна енергетика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0,01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</a:rPr>
                        <a:t>Всього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400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5491336" cy="73955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 smtClean="0"/>
              <a:t>Вплив та його наслідки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616575"/>
          </a:xfrm>
        </p:spPr>
        <p:txBody>
          <a:bodyPr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err="1"/>
              <a:t>Перелік</a:t>
            </a:r>
            <a:r>
              <a:rPr lang="ru-RU" b="1" i="1" dirty="0"/>
              <a:t> </a:t>
            </a:r>
            <a:r>
              <a:rPr lang="ru-RU" b="1" i="1" dirty="0" err="1"/>
              <a:t>наслідків</a:t>
            </a:r>
            <a:r>
              <a:rPr lang="ru-RU" b="1" i="1" dirty="0"/>
              <a:t> </a:t>
            </a:r>
            <a:r>
              <a:rPr lang="ru-RU" b="1" i="1" dirty="0" err="1"/>
              <a:t>дії</a:t>
            </a:r>
            <a:r>
              <a:rPr lang="ru-RU" b="1" i="1" dirty="0"/>
              <a:t> </a:t>
            </a:r>
            <a:r>
              <a:rPr lang="ru-RU" b="1" i="1" dirty="0" err="1"/>
              <a:t>іонізуючого</a:t>
            </a:r>
            <a:r>
              <a:rPr lang="ru-RU" b="1" i="1" dirty="0"/>
              <a:t> </a:t>
            </a:r>
            <a:r>
              <a:rPr lang="ru-RU" b="1" i="1" dirty="0" err="1"/>
              <a:t>випромінювання</a:t>
            </a:r>
            <a:r>
              <a:rPr lang="ru-RU" b="1" i="1" dirty="0"/>
              <a:t> на </a:t>
            </a:r>
            <a:r>
              <a:rPr lang="ru-RU" b="1" i="1" dirty="0" err="1"/>
              <a:t>людину</a:t>
            </a:r>
            <a:r>
              <a:rPr lang="ru-RU" b="1" i="1" dirty="0"/>
              <a:t> </a:t>
            </a:r>
            <a:r>
              <a:rPr lang="ru-RU" b="1" i="1" dirty="0" err="1"/>
              <a:t>постійно</a:t>
            </a:r>
            <a:r>
              <a:rPr lang="ru-RU" b="1" i="1" dirty="0"/>
              <a:t> </a:t>
            </a:r>
            <a:r>
              <a:rPr lang="ru-RU" b="1" i="1" dirty="0" err="1"/>
              <a:t>зростає</a:t>
            </a:r>
            <a:r>
              <a:rPr lang="ru-RU" b="1" i="1" dirty="0"/>
              <a:t>. </a:t>
            </a:r>
            <a:r>
              <a:rPr lang="ru-RU" b="1" i="1" dirty="0" err="1"/>
              <a:t>Сьогодні</a:t>
            </a:r>
            <a:r>
              <a:rPr lang="ru-RU" b="1" i="1" dirty="0"/>
              <a:t> до </a:t>
            </a:r>
            <a:r>
              <a:rPr lang="ru-RU" b="1" i="1" dirty="0" err="1"/>
              <a:t>нього</a:t>
            </a:r>
            <a:r>
              <a:rPr lang="ru-RU" b="1" i="1" dirty="0"/>
              <a:t> </a:t>
            </a:r>
            <a:r>
              <a:rPr lang="ru-RU" b="1" i="1" dirty="0" err="1"/>
              <a:t>входять</a:t>
            </a:r>
            <a:r>
              <a:rPr lang="ru-RU" b="1" i="1" dirty="0"/>
              <a:t> </a:t>
            </a:r>
            <a:r>
              <a:rPr lang="ru-RU" b="1" i="1" dirty="0" err="1"/>
              <a:t>такі</a:t>
            </a:r>
            <a:r>
              <a:rPr lang="ru-RU" b="1" i="1" dirty="0"/>
              <a:t> </a:t>
            </a:r>
            <a:r>
              <a:rPr lang="ru-RU" b="1" i="1" dirty="0" err="1"/>
              <a:t>захворювання</a:t>
            </a:r>
            <a:r>
              <a:rPr lang="ru-RU" b="1" i="1" dirty="0"/>
              <a:t> (Яблоков, 2002):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dirty="0" err="1"/>
              <a:t>ураження</a:t>
            </a:r>
            <a:r>
              <a:rPr lang="ru-RU" sz="3700" dirty="0"/>
              <a:t> </a:t>
            </a:r>
            <a:r>
              <a:rPr lang="ru-RU" sz="3700" i="1" dirty="0" err="1"/>
              <a:t>гострою</a:t>
            </a:r>
            <a:r>
              <a:rPr lang="ru-RU" sz="3700" i="1" dirty="0"/>
              <a:t> </a:t>
            </a:r>
            <a:r>
              <a:rPr lang="ru-RU" sz="3700" i="1" dirty="0" err="1"/>
              <a:t>променевою</a:t>
            </a:r>
            <a:r>
              <a:rPr lang="ru-RU" sz="3700" i="1" dirty="0"/>
              <a:t> хворобою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dirty="0" err="1"/>
              <a:t>розвиток</a:t>
            </a:r>
            <a:r>
              <a:rPr lang="ru-RU" sz="3700" dirty="0"/>
              <a:t> </a:t>
            </a:r>
            <a:r>
              <a:rPr lang="ru-RU" sz="3700" i="1" dirty="0"/>
              <a:t>лейкозу, </a:t>
            </a:r>
            <a:r>
              <a:rPr lang="ru-RU" sz="3700" i="1" dirty="0" err="1"/>
              <a:t>лейкемії</a:t>
            </a:r>
            <a:r>
              <a:rPr lang="ru-RU" sz="3700" i="1" dirty="0"/>
              <a:t> </a:t>
            </a:r>
            <a:r>
              <a:rPr lang="ru-RU" sz="3700" dirty="0"/>
              <a:t>та </a:t>
            </a:r>
            <a:r>
              <a:rPr lang="ru-RU" sz="3700" dirty="0" err="1"/>
              <a:t>ін</a:t>
            </a:r>
            <a:r>
              <a:rPr lang="ru-RU" sz="3700" dirty="0"/>
              <a:t>. </a:t>
            </a:r>
            <a:r>
              <a:rPr lang="ru-RU" sz="3700" i="1" dirty="0" err="1"/>
              <a:t>пухлинних</a:t>
            </a:r>
            <a:r>
              <a:rPr lang="ru-RU" sz="3700" i="1" dirty="0"/>
              <a:t> хвороб </a:t>
            </a:r>
            <a:r>
              <a:rPr lang="ru-RU" sz="3700" i="1" dirty="0" err="1"/>
              <a:t>крові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dirty="0" err="1"/>
              <a:t>виникнення</a:t>
            </a:r>
            <a:r>
              <a:rPr lang="ru-RU" sz="3700" dirty="0"/>
              <a:t> </a:t>
            </a:r>
            <a:r>
              <a:rPr lang="ru-RU" sz="3700" i="1" dirty="0" err="1"/>
              <a:t>злоякісних</a:t>
            </a:r>
            <a:r>
              <a:rPr lang="ru-RU" sz="3700" i="1" dirty="0"/>
              <a:t> </a:t>
            </a:r>
            <a:r>
              <a:rPr lang="ru-RU" sz="3700" i="1" dirty="0" err="1"/>
              <a:t>новоутворень</a:t>
            </a:r>
            <a:r>
              <a:rPr lang="ru-RU" sz="3700" i="1" dirty="0"/>
              <a:t> (</a:t>
            </a:r>
            <a:r>
              <a:rPr lang="ru-RU" sz="3700" i="1" dirty="0" err="1"/>
              <a:t>раків</a:t>
            </a:r>
            <a:r>
              <a:rPr lang="ru-RU" sz="3700" i="1" dirty="0"/>
              <a:t>) </a:t>
            </a:r>
            <a:r>
              <a:rPr lang="ru-RU" sz="3700" dirty="0"/>
              <a:t>будь-</a:t>
            </a:r>
            <a:r>
              <a:rPr lang="ru-RU" sz="3700" dirty="0" err="1"/>
              <a:t>яких</a:t>
            </a:r>
            <a:r>
              <a:rPr lang="ru-RU" sz="3700" dirty="0"/>
              <a:t> </a:t>
            </a:r>
            <a:r>
              <a:rPr lang="ru-RU" sz="3700" dirty="0" err="1"/>
              <a:t>органів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i="1" dirty="0" err="1"/>
              <a:t>порушення</a:t>
            </a:r>
            <a:r>
              <a:rPr lang="ru-RU" sz="3700" i="1" dirty="0"/>
              <a:t> </a:t>
            </a:r>
            <a:r>
              <a:rPr lang="ru-RU" sz="3700" i="1" dirty="0" err="1"/>
              <a:t>генетичного</a:t>
            </a:r>
            <a:r>
              <a:rPr lang="ru-RU" sz="3700" i="1" dirty="0"/>
              <a:t> коду </a:t>
            </a:r>
            <a:r>
              <a:rPr lang="ru-RU" sz="3700" dirty="0"/>
              <a:t>(</a:t>
            </a:r>
            <a:r>
              <a:rPr lang="ru-RU" sz="3700" dirty="0" err="1"/>
              <a:t>мутаційні</a:t>
            </a:r>
            <a:r>
              <a:rPr lang="ru-RU" sz="3700" dirty="0"/>
              <a:t> </a:t>
            </a:r>
            <a:r>
              <a:rPr lang="ru-RU" sz="3700" dirty="0" err="1"/>
              <a:t>зміни</a:t>
            </a:r>
            <a:r>
              <a:rPr lang="ru-RU" sz="3700" dirty="0"/>
              <a:t>);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dirty="0" err="1"/>
              <a:t>ураження</a:t>
            </a:r>
            <a:r>
              <a:rPr lang="ru-RU" sz="3700" dirty="0"/>
              <a:t> </a:t>
            </a:r>
            <a:r>
              <a:rPr lang="ru-RU" sz="3700" i="1" dirty="0" err="1"/>
              <a:t>нервової</a:t>
            </a:r>
            <a:r>
              <a:rPr lang="ru-RU" sz="3700" i="1" dirty="0"/>
              <a:t> </a:t>
            </a:r>
            <a:r>
              <a:rPr lang="ru-RU" sz="3700" i="1" dirty="0" err="1"/>
              <a:t>системи</a:t>
            </a:r>
            <a:r>
              <a:rPr lang="ru-RU" sz="3700" i="1" dirty="0"/>
              <a:t>, </a:t>
            </a:r>
            <a:r>
              <a:rPr lang="ru-RU" sz="3700" i="1" dirty="0" err="1"/>
              <a:t>кровоносних</a:t>
            </a:r>
            <a:r>
              <a:rPr lang="ru-RU" sz="3700" i="1" dirty="0"/>
              <a:t> та </a:t>
            </a:r>
            <a:r>
              <a:rPr lang="ru-RU" sz="3700" i="1" dirty="0" err="1"/>
              <a:t>лімфатичних</a:t>
            </a:r>
            <a:r>
              <a:rPr lang="ru-RU" sz="3700" i="1" dirty="0"/>
              <a:t> </a:t>
            </a:r>
            <a:r>
              <a:rPr lang="ru-RU" sz="3700" i="1" dirty="0" err="1"/>
              <a:t>судин</a:t>
            </a:r>
            <a:r>
              <a:rPr lang="ru-RU" sz="3700" i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i="1" dirty="0" err="1"/>
              <a:t>пошкодження</a:t>
            </a:r>
            <a:r>
              <a:rPr lang="ru-RU" sz="3700" i="1" dirty="0"/>
              <a:t> </a:t>
            </a:r>
            <a:r>
              <a:rPr lang="ru-RU" sz="3700" i="1" dirty="0" err="1"/>
              <a:t>органів</a:t>
            </a:r>
            <a:r>
              <a:rPr lang="ru-RU" sz="3700" i="1" dirty="0"/>
              <a:t> </a:t>
            </a:r>
            <a:r>
              <a:rPr lang="ru-RU" sz="3700" dirty="0" err="1"/>
              <a:t>зору</a:t>
            </a:r>
            <a:r>
              <a:rPr lang="ru-RU" sz="3700" dirty="0"/>
              <a:t>, </a:t>
            </a:r>
            <a:r>
              <a:rPr lang="ru-RU" sz="3700" dirty="0" err="1"/>
              <a:t>помутніння</a:t>
            </a:r>
            <a:r>
              <a:rPr lang="ru-RU" sz="3700" dirty="0"/>
              <a:t> </a:t>
            </a:r>
            <a:r>
              <a:rPr lang="ru-RU" sz="3700" dirty="0" err="1"/>
              <a:t>кришталика</a:t>
            </a:r>
            <a:r>
              <a:rPr lang="ru-RU" sz="3700" dirty="0"/>
              <a:t> ока, </a:t>
            </a:r>
            <a:r>
              <a:rPr lang="ru-RU" sz="3700" dirty="0" err="1"/>
              <a:t>розвиток</a:t>
            </a:r>
            <a:r>
              <a:rPr lang="ru-RU" sz="3700" dirty="0"/>
              <a:t> </a:t>
            </a:r>
            <a:r>
              <a:rPr lang="ru-RU" sz="3700" dirty="0" err="1"/>
              <a:t>катаракти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i="1" dirty="0" err="1"/>
              <a:t>порушення</a:t>
            </a:r>
            <a:r>
              <a:rPr lang="ru-RU" sz="3700" dirty="0"/>
              <a:t> </a:t>
            </a:r>
            <a:r>
              <a:rPr lang="ru-RU" sz="3700" dirty="0" err="1"/>
              <a:t>обміну</a:t>
            </a:r>
            <a:r>
              <a:rPr lang="ru-RU" sz="3700" dirty="0"/>
              <a:t> </a:t>
            </a:r>
            <a:r>
              <a:rPr lang="ru-RU" sz="3700" dirty="0" err="1"/>
              <a:t>речовин</a:t>
            </a:r>
            <a:r>
              <a:rPr lang="ru-RU" sz="3700" dirty="0"/>
              <a:t> та </a:t>
            </a:r>
            <a:r>
              <a:rPr lang="ru-RU" sz="3700" dirty="0" err="1"/>
              <a:t>ендокринної</a:t>
            </a:r>
            <a:r>
              <a:rPr lang="ru-RU" sz="3700" dirty="0"/>
              <a:t> </a:t>
            </a:r>
            <a:r>
              <a:rPr lang="ru-RU" sz="3700" dirty="0" err="1"/>
              <a:t>рівноваги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dirty="0" err="1"/>
              <a:t>виникнення</a:t>
            </a:r>
            <a:r>
              <a:rPr lang="ru-RU" sz="3700" dirty="0"/>
              <a:t> </a:t>
            </a:r>
            <a:r>
              <a:rPr lang="ru-RU" sz="3700" dirty="0" err="1"/>
              <a:t>тимчасової</a:t>
            </a:r>
            <a:r>
              <a:rPr lang="ru-RU" sz="3700" dirty="0"/>
              <a:t> </a:t>
            </a:r>
            <a:r>
              <a:rPr lang="ru-RU" sz="3700" dirty="0" err="1"/>
              <a:t>або</a:t>
            </a:r>
            <a:r>
              <a:rPr lang="ru-RU" sz="3700" dirty="0"/>
              <a:t> </a:t>
            </a:r>
            <a:r>
              <a:rPr lang="ru-RU" sz="3700" i="1" dirty="0" err="1"/>
              <a:t>постійної</a:t>
            </a:r>
            <a:r>
              <a:rPr lang="ru-RU" sz="3700" i="1" dirty="0"/>
              <a:t> </a:t>
            </a:r>
            <a:r>
              <a:rPr lang="ru-RU" sz="3700" i="1" dirty="0" err="1"/>
              <a:t>стерильності</a:t>
            </a:r>
            <a:r>
              <a:rPr lang="ru-RU" sz="3700" i="1" dirty="0"/>
              <a:t> та </a:t>
            </a:r>
            <a:r>
              <a:rPr lang="ru-RU" sz="3700" i="1" dirty="0" err="1"/>
              <a:t>імпотенції</a:t>
            </a:r>
            <a:r>
              <a:rPr lang="ru-RU" sz="3700" i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dirty="0" err="1"/>
              <a:t>розвиток</a:t>
            </a:r>
            <a:r>
              <a:rPr lang="ru-RU" sz="3700" dirty="0"/>
              <a:t> </a:t>
            </a:r>
            <a:r>
              <a:rPr lang="ru-RU" sz="3700" i="1" dirty="0" err="1"/>
              <a:t>імунодефіциту</a:t>
            </a:r>
            <a:r>
              <a:rPr lang="ru-RU" sz="3700" dirty="0"/>
              <a:t>, </a:t>
            </a:r>
            <a:r>
              <a:rPr lang="ru-RU" sz="3700" dirty="0" err="1"/>
              <a:t>підвищення</a:t>
            </a:r>
            <a:r>
              <a:rPr lang="ru-RU" sz="3700" dirty="0"/>
              <a:t> </a:t>
            </a:r>
            <a:r>
              <a:rPr lang="ru-RU" sz="3700" dirty="0" err="1"/>
              <a:t>чутливості</a:t>
            </a:r>
            <a:r>
              <a:rPr lang="ru-RU" sz="3700" dirty="0"/>
              <a:t> </a:t>
            </a:r>
            <a:r>
              <a:rPr lang="ru-RU" sz="3700" dirty="0" err="1"/>
              <a:t>організму</a:t>
            </a:r>
            <a:r>
              <a:rPr lang="ru-RU" sz="3700" dirty="0"/>
              <a:t> до </a:t>
            </a:r>
            <a:r>
              <a:rPr lang="ru-RU" sz="3700" dirty="0" err="1"/>
              <a:t>звичайних</a:t>
            </a:r>
            <a:r>
              <a:rPr lang="ru-RU" sz="3700" dirty="0"/>
              <a:t> </a:t>
            </a:r>
            <a:r>
              <a:rPr lang="ru-RU" sz="3700" dirty="0" err="1"/>
              <a:t>захворювань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i="1" dirty="0" err="1"/>
              <a:t>порушення</a:t>
            </a:r>
            <a:r>
              <a:rPr lang="ru-RU" sz="3700" dirty="0"/>
              <a:t> </a:t>
            </a:r>
            <a:r>
              <a:rPr lang="ru-RU" sz="3700" dirty="0" err="1"/>
              <a:t>психічного</a:t>
            </a:r>
            <a:r>
              <a:rPr lang="ru-RU" sz="3700" dirty="0"/>
              <a:t> та </a:t>
            </a:r>
            <a:r>
              <a:rPr lang="ru-RU" sz="3700" dirty="0" err="1"/>
              <a:t>розумового</a:t>
            </a:r>
            <a:r>
              <a:rPr lang="ru-RU" sz="3700" dirty="0"/>
              <a:t> </a:t>
            </a:r>
            <a:r>
              <a:rPr lang="ru-RU" sz="3700" dirty="0" err="1"/>
              <a:t>розвитку</a:t>
            </a:r>
            <a:r>
              <a:rPr lang="ru-RU" sz="3700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700" i="1" dirty="0" err="1"/>
              <a:t>прискорення</a:t>
            </a:r>
            <a:r>
              <a:rPr lang="ru-RU" sz="3700" i="1" dirty="0"/>
              <a:t> </a:t>
            </a:r>
            <a:r>
              <a:rPr lang="ru-RU" sz="3700" i="1" dirty="0" err="1"/>
              <a:t>старіння</a:t>
            </a:r>
            <a:r>
              <a:rPr lang="ru-RU" sz="3700" i="1" dirty="0"/>
              <a:t> </a:t>
            </a:r>
            <a:r>
              <a:rPr lang="ru-RU" sz="3700" dirty="0" err="1"/>
              <a:t>організму</a:t>
            </a:r>
            <a:r>
              <a:rPr lang="ru-RU" sz="3700" dirty="0" smtClean="0"/>
              <a:t>.</a:t>
            </a:r>
            <a:r>
              <a:rPr lang="ru-RU" sz="3700" dirty="0"/>
              <a:t> 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err="1" smtClean="0">
                <a:effectLst/>
              </a:rPr>
              <a:t>хвороби</a:t>
            </a:r>
            <a:r>
              <a:rPr lang="ru-RU" sz="2400" b="1" dirty="0" smtClean="0">
                <a:effectLst/>
              </a:rPr>
              <a:t>, </a:t>
            </a:r>
            <a:r>
              <a:rPr lang="ru-RU" sz="2400" b="1" dirty="0" err="1">
                <a:effectLst/>
              </a:rPr>
              <a:t>що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виникли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або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загострилися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під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впливом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радіаці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341438"/>
            <a:ext cx="8686800" cy="5516562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гостра</a:t>
            </a:r>
            <a:r>
              <a:rPr lang="ru-RU" sz="8000" b="1" dirty="0" smtClean="0"/>
              <a:t> </a:t>
            </a:r>
            <a:r>
              <a:rPr lang="ru-RU" sz="8000" b="1" dirty="0"/>
              <a:t>та </a:t>
            </a:r>
            <a:r>
              <a:rPr lang="ru-RU" sz="8000" b="1" dirty="0" err="1"/>
              <a:t>хронічна</a:t>
            </a:r>
            <a:r>
              <a:rPr lang="ru-RU" sz="8000" b="1" dirty="0"/>
              <a:t> </a:t>
            </a:r>
            <a:r>
              <a:rPr lang="ru-RU" sz="8000" b="1" dirty="0" err="1"/>
              <a:t>променева</a:t>
            </a:r>
            <a:r>
              <a:rPr lang="ru-RU" sz="8000" b="1" dirty="0"/>
              <a:t> хвороба;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локальне</a:t>
            </a:r>
            <a:r>
              <a:rPr lang="ru-RU" sz="8000" b="1" dirty="0" smtClean="0"/>
              <a:t> </a:t>
            </a:r>
            <a:r>
              <a:rPr lang="ru-RU" sz="8000" b="1" dirty="0" err="1"/>
              <a:t>променеве</a:t>
            </a:r>
            <a:r>
              <a:rPr lang="ru-RU" sz="8000" b="1" dirty="0"/>
              <a:t> </a:t>
            </a:r>
            <a:r>
              <a:rPr lang="ru-RU" sz="8000" b="1" dirty="0" err="1"/>
              <a:t>ураження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лейкемія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лейкоз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рак </a:t>
            </a:r>
            <a:r>
              <a:rPr lang="ru-RU" sz="8000" b="1" dirty="0" err="1"/>
              <a:t>легенів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рак </a:t>
            </a:r>
            <a:r>
              <a:rPr lang="ru-RU" sz="8000" b="1" dirty="0" err="1"/>
              <a:t>щитовидної</a:t>
            </a:r>
            <a:r>
              <a:rPr lang="ru-RU" sz="8000" b="1" dirty="0"/>
              <a:t> </a:t>
            </a:r>
            <a:r>
              <a:rPr lang="ru-RU" sz="8000" b="1" dirty="0" err="1"/>
              <a:t>залози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рак </a:t>
            </a:r>
            <a:r>
              <a:rPr lang="ru-RU" sz="8000" b="1" dirty="0" err="1"/>
              <a:t>шлунку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рак </a:t>
            </a:r>
            <a:r>
              <a:rPr lang="ru-RU" sz="8000" b="1" dirty="0" err="1"/>
              <a:t>печінки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рак </a:t>
            </a:r>
            <a:r>
              <a:rPr lang="ru-RU" sz="8000" b="1" dirty="0" err="1"/>
              <a:t>молочної</a:t>
            </a:r>
            <a:r>
              <a:rPr lang="ru-RU" sz="8000" b="1" dirty="0"/>
              <a:t> </a:t>
            </a:r>
            <a:r>
              <a:rPr lang="ru-RU" sz="8000" b="1" dirty="0" err="1"/>
              <a:t>залози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рак </a:t>
            </a:r>
            <a:r>
              <a:rPr lang="ru-RU" sz="8000" b="1" dirty="0" err="1"/>
              <a:t>шкіри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 </a:t>
            </a:r>
            <a:r>
              <a:rPr lang="ru-RU" sz="8000" b="1" dirty="0" err="1"/>
              <a:t>ін</a:t>
            </a:r>
            <a:r>
              <a:rPr lang="ru-RU" sz="8000" b="1" dirty="0"/>
              <a:t>. </a:t>
            </a:r>
            <a:r>
              <a:rPr lang="ru-RU" sz="8000" b="1" dirty="0" err="1"/>
              <a:t>ракові</a:t>
            </a:r>
            <a:r>
              <a:rPr lang="ru-RU" sz="8000" b="1" dirty="0"/>
              <a:t> </a:t>
            </a:r>
            <a:r>
              <a:rPr lang="ru-RU" sz="8000" b="1" dirty="0" err="1"/>
              <a:t>пухлини</a:t>
            </a:r>
            <a:r>
              <a:rPr lang="ru-RU" sz="8000" b="1" dirty="0"/>
              <a:t> </a:t>
            </a:r>
            <a:r>
              <a:rPr lang="ru-RU" sz="8000" b="1" dirty="0" err="1"/>
              <a:t>органів</a:t>
            </a:r>
            <a:r>
              <a:rPr lang="ru-RU" sz="8000" b="1" dirty="0"/>
              <a:t> і тканин;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 </a:t>
            </a:r>
            <a:r>
              <a:rPr lang="ru-RU" sz="8000" b="1" dirty="0" err="1"/>
              <a:t>злоякісні</a:t>
            </a:r>
            <a:r>
              <a:rPr lang="ru-RU" sz="8000" b="1" dirty="0"/>
              <a:t> </a:t>
            </a:r>
            <a:r>
              <a:rPr lang="ru-RU" sz="8000" b="1" dirty="0" err="1"/>
              <a:t>лімфоми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 </a:t>
            </a:r>
            <a:r>
              <a:rPr lang="ru-RU" sz="8000" b="1" dirty="0" err="1"/>
              <a:t>злоякісні</a:t>
            </a:r>
            <a:r>
              <a:rPr lang="ru-RU" sz="8000" b="1" dirty="0"/>
              <a:t> </a:t>
            </a:r>
            <a:r>
              <a:rPr lang="ru-RU" sz="8000" b="1" dirty="0" err="1"/>
              <a:t>пухлини</a:t>
            </a:r>
            <a:r>
              <a:rPr lang="ru-RU" sz="8000" b="1" dirty="0"/>
              <a:t> </a:t>
            </a:r>
            <a:r>
              <a:rPr lang="ru-RU" sz="8000" b="1" dirty="0" err="1"/>
              <a:t>мозку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злоякісні</a:t>
            </a:r>
            <a:r>
              <a:rPr lang="ru-RU" sz="8000" b="1" dirty="0" smtClean="0"/>
              <a:t> </a:t>
            </a:r>
            <a:r>
              <a:rPr lang="ru-RU" sz="8000" b="1" dirty="0" err="1"/>
              <a:t>пухлини</a:t>
            </a:r>
            <a:r>
              <a:rPr lang="ru-RU" sz="8000" b="1" dirty="0"/>
              <a:t> </a:t>
            </a:r>
            <a:r>
              <a:rPr lang="ru-RU" sz="8000" b="1" dirty="0" err="1"/>
              <a:t>кісток</a:t>
            </a:r>
            <a:r>
              <a:rPr lang="ru-RU" sz="8000" b="1" dirty="0"/>
              <a:t> та </a:t>
            </a:r>
            <a:r>
              <a:rPr lang="ru-RU" sz="8000" b="1" dirty="0" err="1"/>
              <a:t>суглобних</a:t>
            </a:r>
            <a:r>
              <a:rPr lang="ru-RU" sz="8000" b="1" dirty="0"/>
              <a:t> </a:t>
            </a:r>
            <a:r>
              <a:rPr lang="ru-RU" sz="8000" b="1" dirty="0" err="1"/>
              <a:t>хрящів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мієломна</a:t>
            </a:r>
            <a:r>
              <a:rPr lang="ru-RU" sz="8000" b="1" dirty="0" smtClean="0"/>
              <a:t> </a:t>
            </a:r>
            <a:r>
              <a:rPr lang="ru-RU" sz="8000" b="1" dirty="0"/>
              <a:t>хвороба;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апластична</a:t>
            </a:r>
            <a:r>
              <a:rPr lang="ru-RU" sz="8000" b="1" dirty="0" smtClean="0"/>
              <a:t> </a:t>
            </a:r>
            <a:r>
              <a:rPr lang="ru-RU" sz="8000" b="1" dirty="0" err="1"/>
              <a:t>анемія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ерітромієлодісплазія</a:t>
            </a:r>
            <a:r>
              <a:rPr lang="ru-RU" sz="8000" b="1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err="1" smtClean="0"/>
              <a:t>ін</a:t>
            </a:r>
            <a:r>
              <a:rPr lang="ru-RU" sz="8000" b="1" dirty="0"/>
              <a:t>. </a:t>
            </a:r>
            <a:r>
              <a:rPr lang="ru-RU" sz="8000" b="1" dirty="0" err="1"/>
              <a:t>онкологічні</a:t>
            </a:r>
            <a:r>
              <a:rPr lang="ru-RU" sz="8000" b="1" dirty="0"/>
              <a:t> </a:t>
            </a:r>
            <a:r>
              <a:rPr lang="ru-RU" sz="8000" b="1" dirty="0" err="1"/>
              <a:t>захворювання</a:t>
            </a:r>
            <a:r>
              <a:rPr lang="ru-RU" sz="8000" b="1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err="1">
                <a:effectLst/>
              </a:rPr>
              <a:t>Наслідок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дії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іонізуючого</a:t>
            </a:r>
            <a:r>
              <a:rPr lang="ru-RU" sz="2400" b="1" dirty="0">
                <a:effectLst/>
              </a:rPr>
              <a:t> </a:t>
            </a:r>
            <a:r>
              <a:rPr lang="ru-RU" sz="2400" b="1" dirty="0" err="1">
                <a:effectLst/>
              </a:rPr>
              <a:t>випромінювання</a:t>
            </a:r>
            <a:r>
              <a:rPr lang="ru-RU" sz="2400" b="1" dirty="0">
                <a:effectLst/>
              </a:rPr>
              <a:t>  </a:t>
            </a:r>
            <a:r>
              <a:rPr lang="ru-RU" sz="2400" b="1" dirty="0" err="1">
                <a:effectLst/>
              </a:rPr>
              <a:t>можна</a:t>
            </a:r>
            <a:r>
              <a:rPr lang="ru-RU" sz="2400" b="1" dirty="0">
                <a:effectLst/>
              </a:rPr>
              <a:t>  </a:t>
            </a:r>
            <a:r>
              <a:rPr lang="ru-RU" sz="2400" b="1" dirty="0" err="1">
                <a:effectLst/>
              </a:rPr>
              <a:t>представити</a:t>
            </a:r>
            <a:r>
              <a:rPr lang="ru-RU" sz="2400" b="1" dirty="0">
                <a:effectLst/>
              </a:rPr>
              <a:t> в </a:t>
            </a:r>
            <a:r>
              <a:rPr lang="ru-RU" sz="2400" b="1" dirty="0" err="1">
                <a:effectLst/>
              </a:rPr>
              <a:t>наступному</a:t>
            </a:r>
            <a:r>
              <a:rPr lang="ru-RU" sz="2400" b="1" dirty="0">
                <a:effectLst/>
              </a:rPr>
              <a:t> порядку:</a:t>
            </a:r>
            <a:endParaRPr lang="ru-RU" sz="2400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14925"/>
          </a:xfrm>
        </p:spPr>
        <p:txBody>
          <a:bodyPr/>
          <a:lstStyle/>
          <a:p>
            <a:r>
              <a:rPr lang="ru-RU" smtClean="0"/>
              <a:t>зміни в соматичних клітинах, які приводять до виникнення злоякісних пухлин (частіше виникають при великих дозах опромінення);</a:t>
            </a:r>
          </a:p>
          <a:p>
            <a:r>
              <a:rPr lang="ru-RU" smtClean="0"/>
              <a:t>генетичні мутації, які впливають на майбутні покоління (залежать від дози і потужності дози);</a:t>
            </a:r>
          </a:p>
          <a:p>
            <a:r>
              <a:rPr lang="ru-RU" smtClean="0"/>
              <a:t>вплив на зародок і плід, внаслідок опромінення матері в період вагітності;</a:t>
            </a:r>
          </a:p>
          <a:p>
            <a:r>
              <a:rPr lang="ru-RU" smtClean="0"/>
              <a:t>смерть в момент опромінення.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Мутації</a:t>
            </a:r>
            <a:endParaRPr lang="ru-RU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Мутації в статевих клітинах - </a:t>
            </a:r>
            <a:r>
              <a:rPr lang="ru-RU" b="1" smtClean="0"/>
              <a:t>генетичні</a:t>
            </a:r>
            <a:r>
              <a:rPr lang="ru-RU" smtClean="0"/>
              <a:t> - передаються наступним поколінням. Мутації в любих інших клітинах організму - </a:t>
            </a:r>
            <a:r>
              <a:rPr lang="ru-RU" b="1" smtClean="0"/>
              <a:t>соматичні</a:t>
            </a:r>
            <a:r>
              <a:rPr lang="ru-RU" smtClean="0"/>
              <a:t> - успадковуються тільки дочірніми клітинами і діють лише на той організм, в якому виникли.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193</TotalTime>
  <Words>384</Words>
  <Application>Microsoft Office PowerPoint</Application>
  <PresentationFormat>Экран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16</vt:i4>
      </vt:variant>
    </vt:vector>
  </HeadingPairs>
  <TitlesOfParts>
    <vt:vector size="31" baseType="lpstr">
      <vt:lpstr>Franklin Gothic Book</vt:lpstr>
      <vt:lpstr>Arial</vt:lpstr>
      <vt:lpstr>Franklin Gothic Medium</vt:lpstr>
      <vt:lpstr>Wingdings 2</vt:lpstr>
      <vt:lpstr>Calibri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Дякую за увагу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радіації на організм людини</dc:title>
  <dc:creator>АК</dc:creator>
  <cp:lastModifiedBy>AlexKlim</cp:lastModifiedBy>
  <cp:revision>11</cp:revision>
  <dcterms:created xsi:type="dcterms:W3CDTF">2014-03-19T08:33:46Z</dcterms:created>
  <dcterms:modified xsi:type="dcterms:W3CDTF">2014-03-27T18:04:09Z</dcterms:modified>
</cp:coreProperties>
</file>