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A240FD-4535-4CAC-8FE9-E24F49E9535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DD68C3-8C7E-4540-A98F-1C19EA548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628800"/>
            <a:ext cx="8928992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88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Зимуючі птахи</a:t>
            </a:r>
          </a:p>
          <a:p>
            <a:r>
              <a:rPr lang="uk-UA" sz="88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88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uk-UA" sz="88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України</a:t>
            </a:r>
            <a:endParaRPr lang="ru-RU" sz="8800" b="1" dirty="0">
              <a:ln/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0"/>
            <a:ext cx="48600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Підкоришник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звичайний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— </a:t>
            </a:r>
            <a:r>
              <a:rPr lang="ru-RU" sz="2000" dirty="0" smtClean="0"/>
              <a:t>невеликий птах </a:t>
            </a:r>
            <a:r>
              <a:rPr lang="ru-RU" sz="2000" dirty="0" err="1" smtClean="0"/>
              <a:t>з</a:t>
            </a:r>
            <a:r>
              <a:rPr lang="ru-RU" sz="2000" dirty="0" smtClean="0"/>
              <a:t> ряду </a:t>
            </a:r>
            <a:r>
              <a:rPr lang="ru-RU" sz="2000" dirty="0" err="1" smtClean="0"/>
              <a:t>горобцеподібних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розповсюджений</a:t>
            </a:r>
            <a:r>
              <a:rPr lang="ru-RU" sz="2000" dirty="0" smtClean="0"/>
              <a:t> практично на </a:t>
            </a:r>
            <a:r>
              <a:rPr lang="ru-RU" sz="2000" dirty="0" err="1" smtClean="0"/>
              <a:t>всій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помірній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кліматичній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Євразії</a:t>
            </a:r>
            <a:r>
              <a:rPr lang="ru-RU" sz="2000" dirty="0" smtClean="0"/>
              <a:t>. Для виду </a:t>
            </a:r>
            <a:r>
              <a:rPr lang="ru-RU" sz="2000" dirty="0" err="1" smtClean="0"/>
              <a:t>характерні</a:t>
            </a:r>
            <a:r>
              <a:rPr lang="ru-RU" sz="2000" dirty="0" smtClean="0"/>
              <a:t> тонкий </a:t>
            </a:r>
            <a:r>
              <a:rPr lang="ru-RU" sz="2000" dirty="0" err="1" smtClean="0"/>
              <a:t>загнутий</a:t>
            </a:r>
            <a:r>
              <a:rPr lang="ru-RU" sz="2000" dirty="0" smtClean="0"/>
              <a:t> донизу </a:t>
            </a:r>
            <a:r>
              <a:rPr lang="ru-RU" sz="2000" dirty="0" err="1" smtClean="0"/>
              <a:t>дзьоб</a:t>
            </a:r>
            <a:r>
              <a:rPr lang="ru-RU" sz="2000" dirty="0" smtClean="0"/>
              <a:t>, </a:t>
            </a:r>
            <a:r>
              <a:rPr lang="ru-RU" sz="2000" dirty="0" err="1" smtClean="0"/>
              <a:t>сторкато-коричневе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забарвлення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сірувато-біле</a:t>
            </a:r>
            <a:r>
              <a:rPr lang="ru-RU" sz="2000" dirty="0" smtClean="0"/>
              <a:t> — </a:t>
            </a:r>
            <a:r>
              <a:rPr lang="ru-RU" sz="2000" dirty="0" err="1" smtClean="0"/>
              <a:t>нижньої</a:t>
            </a:r>
            <a:r>
              <a:rPr lang="ru-RU" sz="2000" dirty="0" smtClean="0"/>
              <a:t>, </a:t>
            </a:r>
            <a:r>
              <a:rPr lang="ru-RU" sz="2000" dirty="0" err="1" smtClean="0"/>
              <a:t>довгі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прямі</a:t>
            </a:r>
            <a:r>
              <a:rPr lang="ru-RU" sz="2000" dirty="0" smtClean="0"/>
              <a:t>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жорсткі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хвостові</a:t>
            </a:r>
            <a:r>
              <a:rPr lang="ru-RU" sz="2000" dirty="0" smtClean="0"/>
              <a:t> пера,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допомагають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триматись</a:t>
            </a:r>
            <a:r>
              <a:rPr lang="ru-RU" sz="2000" dirty="0" smtClean="0"/>
              <a:t> вертикально на </a:t>
            </a:r>
            <a:r>
              <a:rPr lang="ru-RU" sz="2000" dirty="0" err="1" smtClean="0"/>
              <a:t>стовбурах</a:t>
            </a:r>
            <a:r>
              <a:rPr lang="ru-RU" sz="2000" dirty="0" smtClean="0"/>
              <a:t> дерев.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подібного</a:t>
            </a:r>
            <a:r>
              <a:rPr lang="ru-RU" sz="2000" dirty="0" smtClean="0"/>
              <a:t> виду, короткопалого </a:t>
            </a:r>
            <a:r>
              <a:rPr lang="ru-RU" sz="2000" dirty="0" err="1" smtClean="0"/>
              <a:t>підкоришника</a:t>
            </a:r>
            <a:r>
              <a:rPr lang="en-US" sz="2000" dirty="0" smtClean="0"/>
              <a:t>, </a:t>
            </a:r>
            <a:r>
              <a:rPr lang="ru-RU" sz="2000" dirty="0" err="1" smtClean="0"/>
              <a:t>підкоришника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легше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відрізнити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співом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Вид </a:t>
            </a:r>
            <a:r>
              <a:rPr lang="ru-RU" sz="2000" dirty="0" err="1" smtClean="0"/>
              <a:t>підкоришник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поділяють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дев'ять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котрі</a:t>
            </a:r>
            <a:r>
              <a:rPr lang="ru-RU" sz="2000" dirty="0" smtClean="0"/>
              <a:t> </a:t>
            </a:r>
            <a:r>
              <a:rPr lang="ru-RU" sz="2000" dirty="0" err="1" smtClean="0"/>
              <a:t>живуть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розмножуються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великого ареалу.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Голуб</a:t>
            </a:r>
            <a:r>
              <a:rPr lang="en-US" dirty="0" smtClean="0"/>
              <a:t> — </a:t>
            </a:r>
            <a:r>
              <a:rPr lang="vi-VN" dirty="0" smtClean="0"/>
              <a:t>рід птахів з родини голубових</a:t>
            </a:r>
            <a:r>
              <a:rPr lang="en-US" dirty="0" smtClean="0"/>
              <a:t>, </a:t>
            </a:r>
            <a:r>
              <a:rPr lang="vi-VN" dirty="0" smtClean="0"/>
              <a:t>що поширені всією земною кулею, крім Арктичних та полярних зон.</a:t>
            </a:r>
            <a:r>
              <a:rPr lang="ru-RU" dirty="0" smtClean="0"/>
              <a:t> </a:t>
            </a:r>
            <a:r>
              <a:rPr lang="ru-RU" dirty="0" err="1" smtClean="0"/>
              <a:t>Найпоширеніші</a:t>
            </a:r>
            <a:r>
              <a:rPr lang="ru-RU" dirty="0" smtClean="0"/>
              <a:t> голуби в </a:t>
            </a:r>
            <a:r>
              <a:rPr lang="ru-RU" dirty="0" err="1" smtClean="0"/>
              <a:t>Австралії</a:t>
            </a:r>
            <a:r>
              <a:rPr lang="ru-RU" dirty="0" smtClean="0"/>
              <a:t> та на </a:t>
            </a:r>
            <a:r>
              <a:rPr lang="ru-RU" dirty="0" err="1" smtClean="0"/>
              <a:t>Малайському</a:t>
            </a:r>
            <a:r>
              <a:rPr lang="ru-RU" dirty="0" smtClean="0"/>
              <a:t> </a:t>
            </a:r>
            <a:r>
              <a:rPr lang="ru-RU" dirty="0" err="1" smtClean="0"/>
              <a:t>архіпелазі</a:t>
            </a:r>
            <a:r>
              <a:rPr lang="ru-RU" dirty="0" smtClean="0"/>
              <a:t>. 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відкриттів</a:t>
            </a:r>
            <a:r>
              <a:rPr lang="ru-RU" dirty="0" smtClean="0"/>
              <a:t> </a:t>
            </a:r>
            <a:r>
              <a:rPr lang="ru-RU" dirty="0" err="1" smtClean="0"/>
              <a:t>мореплавців</a:t>
            </a:r>
            <a:r>
              <a:rPr lang="ru-RU" dirty="0" smtClean="0"/>
              <a:t> </a:t>
            </a:r>
            <a:r>
              <a:rPr lang="ru-RU" dirty="0" err="1" smtClean="0"/>
              <a:t>виявили</a:t>
            </a:r>
            <a:r>
              <a:rPr lang="ru-RU" dirty="0" smtClean="0"/>
              <a:t>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Маврикій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вид голуба — дронта.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Горобець</a:t>
            </a:r>
            <a:r>
              <a:rPr lang="vi-VN" dirty="0" smtClean="0"/>
              <a:t> </a:t>
            </a:r>
            <a:r>
              <a:rPr lang="en-US" dirty="0" smtClean="0"/>
              <a:t> —</a:t>
            </a:r>
            <a:r>
              <a:rPr lang="vi-VN" dirty="0" smtClean="0"/>
              <a:t>родин</a:t>
            </a:r>
            <a:r>
              <a:rPr lang="uk-UA" dirty="0" smtClean="0"/>
              <a:t>а</a:t>
            </a:r>
            <a:r>
              <a:rPr lang="vi-VN" dirty="0" smtClean="0"/>
              <a:t> горобцевих</a:t>
            </a:r>
            <a:r>
              <a:rPr lang="en-US" dirty="0" smtClean="0"/>
              <a:t>. </a:t>
            </a:r>
            <a:r>
              <a:rPr lang="vi-VN" dirty="0" smtClean="0"/>
              <a:t>Це один із найвідоміших птахів, що живуть по сусідству із житлом людини . Добре пізнаваний як за зовнішнім виглядом, так і за характерним цвіріньканням</a:t>
            </a:r>
            <a:r>
              <a:rPr lang="uk-UA" dirty="0" smtClean="0"/>
              <a:t>. Довжина тіла 16 см, маса 23—35 г.</a:t>
            </a:r>
          </a:p>
          <a:p>
            <a:r>
              <a:rPr lang="uk-UA" dirty="0" smtClean="0"/>
              <a:t>Загальне забарвлення оперення — зверху коричнювато-бура, іржавого кольору із чорними плямами, знизу білувата або сіра. Щоки білі, вушна область блідо-сіра. Крила з жовтувато-білою поперечною смугою.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1650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Повзик</a:t>
            </a:r>
            <a:r>
              <a:rPr lang="ru-RU" sz="2800" dirty="0" smtClean="0"/>
              <a:t> — </a:t>
            </a:r>
            <a:r>
              <a:rPr lang="ru-RU" sz="2800" dirty="0" err="1" smtClean="0"/>
              <a:t>рід</a:t>
            </a:r>
            <a:r>
              <a:rPr lang="ru-RU" sz="2800" dirty="0" smtClean="0"/>
              <a:t> невеликих за </a:t>
            </a:r>
            <a:r>
              <a:rPr lang="ru-RU" sz="2800" dirty="0" err="1" smtClean="0"/>
              <a:t>розміром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співучих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птахів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повзикових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Синиця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— </a:t>
            </a:r>
            <a:r>
              <a:rPr lang="ru-RU" sz="2000" dirty="0" err="1" smtClean="0"/>
              <a:t>рід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Синицеві</a:t>
            </a:r>
            <a:r>
              <a:rPr lang="en-US" sz="2000" dirty="0" smtClean="0"/>
              <a:t>.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розміром</a:t>
            </a:r>
            <a:r>
              <a:rPr lang="ru-RU" sz="2000" dirty="0" smtClean="0"/>
              <a:t> птахи, </a:t>
            </a:r>
            <a:r>
              <a:rPr lang="ru-RU" sz="2000" dirty="0" err="1" smtClean="0"/>
              <a:t>живляться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комахами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дрібними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безхребетними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7237"/>
            <a:ext cx="91440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Сойка</a:t>
            </a:r>
            <a:r>
              <a:rPr lang="ru-RU" dirty="0" smtClean="0"/>
              <a:t> -</a:t>
            </a:r>
            <a:r>
              <a:rPr lang="en-US" dirty="0" smtClean="0"/>
              <a:t> </a:t>
            </a:r>
            <a:r>
              <a:rPr lang="ru-RU" dirty="0" smtClean="0"/>
              <a:t>птах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воронових</a:t>
            </a:r>
            <a:r>
              <a:rPr lang="ru-RU" dirty="0" smtClean="0"/>
              <a:t>, </a:t>
            </a:r>
            <a:r>
              <a:rPr lang="ru-RU" dirty="0" err="1" smtClean="0"/>
              <a:t>відіграє</a:t>
            </a:r>
            <a:r>
              <a:rPr lang="ru-RU" dirty="0" smtClean="0"/>
              <a:t> роль "</a:t>
            </a:r>
            <a:r>
              <a:rPr lang="ru-RU" dirty="0" err="1" smtClean="0"/>
              <a:t>поліцейського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": вона </a:t>
            </a:r>
            <a:r>
              <a:rPr lang="ru-RU" dirty="0" err="1" smtClean="0"/>
              <a:t>завжди</a:t>
            </a:r>
            <a:r>
              <a:rPr lang="ru-RU" dirty="0" smtClean="0"/>
              <a:t> на </a:t>
            </a:r>
            <a:r>
              <a:rPr lang="ru-RU" dirty="0" err="1" smtClean="0"/>
              <a:t>сторожі</a:t>
            </a:r>
            <a:r>
              <a:rPr lang="ru-RU" dirty="0" smtClean="0"/>
              <a:t>, </a:t>
            </a:r>
            <a:r>
              <a:rPr lang="ru-RU" dirty="0" err="1" smtClean="0"/>
              <a:t>своїм</a:t>
            </a:r>
            <a:r>
              <a:rPr lang="ru-RU" dirty="0" smtClean="0"/>
              <a:t> скрипучим голосом </a:t>
            </a:r>
            <a:r>
              <a:rPr lang="ru-RU" dirty="0" err="1" smtClean="0"/>
              <a:t>подає</a:t>
            </a:r>
            <a:r>
              <a:rPr lang="ru-RU" dirty="0" smtClean="0"/>
              <a:t> знак </a:t>
            </a:r>
            <a:r>
              <a:rPr lang="ru-RU" dirty="0" err="1" smtClean="0"/>
              <a:t>лісовим</a:t>
            </a:r>
            <a:r>
              <a:rPr lang="ru-RU" dirty="0" smtClean="0"/>
              <a:t> </a:t>
            </a:r>
            <a:r>
              <a:rPr lang="ru-RU" dirty="0" err="1" smtClean="0"/>
              <a:t>мешканцям</a:t>
            </a:r>
            <a:r>
              <a:rPr lang="ru-RU" dirty="0" smtClean="0"/>
              <a:t> про </a:t>
            </a:r>
            <a:r>
              <a:rPr lang="ru-RU" dirty="0" err="1" smtClean="0"/>
              <a:t>появу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помітить</a:t>
            </a:r>
            <a:r>
              <a:rPr lang="ru-RU" dirty="0" smtClean="0"/>
              <a:t>.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34 см, вага 147 — 196 г. В </a:t>
            </a:r>
            <a:r>
              <a:rPr lang="ru-RU" dirty="0" err="1" smtClean="0"/>
              <a:t>природі</a:t>
            </a:r>
            <a:r>
              <a:rPr lang="ru-RU" dirty="0" smtClean="0"/>
              <a:t> сойка </a:t>
            </a:r>
            <a:r>
              <a:rPr lang="ru-RU" dirty="0" err="1" smtClean="0"/>
              <a:t>уникає</a:t>
            </a:r>
            <a:r>
              <a:rPr lang="ru-RU" dirty="0" smtClean="0"/>
              <a:t> </a:t>
            </a:r>
            <a:r>
              <a:rPr lang="ru-RU" dirty="0" err="1" smtClean="0"/>
              <a:t>відкритих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,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полюбляє</a:t>
            </a:r>
            <a:r>
              <a:rPr lang="ru-RU" dirty="0" smtClean="0"/>
              <a:t> </a:t>
            </a:r>
            <a:r>
              <a:rPr lang="ru-RU" dirty="0" err="1" smtClean="0"/>
              <a:t>перельоти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крони</a:t>
            </a:r>
            <a:r>
              <a:rPr lang="ru-RU" dirty="0" smtClean="0"/>
              <a:t> на крону. По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пересовується</a:t>
            </a:r>
            <a:r>
              <a:rPr lang="ru-RU" dirty="0" smtClean="0"/>
              <a:t> </a:t>
            </a:r>
            <a:r>
              <a:rPr lang="ru-RU" dirty="0" err="1" smtClean="0"/>
              <a:t>невпевненими</a:t>
            </a:r>
            <a:r>
              <a:rPr lang="ru-RU" dirty="0" smtClean="0"/>
              <a:t> </a:t>
            </a:r>
            <a:r>
              <a:rPr lang="ru-RU" dirty="0" err="1" smtClean="0"/>
              <a:t>стрибками</a:t>
            </a:r>
            <a:r>
              <a:rPr lang="ru-RU" dirty="0" smtClean="0"/>
              <a:t>, тому внизу </a:t>
            </a:r>
            <a:r>
              <a:rPr lang="ru-RU" dirty="0" err="1" smtClean="0"/>
              <a:t>довго</a:t>
            </a:r>
            <a:r>
              <a:rPr lang="ru-RU" dirty="0" smtClean="0"/>
              <a:t> не </a:t>
            </a:r>
            <a:r>
              <a:rPr lang="ru-RU" dirty="0" err="1" smtClean="0"/>
              <a:t>затримується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сойка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переймати</a:t>
            </a:r>
            <a:r>
              <a:rPr lang="ru-RU" dirty="0" smtClean="0"/>
              <a:t> звуки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9351"/>
            <a:ext cx="9144000" cy="48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Сорока.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45-50 см, </a:t>
            </a:r>
            <a:r>
              <a:rPr lang="ru-RU" dirty="0" err="1" smtClean="0"/>
              <a:t>маса</a:t>
            </a:r>
            <a:r>
              <a:rPr lang="ru-RU" dirty="0" smtClean="0"/>
              <a:t> 150-250 г, </a:t>
            </a:r>
            <a:r>
              <a:rPr lang="ru-RU" dirty="0" err="1" smtClean="0"/>
              <a:t>розмах</a:t>
            </a:r>
            <a:r>
              <a:rPr lang="ru-RU" dirty="0" smtClean="0"/>
              <a:t> </a:t>
            </a:r>
            <a:r>
              <a:rPr lang="ru-RU" dirty="0" err="1" smtClean="0"/>
              <a:t>крил</a:t>
            </a:r>
            <a:r>
              <a:rPr lang="ru-RU" dirty="0" smtClean="0"/>
              <a:t> 55—58 см.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звичайний</a:t>
            </a:r>
            <a:r>
              <a:rPr lang="ru-RU" dirty="0" smtClean="0"/>
              <a:t> </a:t>
            </a:r>
            <a:r>
              <a:rPr lang="ru-RU" dirty="0" err="1" smtClean="0"/>
              <a:t>осілий</a:t>
            </a:r>
            <a:r>
              <a:rPr lang="ru-RU" dirty="0" smtClean="0"/>
              <a:t> птах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В сороки </a:t>
            </a:r>
            <a:r>
              <a:rPr lang="ru-RU" dirty="0" err="1" smtClean="0"/>
              <a:t>своєрідне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пір'я</a:t>
            </a:r>
            <a:r>
              <a:rPr lang="ru-RU" dirty="0" smtClean="0"/>
              <a:t>. Голова, шия, спина, горло, </a:t>
            </a:r>
            <a:r>
              <a:rPr lang="ru-RU" dirty="0" err="1" smtClean="0"/>
              <a:t>воло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верхня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грудей </a:t>
            </a:r>
            <a:r>
              <a:rPr lang="ru-RU" dirty="0" err="1" smtClean="0"/>
              <a:t>блискучо-чорні</a:t>
            </a:r>
            <a:r>
              <a:rPr lang="ru-RU" dirty="0" smtClean="0"/>
              <a:t>, на </a:t>
            </a:r>
            <a:r>
              <a:rPr lang="ru-RU" dirty="0" err="1" smtClean="0"/>
              <a:t>голові</a:t>
            </a:r>
            <a:r>
              <a:rPr lang="ru-RU" dirty="0" smtClean="0"/>
              <a:t> та </a:t>
            </a:r>
            <a:r>
              <a:rPr lang="ru-RU" dirty="0" err="1" smtClean="0"/>
              <a:t>спині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зеленим </a:t>
            </a:r>
            <a:r>
              <a:rPr lang="ru-RU" dirty="0" err="1" smtClean="0"/>
              <a:t>відливом</a:t>
            </a:r>
            <a:r>
              <a:rPr lang="ru-RU" dirty="0" smtClean="0"/>
              <a:t>; </a:t>
            </a:r>
            <a:r>
              <a:rPr lang="ru-RU" dirty="0" err="1" smtClean="0"/>
              <a:t>плечі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виразна</a:t>
            </a:r>
            <a:r>
              <a:rPr lang="ru-RU" dirty="0" smtClean="0"/>
              <a:t>, часто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ледве</a:t>
            </a:r>
            <a:r>
              <a:rPr lang="ru-RU" dirty="0" smtClean="0"/>
              <a:t> </a:t>
            </a:r>
            <a:r>
              <a:rPr lang="ru-RU" dirty="0" err="1" smtClean="0"/>
              <a:t>позначена</a:t>
            </a:r>
            <a:r>
              <a:rPr lang="ru-RU" dirty="0" smtClean="0"/>
              <a:t> поперечна </a:t>
            </a:r>
            <a:r>
              <a:rPr lang="ru-RU" dirty="0" err="1" smtClean="0"/>
              <a:t>смуга</a:t>
            </a:r>
            <a:r>
              <a:rPr lang="ru-RU" dirty="0" smtClean="0"/>
              <a:t> на </a:t>
            </a:r>
            <a:r>
              <a:rPr lang="ru-RU" dirty="0" err="1" smtClean="0"/>
              <a:t>спині</a:t>
            </a:r>
            <a:r>
              <a:rPr lang="ru-RU" dirty="0" smtClean="0"/>
              <a:t> та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; </a:t>
            </a:r>
            <a:r>
              <a:rPr lang="ru-RU" dirty="0" err="1" smtClean="0"/>
              <a:t>махові</a:t>
            </a:r>
            <a:r>
              <a:rPr lang="ru-RU" dirty="0" smtClean="0"/>
              <a:t> пера </a:t>
            </a:r>
            <a:r>
              <a:rPr lang="ru-RU" dirty="0" err="1" smtClean="0"/>
              <a:t>сині</a:t>
            </a:r>
            <a:r>
              <a:rPr lang="ru-RU" dirty="0" smtClean="0"/>
              <a:t>,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їхній</a:t>
            </a:r>
            <a:r>
              <a:rPr lang="ru-RU" dirty="0" smtClean="0"/>
              <a:t> край </a:t>
            </a:r>
            <a:r>
              <a:rPr lang="ru-RU" dirty="0" err="1" smtClean="0"/>
              <a:t>зелений</a:t>
            </a:r>
            <a:r>
              <a:rPr lang="ru-RU" dirty="0" smtClean="0"/>
              <a:t>, </a:t>
            </a:r>
            <a:r>
              <a:rPr lang="ru-RU" dirty="0" err="1" smtClean="0"/>
              <a:t>покривні</a:t>
            </a:r>
            <a:r>
              <a:rPr lang="ru-RU" dirty="0" smtClean="0"/>
              <a:t> пера великих </a:t>
            </a:r>
            <a:r>
              <a:rPr lang="ru-RU" dirty="0" err="1" smtClean="0"/>
              <a:t>махових</a:t>
            </a:r>
            <a:r>
              <a:rPr lang="ru-RU" dirty="0" smtClean="0"/>
              <a:t> пер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зелені</a:t>
            </a:r>
            <a:r>
              <a:rPr lang="ru-RU" dirty="0" smtClean="0"/>
              <a:t>, </a:t>
            </a:r>
            <a:r>
              <a:rPr lang="ru-RU" dirty="0" err="1" smtClean="0"/>
              <a:t>зсередини</a:t>
            </a:r>
            <a:r>
              <a:rPr lang="ru-RU" dirty="0" smtClean="0"/>
              <a:t> </a:t>
            </a:r>
            <a:r>
              <a:rPr lang="ru-RU" dirty="0" err="1" smtClean="0"/>
              <a:t>махові</a:t>
            </a:r>
            <a:r>
              <a:rPr lang="ru-RU" dirty="0" smtClean="0"/>
              <a:t> пера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темні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 </a:t>
            </a:r>
            <a:r>
              <a:rPr lang="ru-RU" dirty="0" err="1" smtClean="0"/>
              <a:t>плямам</a:t>
            </a:r>
            <a:r>
              <a:rPr lang="ru-RU" dirty="0" smtClean="0"/>
              <a:t> на боках птах </a:t>
            </a:r>
            <a:r>
              <a:rPr lang="ru-RU" dirty="0" err="1" smtClean="0"/>
              <a:t>дістав</a:t>
            </a:r>
            <a:r>
              <a:rPr lang="ru-RU" dirty="0" smtClean="0"/>
              <a:t> </a:t>
            </a:r>
            <a:r>
              <a:rPr lang="ru-RU" dirty="0" err="1" smtClean="0"/>
              <a:t>народну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– </a:t>
            </a:r>
            <a:r>
              <a:rPr lang="ru-RU" dirty="0" err="1" smtClean="0"/>
              <a:t>сорока-білобока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756084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Шишкар</a:t>
            </a:r>
            <a:r>
              <a:rPr lang="ru-RU" dirty="0" smtClean="0"/>
              <a:t> - </a:t>
            </a:r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в'юркових.Довжина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14 — 20 см, вага до 29 — 58 г.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: </a:t>
            </a:r>
            <a:r>
              <a:rPr lang="ru-RU" dirty="0" err="1" smtClean="0"/>
              <a:t>шишкар</a:t>
            </a:r>
            <a:r>
              <a:rPr lang="ru-RU" dirty="0" smtClean="0"/>
              <a:t> </a:t>
            </a:r>
            <a:r>
              <a:rPr lang="ru-RU" dirty="0" err="1" smtClean="0"/>
              <a:t>сосновий</a:t>
            </a:r>
            <a:r>
              <a:rPr lang="en-US" dirty="0" smtClean="0"/>
              <a:t>, </a:t>
            </a:r>
            <a:r>
              <a:rPr lang="ru-RU" dirty="0" err="1" smtClean="0"/>
              <a:t>залітний</a:t>
            </a:r>
            <a:r>
              <a:rPr lang="ru-RU" dirty="0" smtClean="0"/>
              <a:t> зимовий птах </a:t>
            </a:r>
            <a:r>
              <a:rPr lang="ru-RU" dirty="0" err="1" smtClean="0"/>
              <a:t>північних</a:t>
            </a:r>
            <a:r>
              <a:rPr lang="ru-RU" dirty="0" smtClean="0"/>
              <a:t> областей; </a:t>
            </a:r>
            <a:r>
              <a:rPr lang="ru-RU" dirty="0" err="1" smtClean="0"/>
              <a:t>шишкар</a:t>
            </a:r>
            <a:r>
              <a:rPr lang="ru-RU" dirty="0" smtClean="0"/>
              <a:t> </a:t>
            </a:r>
            <a:r>
              <a:rPr lang="ru-RU" dirty="0" err="1" smtClean="0"/>
              <a:t>ялиновий</a:t>
            </a:r>
            <a:r>
              <a:rPr lang="en-US" dirty="0" smtClean="0"/>
              <a:t>, </a:t>
            </a:r>
            <a:r>
              <a:rPr lang="ru-RU" dirty="0" err="1" smtClean="0"/>
              <a:t>осілий</a:t>
            </a:r>
            <a:r>
              <a:rPr lang="ru-RU" dirty="0" smtClean="0"/>
              <a:t> птах Карпат,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залітний</a:t>
            </a:r>
            <a:r>
              <a:rPr lang="ru-RU" dirty="0" smtClean="0"/>
              <a:t> — </a:t>
            </a:r>
            <a:r>
              <a:rPr lang="ru-RU" dirty="0" err="1" smtClean="0"/>
              <a:t>решти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; </a:t>
            </a:r>
            <a:r>
              <a:rPr lang="ru-RU" dirty="0" err="1" smtClean="0"/>
              <a:t>шишкар</a:t>
            </a:r>
            <a:r>
              <a:rPr lang="ru-RU" dirty="0" smtClean="0"/>
              <a:t> </a:t>
            </a:r>
            <a:r>
              <a:rPr lang="ru-RU" dirty="0" err="1" smtClean="0"/>
              <a:t>білокрилий</a:t>
            </a:r>
            <a:r>
              <a:rPr lang="en-US" dirty="0" smtClean="0"/>
              <a:t>, </a:t>
            </a:r>
            <a:r>
              <a:rPr lang="ru-RU" dirty="0" err="1" smtClean="0"/>
              <a:t>рідкісний</a:t>
            </a:r>
            <a:r>
              <a:rPr lang="ru-RU" dirty="0" smtClean="0"/>
              <a:t> </a:t>
            </a:r>
            <a:r>
              <a:rPr lang="ru-RU" dirty="0" err="1" smtClean="0"/>
              <a:t>залітний</a:t>
            </a:r>
            <a:r>
              <a:rPr lang="ru-RU" dirty="0" smtClean="0"/>
              <a:t> зимовий птах </a:t>
            </a:r>
            <a:r>
              <a:rPr lang="ru-RU" dirty="0" err="1" smtClean="0"/>
              <a:t>північних</a:t>
            </a:r>
            <a:r>
              <a:rPr lang="ru-RU" dirty="0" smtClean="0"/>
              <a:t> областей.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Щиглик</a:t>
            </a:r>
            <a:r>
              <a:rPr lang="ru-RU" dirty="0" smtClean="0"/>
              <a:t>, </a:t>
            </a:r>
            <a:r>
              <a:rPr lang="ru-RU" dirty="0" err="1" smtClean="0"/>
              <a:t>щиголь</a:t>
            </a:r>
            <a:r>
              <a:rPr lang="en-US" dirty="0" smtClean="0"/>
              <a:t>, </a:t>
            </a:r>
            <a:r>
              <a:rPr lang="ru-RU" dirty="0" smtClean="0"/>
              <a:t>птах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в'юркових</a:t>
            </a:r>
            <a:r>
              <a:rPr lang="ru-RU" dirty="0" smtClean="0"/>
              <a:t>. </a:t>
            </a:r>
            <a:r>
              <a:rPr lang="ru-RU" dirty="0" err="1" smtClean="0"/>
              <a:t>Довжина</a:t>
            </a:r>
            <a:r>
              <a:rPr lang="ru-RU" dirty="0" smtClean="0"/>
              <a:t> 12 — 16 см, вага 16 — 22 г,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строкате</a:t>
            </a:r>
            <a:r>
              <a:rPr lang="ru-RU" dirty="0" smtClean="0"/>
              <a:t>, </a:t>
            </a:r>
            <a:r>
              <a:rPr lang="ru-RU" dirty="0" err="1" smtClean="0"/>
              <a:t>яскраве</a:t>
            </a:r>
            <a:r>
              <a:rPr lang="ru-RU" dirty="0" smtClean="0"/>
              <a:t>. </a:t>
            </a:r>
            <a:r>
              <a:rPr lang="ru-RU" dirty="0" err="1" smtClean="0"/>
              <a:t>Повсюдний</a:t>
            </a:r>
            <a:r>
              <a:rPr lang="ru-RU" dirty="0" smtClean="0"/>
              <a:t> в </a:t>
            </a:r>
            <a:r>
              <a:rPr lang="ru-RU" dirty="0" err="1" smtClean="0"/>
              <a:t>листяних</a:t>
            </a:r>
            <a:r>
              <a:rPr lang="ru-RU" dirty="0" smtClean="0"/>
              <a:t> та </a:t>
            </a:r>
            <a:r>
              <a:rPr lang="ru-RU" dirty="0" err="1" smtClean="0"/>
              <a:t>мішаних</a:t>
            </a:r>
            <a:r>
              <a:rPr lang="ru-RU" dirty="0" smtClean="0"/>
              <a:t> </a:t>
            </a:r>
            <a:r>
              <a:rPr lang="ru-RU" dirty="0" err="1" smtClean="0"/>
              <a:t>лісах</a:t>
            </a:r>
            <a:r>
              <a:rPr lang="ru-RU" dirty="0" smtClean="0"/>
              <a:t>, парках, </a:t>
            </a:r>
            <a:r>
              <a:rPr lang="ru-RU" dirty="0" err="1" smtClean="0"/>
              <a:t>садах.Поширений</a:t>
            </a:r>
            <a:r>
              <a:rPr lang="ru-RU" dirty="0" smtClean="0"/>
              <a:t> у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, </a:t>
            </a:r>
            <a:r>
              <a:rPr lang="ru-RU" dirty="0" err="1" smtClean="0"/>
              <a:t>Передній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Західному</a:t>
            </a:r>
            <a:r>
              <a:rPr lang="ru-RU" dirty="0" smtClean="0"/>
              <a:t> </a:t>
            </a:r>
            <a:r>
              <a:rPr lang="ru-RU" dirty="0" err="1" smtClean="0"/>
              <a:t>Сибіру</a:t>
            </a:r>
            <a:r>
              <a:rPr lang="ru-RU" dirty="0" smtClean="0"/>
              <a:t>. </a:t>
            </a:r>
            <a:r>
              <a:rPr lang="ru-RU" dirty="0" err="1" smtClean="0"/>
              <a:t>Поїдає</a:t>
            </a:r>
            <a:r>
              <a:rPr lang="ru-RU" dirty="0" smtClean="0"/>
              <a:t> </a:t>
            </a:r>
            <a:r>
              <a:rPr lang="ru-RU" dirty="0" err="1" smtClean="0"/>
              <a:t>комах-шкідників</a:t>
            </a:r>
            <a:r>
              <a:rPr lang="ru-RU" dirty="0" smtClean="0"/>
              <a:t>,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смітних</a:t>
            </a:r>
            <a:r>
              <a:rPr lang="ru-RU" dirty="0" smtClean="0"/>
              <a:t> трав. </a:t>
            </a:r>
            <a:r>
              <a:rPr lang="ru-RU" dirty="0" err="1" smtClean="0"/>
              <a:t>Пісня</a:t>
            </a:r>
            <a:r>
              <a:rPr lang="ru-RU" dirty="0" smtClean="0"/>
              <a:t> — </a:t>
            </a:r>
            <a:r>
              <a:rPr lang="ru-RU" dirty="0" err="1" smtClean="0"/>
              <a:t>дзвінкі</a:t>
            </a:r>
            <a:r>
              <a:rPr lang="ru-RU" dirty="0" smtClean="0"/>
              <a:t> </a:t>
            </a:r>
            <a:r>
              <a:rPr lang="ru-RU" dirty="0" err="1" smtClean="0"/>
              <a:t>трелі</a:t>
            </a:r>
            <a:r>
              <a:rPr lang="ru-RU" dirty="0" smtClean="0"/>
              <a:t> (</a:t>
            </a:r>
            <a:r>
              <a:rPr lang="ru-RU" dirty="0" err="1" smtClean="0"/>
              <a:t>понад</a:t>
            </a:r>
            <a:r>
              <a:rPr lang="ru-RU" dirty="0" smtClean="0"/>
              <a:t> 20 </a:t>
            </a:r>
            <a:r>
              <a:rPr lang="ru-RU" dirty="0" err="1" smtClean="0"/>
              <a:t>варіантів</a:t>
            </a:r>
            <a:r>
              <a:rPr lang="ru-RU" dirty="0" smtClean="0"/>
              <a:t>). </a:t>
            </a:r>
            <a:r>
              <a:rPr lang="ru-RU" dirty="0" err="1" smtClean="0"/>
              <a:t>Щигликів</a:t>
            </a:r>
            <a:r>
              <a:rPr lang="ru-RU" dirty="0" smtClean="0"/>
              <a:t> часто </a:t>
            </a:r>
            <a:r>
              <a:rPr lang="ru-RU" dirty="0" err="1" smtClean="0"/>
              <a:t>тримають</a:t>
            </a:r>
            <a:r>
              <a:rPr lang="ru-RU" dirty="0" smtClean="0"/>
              <a:t> в </a:t>
            </a:r>
            <a:r>
              <a:rPr lang="ru-RU" dirty="0" err="1" smtClean="0"/>
              <a:t>клітках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77935"/>
            <a:ext cx="6480720" cy="4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Ворона</a:t>
            </a:r>
            <a:r>
              <a:rPr lang="en-US" dirty="0" smtClean="0"/>
              <a:t>— </a:t>
            </a:r>
            <a:r>
              <a:rPr lang="ru-RU" dirty="0" err="1" smtClean="0"/>
              <a:t>рід</a:t>
            </a:r>
            <a:r>
              <a:rPr lang="ru-RU" dirty="0" smtClean="0"/>
              <a:t> великих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r>
              <a:rPr lang="ru-RU" dirty="0" err="1" smtClean="0"/>
              <a:t>воронових</a:t>
            </a:r>
            <a:r>
              <a:rPr lang="ru-RU" dirty="0" smtClean="0"/>
              <a:t> ряду </a:t>
            </a:r>
            <a:r>
              <a:rPr lang="ru-RU" dirty="0" err="1" smtClean="0"/>
              <a:t>горобцеподібних</a:t>
            </a:r>
            <a:r>
              <a:rPr lang="ru-RU" dirty="0" smtClean="0"/>
              <a:t> </a:t>
            </a:r>
            <a:r>
              <a:rPr lang="en-US" dirty="0" smtClean="0"/>
              <a:t>.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сорока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поширений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півкулі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два </a:t>
            </a:r>
            <a:r>
              <a:rPr lang="ru-RU" dirty="0" err="1" smtClean="0"/>
              <a:t>підвиди</a:t>
            </a:r>
            <a:r>
              <a:rPr lang="ru-RU" dirty="0" smtClean="0"/>
              <a:t> ворони: </a:t>
            </a:r>
            <a:r>
              <a:rPr lang="ru-RU" dirty="0" err="1" smtClean="0"/>
              <a:t>Чорна</a:t>
            </a:r>
            <a:r>
              <a:rPr lang="ru-RU" dirty="0" smtClean="0"/>
              <a:t> ворона та </a:t>
            </a:r>
            <a:r>
              <a:rPr lang="ru-RU" dirty="0" err="1" smtClean="0"/>
              <a:t>Сіра</a:t>
            </a:r>
            <a:r>
              <a:rPr lang="ru-RU" dirty="0" smtClean="0"/>
              <a:t> ворона.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як </a:t>
            </a:r>
            <a:r>
              <a:rPr lang="ru-RU" dirty="0" err="1" smtClean="0"/>
              <a:t>самостійні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. Ареал </a:t>
            </a:r>
            <a:r>
              <a:rPr lang="ru-RU" dirty="0" err="1" smtClean="0"/>
              <a:t>чорної</a:t>
            </a:r>
            <a:r>
              <a:rPr lang="ru-RU" dirty="0" smtClean="0"/>
              <a:t> ворони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незв'язних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— вона </a:t>
            </a:r>
            <a:r>
              <a:rPr lang="ru-RU" dirty="0" err="1" smtClean="0"/>
              <a:t>поширена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Азії</a:t>
            </a:r>
            <a:r>
              <a:rPr lang="ru-RU" dirty="0" smtClean="0"/>
              <a:t> а у </a:t>
            </a:r>
            <a:r>
              <a:rPr lang="ru-RU" dirty="0" err="1" smtClean="0"/>
              <a:t>проміжку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сіра</a:t>
            </a:r>
            <a:r>
              <a:rPr lang="ru-RU" dirty="0" smtClean="0"/>
              <a:t> ворона. Там де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два </a:t>
            </a:r>
            <a:r>
              <a:rPr lang="ru-RU" dirty="0" err="1" smtClean="0"/>
              <a:t>види</a:t>
            </a:r>
            <a:r>
              <a:rPr lang="ru-RU" dirty="0" smtClean="0"/>
              <a:t> ворон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змішування</a:t>
            </a:r>
            <a:r>
              <a:rPr lang="ru-RU" dirty="0" smtClean="0"/>
              <a:t>. </a:t>
            </a:r>
            <a:r>
              <a:rPr lang="ru-RU" dirty="0" err="1" smtClean="0"/>
              <a:t>Нащадки</a:t>
            </a:r>
            <a:r>
              <a:rPr lang="ru-RU" dirty="0" smtClean="0"/>
              <a:t> </a:t>
            </a:r>
            <a:r>
              <a:rPr lang="ru-RU" dirty="0" err="1" smtClean="0"/>
              <a:t>змішаних</a:t>
            </a:r>
            <a:r>
              <a:rPr lang="ru-RU" dirty="0" smtClean="0"/>
              <a:t> пар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звичайної</a:t>
            </a:r>
            <a:r>
              <a:rPr lang="ru-RU" dirty="0" smtClean="0"/>
              <a:t> </a:t>
            </a:r>
            <a:r>
              <a:rPr lang="ru-RU" dirty="0" err="1" smtClean="0"/>
              <a:t>сірої</a:t>
            </a:r>
            <a:r>
              <a:rPr lang="ru-RU" dirty="0" smtClean="0"/>
              <a:t> ворони.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0"/>
            <a:ext cx="4427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Гуска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білолоба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— </a:t>
            </a:r>
            <a:r>
              <a:rPr lang="ru-RU" sz="2000" dirty="0" smtClean="0"/>
              <a:t>птах </a:t>
            </a:r>
            <a:r>
              <a:rPr lang="ru-RU" sz="2000" dirty="0" err="1" smtClean="0"/>
              <a:t>родини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Качкових</a:t>
            </a:r>
            <a:r>
              <a:rPr lang="ru-RU" sz="2000" dirty="0" smtClean="0"/>
              <a:t>.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пролітний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зимуючий</a:t>
            </a:r>
            <a:r>
              <a:rPr lang="ru-RU" sz="2000" dirty="0" smtClean="0"/>
              <a:t> вид. </a:t>
            </a:r>
            <a:r>
              <a:rPr lang="ru-RU" sz="2000" dirty="0" err="1" smtClean="0"/>
              <a:t>Гуска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білолоба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тулуба</a:t>
            </a:r>
            <a:r>
              <a:rPr lang="ru-RU" sz="2000" dirty="0" smtClean="0"/>
              <a:t> 65—78 см, </a:t>
            </a:r>
            <a:r>
              <a:rPr lang="ru-RU" sz="2000" dirty="0" err="1" smtClean="0"/>
              <a:t>розмах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крил</a:t>
            </a:r>
            <a:r>
              <a:rPr lang="ru-RU" sz="2000" dirty="0" smtClean="0"/>
              <a:t> 130—165 см, вагу — 2—3,2 кг.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 </a:t>
            </a:r>
            <a:r>
              <a:rPr lang="ru-RU" sz="2000" dirty="0" err="1" smtClean="0"/>
              <a:t>пір'я</a:t>
            </a:r>
            <a:r>
              <a:rPr lang="ru-RU" sz="2000" dirty="0" smtClean="0"/>
              <a:t> у </a:t>
            </a:r>
            <a:r>
              <a:rPr lang="ru-RU" sz="2000" dirty="0" err="1" smtClean="0"/>
              <a:t>гуски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зверху</a:t>
            </a:r>
            <a:r>
              <a:rPr lang="ru-RU" sz="2000" dirty="0" smtClean="0"/>
              <a:t> </a:t>
            </a:r>
            <a:r>
              <a:rPr lang="ru-RU" sz="2000" dirty="0" err="1" smtClean="0"/>
              <a:t>тьмяно-сірий</a:t>
            </a:r>
            <a:r>
              <a:rPr lang="ru-RU" sz="2000" dirty="0" smtClean="0"/>
              <a:t>, </a:t>
            </a:r>
            <a:r>
              <a:rPr lang="ru-RU" sz="2000" dirty="0" err="1" smtClean="0"/>
              <a:t>знизу</a:t>
            </a:r>
            <a:r>
              <a:rPr lang="ru-RU" sz="2000" dirty="0" smtClean="0"/>
              <a:t> </a:t>
            </a:r>
            <a:r>
              <a:rPr lang="ru-RU" sz="2000" dirty="0" err="1" smtClean="0"/>
              <a:t>дещо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світліший</a:t>
            </a:r>
            <a:r>
              <a:rPr lang="ru-RU" sz="2000" dirty="0" smtClean="0"/>
              <a:t>.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плями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череві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білу</a:t>
            </a:r>
            <a:r>
              <a:rPr lang="ru-RU" sz="2000" dirty="0" smtClean="0"/>
              <a:t> </a:t>
            </a:r>
            <a:r>
              <a:rPr lang="ru-RU" sz="2000" dirty="0" err="1" smtClean="0"/>
              <a:t>пляму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лобі</a:t>
            </a:r>
            <a:r>
              <a:rPr lang="ru-RU" sz="2000" dirty="0" smtClean="0"/>
              <a:t>, </a:t>
            </a:r>
            <a:r>
              <a:rPr lang="ru-RU" sz="2000" dirty="0" err="1" smtClean="0"/>
              <a:t>яскраво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помаранчеві</a:t>
            </a:r>
            <a:r>
              <a:rPr lang="ru-RU" sz="2000" dirty="0" smtClean="0"/>
              <a:t> ноги. </a:t>
            </a:r>
            <a:r>
              <a:rPr lang="ru-RU" sz="2000" dirty="0" err="1" smtClean="0"/>
              <a:t>Гуска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білолоба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суходольний</a:t>
            </a:r>
            <a:r>
              <a:rPr lang="ru-RU" sz="2000" dirty="0" smtClean="0"/>
              <a:t> птах,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водно-болотний</a:t>
            </a:r>
            <a:r>
              <a:rPr lang="ru-RU" sz="2000" dirty="0" smtClean="0"/>
              <a:t>. </a:t>
            </a:r>
            <a:r>
              <a:rPr lang="ru-RU" sz="2000" dirty="0" err="1" smtClean="0"/>
              <a:t>Більшу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проводить на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добре ходить по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бігає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добре </a:t>
            </a:r>
            <a:r>
              <a:rPr lang="ru-RU" sz="2000" dirty="0" err="1" smtClean="0"/>
              <a:t>плаває</a:t>
            </a:r>
            <a:r>
              <a:rPr lang="ru-RU" sz="2000" dirty="0" smtClean="0"/>
              <a:t>, а при </a:t>
            </a:r>
            <a:r>
              <a:rPr lang="ru-RU" sz="2000" dirty="0" err="1" smtClean="0"/>
              <a:t>небезпеці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пірнає</a:t>
            </a:r>
            <a:r>
              <a:rPr lang="ru-RU" sz="2000" dirty="0" smtClean="0"/>
              <a:t>. Живиться </a:t>
            </a:r>
            <a:r>
              <a:rPr lang="ru-RU" sz="2000" dirty="0" err="1" smtClean="0"/>
              <a:t>гуска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здебільшого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їжею</a:t>
            </a:r>
            <a:r>
              <a:rPr lang="ru-RU" sz="2000" dirty="0" smtClean="0"/>
              <a:t>, </a:t>
            </a:r>
            <a:r>
              <a:rPr lang="ru-RU" sz="2000" dirty="0" err="1" smtClean="0"/>
              <a:t>водоростями</a:t>
            </a:r>
            <a:r>
              <a:rPr lang="ru-RU" sz="2000" dirty="0" smtClean="0"/>
              <a:t>, ягодами. </a:t>
            </a:r>
            <a:r>
              <a:rPr lang="ru-RU" sz="2000" dirty="0" err="1" smtClean="0"/>
              <a:t>Гуска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білолоба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мисливське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житті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6814"/>
            <a:ext cx="4860032" cy="417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0688"/>
            <a:ext cx="478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Пугач</a:t>
            </a:r>
            <a:r>
              <a:rPr lang="ru-RU" sz="2400" dirty="0" smtClean="0"/>
              <a:t> </a:t>
            </a:r>
            <a:r>
              <a:rPr lang="en-US" sz="2400" dirty="0" smtClean="0"/>
              <a:t>— </a:t>
            </a:r>
            <a:r>
              <a:rPr lang="ru-RU" sz="2400" dirty="0" err="1" smtClean="0"/>
              <a:t>рід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птахів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Совові</a:t>
            </a:r>
            <a:r>
              <a:rPr lang="en-US" sz="2400" dirty="0" smtClean="0"/>
              <a:t>. </a:t>
            </a:r>
            <a:r>
              <a:rPr lang="ru-RU" sz="2400" dirty="0" err="1" smtClean="0"/>
              <a:t>Включає</a:t>
            </a:r>
            <a:r>
              <a:rPr lang="ru-RU" sz="2400" dirty="0" smtClean="0"/>
              <a:t> у себе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20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об'єднуючи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найбільших</a:t>
            </a:r>
            <a:r>
              <a:rPr lang="ru-RU" sz="2400" dirty="0" smtClean="0"/>
              <a:t> сов.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60648"/>
            <a:ext cx="4283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Види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Великий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Південно-Американський</a:t>
            </a:r>
            <a:r>
              <a:rPr lang="ru-RU" sz="2000" dirty="0" smtClean="0"/>
              <a:t> великий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Магеллановий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Пугач </a:t>
            </a:r>
            <a:r>
              <a:rPr lang="ru-RU" sz="2000" dirty="0" err="1" smtClean="0"/>
              <a:t>звичайний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Скелястий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Фараоновий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Капюшоновий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Плямистий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Сіруватий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Фрейзерський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Усамбарський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Лісовий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Погашений пугач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Молочний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Сутінковий</a:t>
            </a:r>
            <a:r>
              <a:rPr lang="ru-RU" sz="2000" dirty="0" smtClean="0"/>
              <a:t> пугач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Філіппінський</a:t>
            </a:r>
            <a:r>
              <a:rPr lang="ru-RU" sz="2000" dirty="0" smtClean="0"/>
              <a:t> пугач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Снігова</a:t>
            </a:r>
            <a:r>
              <a:rPr lang="ru-RU" sz="2000" dirty="0" smtClean="0"/>
              <a:t> сова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"/>
            <a:ext cx="52920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solidFill>
                  <a:srgbClr val="FF0000"/>
                </a:solidFill>
              </a:rPr>
              <a:t>Тетерук</a:t>
            </a:r>
            <a:r>
              <a:rPr lang="ru-RU" sz="2200" dirty="0" smtClean="0">
                <a:solidFill>
                  <a:srgbClr val="FF0000"/>
                </a:solidFill>
              </a:rPr>
              <a:t>, </a:t>
            </a:r>
            <a:r>
              <a:rPr lang="ru-RU" sz="2200" dirty="0" err="1" smtClean="0">
                <a:solidFill>
                  <a:srgbClr val="FF0000"/>
                </a:solidFill>
              </a:rPr>
              <a:t>або</a:t>
            </a:r>
            <a:r>
              <a:rPr lang="ru-RU" sz="2200" dirty="0" smtClean="0">
                <a:solidFill>
                  <a:srgbClr val="FF0000"/>
                </a:solidFill>
              </a:rPr>
              <a:t> тетерев</a:t>
            </a:r>
            <a:r>
              <a:rPr lang="en-US" sz="2200" dirty="0" smtClean="0"/>
              <a:t>— </a:t>
            </a:r>
            <a:r>
              <a:rPr lang="ru-RU" sz="2200" dirty="0" smtClean="0"/>
              <a:t>птах ряду </a:t>
            </a:r>
            <a:r>
              <a:rPr lang="ru-RU" sz="2200" dirty="0" err="1" smtClean="0"/>
              <a:t>куроподібних</a:t>
            </a:r>
            <a:r>
              <a:rPr lang="ru-RU" sz="2200" dirty="0" smtClean="0"/>
              <a:t>, </a:t>
            </a:r>
            <a:r>
              <a:rPr lang="ru-RU" sz="2200" dirty="0" err="1" smtClean="0"/>
              <a:t>родини</a:t>
            </a:r>
            <a:r>
              <a:rPr lang="ru-RU" sz="2200" dirty="0" smtClean="0"/>
              <a:t> </a:t>
            </a:r>
            <a:r>
              <a:rPr lang="ru-RU" sz="2200" dirty="0" err="1" smtClean="0"/>
              <a:t>фазанових</a:t>
            </a:r>
            <a:r>
              <a:rPr lang="ru-RU" sz="2200" dirty="0" smtClean="0"/>
              <a:t>, </a:t>
            </a:r>
            <a:r>
              <a:rPr lang="ru-RU" sz="2200" dirty="0" err="1" smtClean="0"/>
              <a:t>середніх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розмірів</a:t>
            </a:r>
            <a:r>
              <a:rPr lang="ru-RU" sz="2200" dirty="0" smtClean="0"/>
              <a:t> (вага </a:t>
            </a:r>
            <a:r>
              <a:rPr lang="ru-RU" sz="2200" dirty="0" err="1" smtClean="0"/>
              <a:t>самця</a:t>
            </a:r>
            <a:r>
              <a:rPr lang="ru-RU" sz="2200" dirty="0" smtClean="0"/>
              <a:t> до 1,7 кг, </a:t>
            </a:r>
            <a:r>
              <a:rPr lang="ru-RU" sz="2200" dirty="0" err="1" smtClean="0"/>
              <a:t>самиці</a:t>
            </a:r>
            <a:r>
              <a:rPr lang="ru-RU" sz="2200" dirty="0" smtClean="0"/>
              <a:t> — 1,3 кг, </a:t>
            </a:r>
            <a:r>
              <a:rPr lang="ru-RU" sz="2200" dirty="0" err="1" smtClean="0"/>
              <a:t>довжина</a:t>
            </a:r>
            <a:r>
              <a:rPr lang="ru-RU" sz="2200" dirty="0" smtClean="0"/>
              <a:t> </a:t>
            </a:r>
            <a:r>
              <a:rPr lang="ru-RU" sz="2200" dirty="0" err="1" smtClean="0"/>
              <a:t>бл</a:t>
            </a:r>
            <a:r>
              <a:rPr lang="ru-RU" sz="2200" dirty="0" smtClean="0"/>
              <a:t>. 60 см), </a:t>
            </a:r>
            <a:r>
              <a:rPr lang="ru-RU" sz="2200" dirty="0" err="1" smtClean="0"/>
              <a:t>поширений</a:t>
            </a:r>
            <a:r>
              <a:rPr lang="ru-RU" sz="2200" dirty="0" smtClean="0"/>
              <a:t> у </a:t>
            </a:r>
            <a:r>
              <a:rPr lang="ru-RU" sz="2200" dirty="0" err="1" smtClean="0"/>
              <a:t>лісовій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лісостеповій</a:t>
            </a:r>
            <a:r>
              <a:rPr lang="ru-RU" sz="2200" dirty="0" smtClean="0"/>
              <a:t> </a:t>
            </a:r>
            <a:r>
              <a:rPr lang="ru-RU" sz="2200" dirty="0" err="1" smtClean="0"/>
              <a:t>смугах</a:t>
            </a:r>
            <a:r>
              <a:rPr lang="ru-RU" sz="2200" dirty="0" smtClean="0"/>
              <a:t> </a:t>
            </a:r>
            <a:r>
              <a:rPr lang="ru-RU" sz="2200" dirty="0" err="1" smtClean="0"/>
              <a:t>Європи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Азії</a:t>
            </a:r>
            <a:r>
              <a:rPr lang="ru-RU" sz="2200" dirty="0" smtClean="0"/>
              <a:t>. На початку 19 ст. </a:t>
            </a:r>
            <a:r>
              <a:rPr lang="ru-RU" sz="2200" dirty="0" err="1" smtClean="0"/>
              <a:t>поширений</a:t>
            </a:r>
            <a:r>
              <a:rPr lang="ru-RU" sz="2200" dirty="0" smtClean="0"/>
              <a:t> у </a:t>
            </a:r>
            <a:r>
              <a:rPr lang="ru-RU" sz="2200" dirty="0" err="1" smtClean="0"/>
              <a:t>всій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Україні</a:t>
            </a:r>
            <a:r>
              <a:rPr lang="ru-RU" sz="2200" dirty="0" smtClean="0"/>
              <a:t>, </a:t>
            </a:r>
            <a:r>
              <a:rPr lang="ru-RU" sz="2200" dirty="0" err="1" smtClean="0"/>
              <a:t>згодом</a:t>
            </a:r>
            <a:r>
              <a:rPr lang="ru-RU" sz="2200" dirty="0" smtClean="0"/>
              <a:t> </a:t>
            </a:r>
            <a:r>
              <a:rPr lang="ru-RU" sz="2200" dirty="0" err="1" smtClean="0"/>
              <a:t>винищений</a:t>
            </a:r>
            <a:r>
              <a:rPr lang="ru-RU" sz="2200" dirty="0" smtClean="0"/>
              <a:t>, </a:t>
            </a:r>
            <a:r>
              <a:rPr lang="ru-RU" sz="2200" dirty="0" err="1" smtClean="0"/>
              <a:t>зберігся</a:t>
            </a:r>
            <a:r>
              <a:rPr lang="ru-RU" sz="2200" dirty="0" smtClean="0"/>
              <a:t>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на </a:t>
            </a:r>
            <a:r>
              <a:rPr lang="ru-RU" sz="2200" dirty="0" err="1" smtClean="0"/>
              <a:t>Поліссі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подекуди</a:t>
            </a:r>
            <a:r>
              <a:rPr lang="ru-RU" sz="2200" dirty="0" smtClean="0"/>
              <a:t> у Карпатах. </a:t>
            </a:r>
          </a:p>
          <a:p>
            <a:r>
              <a:rPr lang="ru-RU" sz="2200" dirty="0" err="1" smtClean="0"/>
              <a:t>Тетерук</a:t>
            </a:r>
            <a:r>
              <a:rPr lang="ru-RU" sz="2200" dirty="0" smtClean="0"/>
              <a:t> - </a:t>
            </a:r>
            <a:r>
              <a:rPr lang="ru-RU" sz="2200" dirty="0" err="1" smtClean="0"/>
              <a:t>рослиноїдний</a:t>
            </a:r>
            <a:r>
              <a:rPr lang="ru-RU" sz="2200" dirty="0" smtClean="0"/>
              <a:t> птах; </a:t>
            </a:r>
            <a:r>
              <a:rPr lang="ru-RU" sz="2200" dirty="0" err="1" smtClean="0"/>
              <a:t>тваринні</a:t>
            </a:r>
            <a:r>
              <a:rPr lang="ru-RU" sz="2200" dirty="0" smtClean="0"/>
              <a:t> корми </a:t>
            </a:r>
            <a:r>
              <a:rPr lang="ru-RU" sz="2200" dirty="0" err="1" smtClean="0"/>
              <a:t>споживаються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пташенятами</a:t>
            </a:r>
            <a:r>
              <a:rPr lang="ru-RU" sz="2200" dirty="0" smtClean="0"/>
              <a:t> в </a:t>
            </a:r>
            <a:r>
              <a:rPr lang="ru-RU" sz="2200" dirty="0" err="1" smtClean="0"/>
              <a:t>ранньому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віці</a:t>
            </a:r>
            <a:r>
              <a:rPr lang="ru-RU" sz="2200" dirty="0" smtClean="0"/>
              <a:t>, у </a:t>
            </a:r>
            <a:r>
              <a:rPr lang="ru-RU" sz="2200" dirty="0" err="1" smtClean="0"/>
              <a:t>дорослих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мають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невелике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значення</a:t>
            </a:r>
            <a:r>
              <a:rPr lang="ru-RU" sz="2200" dirty="0" smtClean="0"/>
              <a:t>. </a:t>
            </a:r>
            <a:r>
              <a:rPr lang="ru-RU" sz="2200" dirty="0" err="1" smtClean="0"/>
              <a:t>Набір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кормів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значний</a:t>
            </a:r>
            <a:r>
              <a:rPr lang="ru-RU" sz="2200" dirty="0" smtClean="0"/>
              <a:t>: у кормовому </a:t>
            </a:r>
            <a:r>
              <a:rPr lang="ru-RU" sz="2200" dirty="0" err="1" smtClean="0"/>
              <a:t>раціоні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80 </a:t>
            </a:r>
            <a:r>
              <a:rPr lang="ru-RU" sz="2200" dirty="0" err="1" smtClean="0"/>
              <a:t>видів</a:t>
            </a:r>
            <a:r>
              <a:rPr lang="ru-RU" sz="2200" dirty="0" smtClean="0"/>
              <a:t> </a:t>
            </a:r>
            <a:r>
              <a:rPr lang="ru-RU" sz="2200" dirty="0" err="1" smtClean="0"/>
              <a:t>рослин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30 </a:t>
            </a:r>
            <a:r>
              <a:rPr lang="ru-RU" sz="2200" dirty="0" err="1" smtClean="0"/>
              <a:t>видів</a:t>
            </a:r>
            <a:r>
              <a:rPr lang="ru-RU" sz="2200" dirty="0" smtClean="0"/>
              <a:t> </a:t>
            </a:r>
            <a:r>
              <a:rPr lang="ru-RU" sz="2200" dirty="0" err="1" smtClean="0"/>
              <a:t>тварин</a:t>
            </a:r>
            <a:r>
              <a:rPr lang="ru-RU" sz="2200" dirty="0" smtClean="0"/>
              <a:t>. Особливо </a:t>
            </a:r>
            <a:r>
              <a:rPr lang="ru-RU" sz="2200" dirty="0" err="1" smtClean="0"/>
              <a:t>різноманітний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у </a:t>
            </a:r>
            <a:r>
              <a:rPr lang="ru-RU" sz="2200" dirty="0" err="1" smtClean="0"/>
              <a:t>весняно-літній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період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Орябок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або</a:t>
            </a:r>
            <a:r>
              <a:rPr lang="ru-RU" dirty="0" smtClean="0">
                <a:solidFill>
                  <a:srgbClr val="FF0000"/>
                </a:solidFill>
              </a:rPr>
              <a:t> рябчик</a:t>
            </a:r>
            <a:r>
              <a:rPr lang="en-US" dirty="0" smtClean="0"/>
              <a:t>— </a:t>
            </a:r>
            <a:r>
              <a:rPr lang="ru-RU" dirty="0" smtClean="0"/>
              <a:t>вид невеликих </a:t>
            </a:r>
            <a:r>
              <a:rPr lang="ru-RU" dirty="0" err="1" smtClean="0"/>
              <a:t>птахів</a:t>
            </a:r>
            <a:r>
              <a:rPr lang="ru-RU" dirty="0" smtClean="0"/>
              <a:t> роду </a:t>
            </a:r>
            <a:r>
              <a:rPr lang="ru-RU" dirty="0" err="1" smtClean="0"/>
              <a:t>орябок</a:t>
            </a:r>
            <a:r>
              <a:rPr lang="en-US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широко </a:t>
            </a:r>
            <a:r>
              <a:rPr lang="ru-RU" dirty="0" err="1" smtClean="0"/>
              <a:t>поширений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сибірській</a:t>
            </a:r>
            <a:r>
              <a:rPr lang="ru-RU" dirty="0" smtClean="0"/>
              <a:t> </a:t>
            </a:r>
            <a:r>
              <a:rPr lang="ru-RU" dirty="0" err="1" smtClean="0"/>
              <a:t>тайгі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найхарактерніших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. Цей птах </a:t>
            </a:r>
            <a:r>
              <a:rPr lang="ru-RU" dirty="0" err="1" smtClean="0"/>
              <a:t>розмірами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голуба. Вага </a:t>
            </a:r>
            <a:r>
              <a:rPr lang="ru-RU" dirty="0" err="1" smtClean="0"/>
              <a:t>коливається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330 до 580 г.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35—37 см.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осілий</a:t>
            </a:r>
            <a:r>
              <a:rPr lang="ru-RU" dirty="0" smtClean="0"/>
              <a:t> вид, </a:t>
            </a:r>
            <a:r>
              <a:rPr lang="ru-RU" dirty="0" err="1" smtClean="0"/>
              <a:t>літає</a:t>
            </a:r>
            <a:r>
              <a:rPr lang="ru-RU" dirty="0" smtClean="0"/>
              <a:t> мало, </a:t>
            </a:r>
            <a:r>
              <a:rPr lang="ru-RU" dirty="0" err="1" smtClean="0"/>
              <a:t>вважаючи</a:t>
            </a:r>
            <a:r>
              <a:rPr lang="ru-RU" dirty="0" smtClean="0"/>
              <a:t> за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бігати</a:t>
            </a:r>
            <a:r>
              <a:rPr lang="ru-RU" dirty="0" smtClean="0"/>
              <a:t> по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Злітає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шумом, </a:t>
            </a:r>
            <a:r>
              <a:rPr lang="ru-RU" dirty="0" err="1" smtClean="0"/>
              <a:t>переміщаючись</a:t>
            </a:r>
            <a:r>
              <a:rPr lang="ru-RU" dirty="0" smtClean="0"/>
              <a:t> на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. </a:t>
            </a:r>
            <a:r>
              <a:rPr lang="ru-RU" dirty="0" err="1" smtClean="0"/>
              <a:t>Тримається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парами.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2531"/>
            <a:ext cx="9144000" cy="513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476672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err="1" smtClean="0">
                <a:solidFill>
                  <a:srgbClr val="FF0000"/>
                </a:solidFill>
              </a:rPr>
              <a:t>Глухар</a:t>
            </a:r>
            <a:r>
              <a:rPr lang="ru-RU" sz="2200" dirty="0" smtClean="0"/>
              <a:t> — </a:t>
            </a:r>
            <a:r>
              <a:rPr lang="ru-RU" sz="2200" dirty="0" err="1" smtClean="0"/>
              <a:t>характерний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мешканець</a:t>
            </a:r>
            <a:r>
              <a:rPr lang="ru-RU" sz="2200" dirty="0" smtClean="0"/>
              <a:t> тайги, </a:t>
            </a:r>
            <a:r>
              <a:rPr lang="ru-RU" sz="2200" dirty="0" err="1" smtClean="0"/>
              <a:t>поширений</a:t>
            </a:r>
            <a:r>
              <a:rPr lang="ru-RU" sz="2200" dirty="0" smtClean="0"/>
              <a:t> в </a:t>
            </a:r>
            <a:r>
              <a:rPr lang="ru-RU" sz="2200" dirty="0" err="1" smtClean="0"/>
              <a:t>Українських</a:t>
            </a:r>
            <a:r>
              <a:rPr lang="ru-RU" sz="2200" dirty="0" smtClean="0"/>
              <a:t> Карпатах, у </a:t>
            </a:r>
            <a:r>
              <a:rPr lang="ru-RU" sz="2200" dirty="0" err="1" smtClean="0"/>
              <a:t>зоні</a:t>
            </a:r>
            <a:r>
              <a:rPr lang="ru-RU" sz="2200" dirty="0" smtClean="0"/>
              <a:t> </a:t>
            </a:r>
            <a:r>
              <a:rPr lang="ru-RU" sz="2200" dirty="0" err="1" smtClean="0"/>
              <a:t>хвойних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лісів</a:t>
            </a:r>
            <a:r>
              <a:rPr lang="ru-RU" sz="2200" dirty="0" smtClean="0"/>
              <a:t> до </a:t>
            </a:r>
            <a:r>
              <a:rPr lang="ru-RU" sz="2200" dirty="0" err="1" smtClean="0"/>
              <a:t>верхньої</a:t>
            </a:r>
            <a:r>
              <a:rPr lang="ru-RU" sz="2200" dirty="0" smtClean="0"/>
              <a:t> </a:t>
            </a:r>
            <a:r>
              <a:rPr lang="ru-RU" sz="2200" dirty="0" err="1" smtClean="0"/>
              <a:t>межі</a:t>
            </a:r>
            <a:r>
              <a:rPr lang="ru-RU" sz="2200" dirty="0" smtClean="0"/>
              <a:t> </a:t>
            </a:r>
            <a:r>
              <a:rPr lang="ru-RU" sz="2200" dirty="0" err="1" smtClean="0"/>
              <a:t>лісу</a:t>
            </a:r>
            <a:r>
              <a:rPr lang="ru-RU" sz="2200" dirty="0" smtClean="0"/>
              <a:t>. </a:t>
            </a:r>
            <a:r>
              <a:rPr lang="ru-RU" sz="2200" dirty="0" err="1" smtClean="0"/>
              <a:t>Взимку</a:t>
            </a:r>
            <a:r>
              <a:rPr lang="ru-RU" sz="2200" dirty="0" smtClean="0"/>
              <a:t> </a:t>
            </a:r>
            <a:r>
              <a:rPr lang="ru-RU" sz="2200" dirty="0" err="1" smtClean="0"/>
              <a:t>глухарі</a:t>
            </a:r>
            <a:r>
              <a:rPr lang="ru-RU" sz="2200" dirty="0" smtClean="0"/>
              <a:t> </a:t>
            </a:r>
            <a:r>
              <a:rPr lang="ru-RU" sz="2200" dirty="0" err="1" smtClean="0"/>
              <a:t>спускаються</a:t>
            </a:r>
            <a:r>
              <a:rPr lang="ru-RU" sz="2200" dirty="0" smtClean="0"/>
              <a:t> до </a:t>
            </a:r>
            <a:r>
              <a:rPr lang="ru-RU" sz="2200" dirty="0" err="1" smtClean="0"/>
              <a:t>висоти</a:t>
            </a:r>
            <a:r>
              <a:rPr lang="ru-RU" sz="2200" dirty="0" smtClean="0"/>
              <a:t> 800 </a:t>
            </a:r>
            <a:r>
              <a:rPr lang="ru-RU" sz="2200" dirty="0" err="1" smtClean="0"/>
              <a:t>метрів</a:t>
            </a:r>
            <a:r>
              <a:rPr lang="ru-RU" sz="2200" dirty="0" smtClean="0"/>
              <a:t> над </a:t>
            </a:r>
            <a:r>
              <a:rPr lang="ru-RU" sz="2200" dirty="0" err="1" smtClean="0"/>
              <a:t>рівнем</a:t>
            </a:r>
            <a:r>
              <a:rPr lang="ru-RU" sz="2200" dirty="0" smtClean="0"/>
              <a:t> моря. </a:t>
            </a:r>
            <a:r>
              <a:rPr lang="ru-RU" sz="2200" dirty="0" err="1" smtClean="0"/>
              <a:t>Влітку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восени</a:t>
            </a:r>
            <a:r>
              <a:rPr lang="ru-RU" sz="2200" dirty="0" smtClean="0"/>
              <a:t>, коли </a:t>
            </a:r>
            <a:r>
              <a:rPr lang="ru-RU" sz="2200" dirty="0" err="1" smtClean="0"/>
              <a:t>достигають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ягоди</a:t>
            </a:r>
            <a:r>
              <a:rPr lang="ru-RU" sz="2200" dirty="0" smtClean="0"/>
              <a:t>, вони </a:t>
            </a:r>
            <a:r>
              <a:rPr lang="ru-RU" sz="2200" dirty="0" err="1" smtClean="0"/>
              <a:t>піднімаються</a:t>
            </a:r>
            <a:r>
              <a:rPr lang="ru-RU" sz="2200" dirty="0" smtClean="0"/>
              <a:t> до </a:t>
            </a:r>
            <a:r>
              <a:rPr lang="ru-RU" sz="2200" dirty="0" err="1" smtClean="0"/>
              <a:t>субальпійської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зони</a:t>
            </a:r>
            <a:r>
              <a:rPr lang="ru-RU" sz="2200" dirty="0" smtClean="0"/>
              <a:t>. </a:t>
            </a:r>
            <a:r>
              <a:rPr lang="ru-RU" sz="2200" dirty="0" err="1" smtClean="0"/>
              <a:t>Тетерук</a:t>
            </a:r>
            <a:r>
              <a:rPr lang="ru-RU" sz="2200" dirty="0" smtClean="0"/>
              <a:t> </a:t>
            </a:r>
            <a:r>
              <a:rPr lang="ru-RU" sz="2200" dirty="0" err="1" smtClean="0"/>
              <a:t>споживає</a:t>
            </a:r>
            <a:r>
              <a:rPr lang="ru-RU" sz="2200" dirty="0" smtClean="0"/>
              <a:t> </a:t>
            </a:r>
            <a:r>
              <a:rPr lang="ru-RU" sz="2200" dirty="0" err="1" smtClean="0"/>
              <a:t>рослинну</a:t>
            </a:r>
            <a:r>
              <a:rPr lang="ru-RU" sz="2200" dirty="0" smtClean="0"/>
              <a:t> </a:t>
            </a:r>
            <a:r>
              <a:rPr lang="ru-RU" sz="2200" dirty="0" err="1" smtClean="0"/>
              <a:t>їжу</a:t>
            </a:r>
            <a:r>
              <a:rPr lang="ru-RU" sz="2200" dirty="0" smtClean="0"/>
              <a:t>: хвою, </a:t>
            </a:r>
            <a:r>
              <a:rPr lang="ru-RU" sz="2200" dirty="0" err="1" smtClean="0"/>
              <a:t>бруньки</a:t>
            </a:r>
            <a:r>
              <a:rPr lang="ru-RU" sz="2200" dirty="0" smtClean="0"/>
              <a:t>, </a:t>
            </a:r>
            <a:r>
              <a:rPr lang="ru-RU" sz="2200" dirty="0" err="1" smtClean="0"/>
              <a:t>молоді</a:t>
            </a:r>
            <a:r>
              <a:rPr lang="ru-RU" sz="2200" dirty="0" smtClean="0"/>
              <a:t> </a:t>
            </a:r>
            <a:r>
              <a:rPr lang="ru-RU" sz="2200" dirty="0" err="1" smtClean="0"/>
              <a:t>пагони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ягоди</a:t>
            </a:r>
            <a:r>
              <a:rPr lang="ru-RU" sz="2200" dirty="0" smtClean="0"/>
              <a:t>. </a:t>
            </a:r>
            <a:r>
              <a:rPr lang="ru-RU" sz="2200" dirty="0" err="1" smtClean="0"/>
              <a:t>Рідше</a:t>
            </a:r>
            <a:r>
              <a:rPr lang="ru-RU" sz="2200" dirty="0" smtClean="0"/>
              <a:t>, особливо молодняк, </a:t>
            </a:r>
            <a:r>
              <a:rPr lang="ru-RU" sz="2200" dirty="0" err="1" smtClean="0"/>
              <a:t>їсть</a:t>
            </a:r>
            <a:r>
              <a:rPr lang="ru-RU" sz="2200" dirty="0" smtClean="0"/>
              <a:t>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комах та </a:t>
            </a:r>
            <a:r>
              <a:rPr lang="ru-RU" sz="2200" dirty="0" err="1" smtClean="0"/>
              <a:t>інших</a:t>
            </a:r>
            <a:r>
              <a:rPr lang="ru-RU" sz="2200" dirty="0" smtClean="0"/>
              <a:t> </a:t>
            </a:r>
            <a:r>
              <a:rPr lang="ru-RU" sz="2200" dirty="0" err="1" smtClean="0"/>
              <a:t>безхребетних</a:t>
            </a:r>
            <a:r>
              <a:rPr lang="ru-RU" sz="2200" dirty="0" smtClean="0"/>
              <a:t>. </a:t>
            </a:r>
            <a:r>
              <a:rPr lang="ru-RU" sz="2200" dirty="0" err="1" smtClean="0"/>
              <a:t>Взимку</a:t>
            </a:r>
            <a:r>
              <a:rPr lang="ru-RU" sz="2200" dirty="0" smtClean="0"/>
              <a:t> птахи </a:t>
            </a:r>
            <a:r>
              <a:rPr lang="ru-RU" sz="2200" dirty="0" err="1" smtClean="0"/>
              <a:t>живляться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виключно</a:t>
            </a:r>
            <a:r>
              <a:rPr lang="ru-RU" sz="2200" dirty="0" smtClean="0"/>
              <a:t> </a:t>
            </a:r>
            <a:r>
              <a:rPr lang="ru-RU" sz="2200" dirty="0" err="1" smtClean="0"/>
              <a:t>хвоєю</a:t>
            </a:r>
            <a:r>
              <a:rPr lang="ru-RU" sz="2200" dirty="0" smtClean="0"/>
              <a:t> </a:t>
            </a:r>
            <a:r>
              <a:rPr lang="ru-RU" sz="2200" dirty="0" err="1" smtClean="0"/>
              <a:t>ялиці</a:t>
            </a:r>
            <a:r>
              <a:rPr lang="ru-RU" sz="2200" dirty="0" smtClean="0"/>
              <a:t> та </a:t>
            </a:r>
            <a:r>
              <a:rPr lang="ru-RU" sz="2200" dirty="0" err="1" smtClean="0"/>
              <a:t>смереки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8787"/>
            <a:ext cx="4572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4499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Глушець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або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глухар</a:t>
            </a:r>
            <a:r>
              <a:rPr lang="en-US" dirty="0" smtClean="0"/>
              <a:t>— </a:t>
            </a:r>
            <a:r>
              <a:rPr lang="ru-RU" dirty="0" smtClean="0"/>
              <a:t>вид </a:t>
            </a:r>
            <a:r>
              <a:rPr lang="ru-RU" dirty="0" err="1" smtClean="0"/>
              <a:t>птахів</a:t>
            </a:r>
            <a:r>
              <a:rPr lang="ru-RU" dirty="0" smtClean="0"/>
              <a:t> роду </a:t>
            </a:r>
            <a:r>
              <a:rPr lang="ru-RU" dirty="0" err="1" smtClean="0"/>
              <a:t>тетеруків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Карпат. </a:t>
            </a:r>
            <a:r>
              <a:rPr lang="ru-RU" dirty="0" err="1" smtClean="0"/>
              <a:t>Дорослий</a:t>
            </a:r>
            <a:r>
              <a:rPr lang="ru-RU" dirty="0" smtClean="0"/>
              <a:t> </a:t>
            </a:r>
            <a:r>
              <a:rPr lang="ru-RU" dirty="0" err="1" smtClean="0"/>
              <a:t>самець</a:t>
            </a:r>
            <a:r>
              <a:rPr lang="ru-RU" dirty="0" smtClean="0"/>
              <a:t> глухаря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важити</a:t>
            </a:r>
            <a:r>
              <a:rPr lang="ru-RU" dirty="0" smtClean="0"/>
              <a:t> до 6 </a:t>
            </a:r>
            <a:r>
              <a:rPr lang="ru-RU" dirty="0" err="1" smtClean="0"/>
              <a:t>кілограм</a:t>
            </a:r>
            <a:r>
              <a:rPr lang="ru-RU" dirty="0" smtClean="0"/>
              <a:t> — </a:t>
            </a:r>
            <a:r>
              <a:rPr lang="ru-RU" dirty="0" err="1" smtClean="0"/>
              <a:t>приблизно</a:t>
            </a:r>
            <a:r>
              <a:rPr lang="ru-RU" dirty="0" smtClean="0"/>
              <a:t> так, як </a:t>
            </a:r>
            <a:r>
              <a:rPr lang="ru-RU" dirty="0" err="1" smtClean="0"/>
              <a:t>самиця</a:t>
            </a:r>
            <a:r>
              <a:rPr lang="ru-RU" dirty="0" smtClean="0"/>
              <a:t> беркута.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260648"/>
            <a:ext cx="47160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Дятел </a:t>
            </a:r>
            <a:r>
              <a:rPr lang="ru-RU" sz="2200" dirty="0" err="1" smtClean="0">
                <a:solidFill>
                  <a:srgbClr val="FF0000"/>
                </a:solidFill>
              </a:rPr>
              <a:t>трипалий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− </a:t>
            </a:r>
            <a:r>
              <a:rPr lang="ru-RU" sz="2200" dirty="0" err="1" smtClean="0"/>
              <a:t>лісовий</a:t>
            </a:r>
            <a:r>
              <a:rPr lang="ru-RU" sz="2200" dirty="0" smtClean="0"/>
              <a:t> птах </a:t>
            </a:r>
            <a:r>
              <a:rPr lang="ru-RU" sz="2200" dirty="0" err="1" smtClean="0"/>
              <a:t>родини</a:t>
            </a:r>
            <a:r>
              <a:rPr lang="ru-RU" sz="2200" dirty="0" smtClean="0"/>
              <a:t> </a:t>
            </a:r>
            <a:r>
              <a:rPr lang="ru-RU" sz="2200" dirty="0" err="1" smtClean="0"/>
              <a:t>дятлових</a:t>
            </a:r>
            <a:r>
              <a:rPr lang="en-US" sz="2200" dirty="0" smtClean="0"/>
              <a:t>. </a:t>
            </a:r>
            <a:r>
              <a:rPr lang="ru-RU" sz="2200" dirty="0" smtClean="0"/>
              <a:t>Один </a:t>
            </a:r>
            <a:r>
              <a:rPr lang="ru-RU" sz="2200" dirty="0" err="1" smtClean="0"/>
              <a:t>з</a:t>
            </a:r>
            <a:r>
              <a:rPr lang="ru-RU" sz="2200" dirty="0" smtClean="0"/>
              <a:t> 2-х </a:t>
            </a:r>
            <a:r>
              <a:rPr lang="ru-RU" sz="2200" dirty="0" err="1" smtClean="0"/>
              <a:t>видів</a:t>
            </a:r>
            <a:r>
              <a:rPr lang="ru-RU" sz="2200" dirty="0" smtClean="0"/>
              <a:t> роду; </a:t>
            </a:r>
            <a:r>
              <a:rPr lang="ru-RU" sz="2200" dirty="0" err="1" smtClean="0"/>
              <a:t>єдиний</a:t>
            </a:r>
            <a:r>
              <a:rPr lang="ru-RU" sz="2200" dirty="0" smtClean="0"/>
              <a:t> вид у </a:t>
            </a:r>
            <a:r>
              <a:rPr lang="ru-RU" sz="2200" dirty="0" err="1" smtClean="0"/>
              <a:t>фауні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. В </a:t>
            </a:r>
            <a:r>
              <a:rPr lang="ru-RU" sz="2200" dirty="0" err="1" smtClean="0"/>
              <a:t>Україні</a:t>
            </a:r>
            <a:r>
              <a:rPr lang="ru-RU" sz="2200" dirty="0" smtClean="0"/>
              <a:t> </a:t>
            </a:r>
            <a:r>
              <a:rPr lang="ru-RU" sz="2200" dirty="0" err="1" smtClean="0"/>
              <a:t>гніздовий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осілий</a:t>
            </a:r>
            <a:r>
              <a:rPr lang="ru-RU" sz="2200" dirty="0" smtClean="0"/>
              <a:t> вид. </a:t>
            </a:r>
            <a:r>
              <a:rPr lang="ru-RU" sz="2200" dirty="0" err="1" smtClean="0"/>
              <a:t>Заселяє</a:t>
            </a:r>
            <a:r>
              <a:rPr lang="ru-RU" sz="2200" dirty="0" smtClean="0"/>
              <a:t> </a:t>
            </a:r>
            <a:r>
              <a:rPr lang="ru-RU" sz="2200" dirty="0" err="1" smtClean="0"/>
              <a:t>стиглі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пристигаючі</a:t>
            </a:r>
            <a:r>
              <a:rPr lang="ru-RU" sz="2200" dirty="0" smtClean="0"/>
              <a:t> </a:t>
            </a:r>
            <a:r>
              <a:rPr lang="ru-RU" sz="2200" dirty="0" err="1" smtClean="0"/>
              <a:t>ліси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переважно</a:t>
            </a:r>
            <a:r>
              <a:rPr lang="ru-RU" sz="2200" dirty="0" smtClean="0"/>
              <a:t> </a:t>
            </a:r>
            <a:r>
              <a:rPr lang="ru-RU" sz="2200" dirty="0" err="1" smtClean="0"/>
              <a:t>тайгового</a:t>
            </a:r>
            <a:r>
              <a:rPr lang="ru-RU" sz="2200" dirty="0" smtClean="0"/>
              <a:t> типу, </a:t>
            </a:r>
            <a:r>
              <a:rPr lang="ru-RU" sz="2200" dirty="0" err="1" smtClean="0"/>
              <a:t>надає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перевагу</a:t>
            </a:r>
            <a:r>
              <a:rPr lang="ru-RU" sz="2200" dirty="0" smtClean="0"/>
              <a:t> </a:t>
            </a:r>
            <a:r>
              <a:rPr lang="ru-RU" sz="2200" dirty="0" err="1" smtClean="0"/>
              <a:t>ділянкам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сухостійними</a:t>
            </a:r>
            <a:r>
              <a:rPr lang="ru-RU" sz="2200" dirty="0" smtClean="0"/>
              <a:t> деревами. В </a:t>
            </a:r>
            <a:r>
              <a:rPr lang="ru-RU" sz="2200" dirty="0" err="1" smtClean="0"/>
              <a:t>Центральній</a:t>
            </a:r>
            <a:r>
              <a:rPr lang="ru-RU" sz="2200" dirty="0" smtClean="0"/>
              <a:t> та </a:t>
            </a:r>
            <a:r>
              <a:rPr lang="ru-RU" sz="2200" dirty="0" err="1" smtClean="0"/>
              <a:t>Східній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Європі</a:t>
            </a:r>
            <a:r>
              <a:rPr lang="ru-RU" sz="2200" dirty="0" smtClean="0"/>
              <a:t> </a:t>
            </a:r>
            <a:r>
              <a:rPr lang="ru-RU" sz="2200" dirty="0" err="1" smtClean="0"/>
              <a:t>оселяється</a:t>
            </a:r>
            <a:r>
              <a:rPr lang="ru-RU" sz="2200" dirty="0" smtClean="0"/>
              <a:t> у </a:t>
            </a:r>
            <a:r>
              <a:rPr lang="ru-RU" sz="2200" dirty="0" err="1" smtClean="0"/>
              <a:t>гірській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місцевості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у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проміжку</a:t>
            </a:r>
            <a:r>
              <a:rPr lang="ru-RU" sz="2200" dirty="0" smtClean="0"/>
              <a:t> </a:t>
            </a:r>
            <a:r>
              <a:rPr lang="ru-RU" sz="2200" dirty="0" err="1" smtClean="0"/>
              <a:t>між</a:t>
            </a:r>
            <a:r>
              <a:rPr lang="ru-RU" sz="2200" dirty="0" smtClean="0"/>
              <a:t> 650 та 1900 м над </a:t>
            </a:r>
            <a:r>
              <a:rPr lang="ru-RU" sz="2200" dirty="0" err="1" smtClean="0"/>
              <a:t>рівнем</a:t>
            </a:r>
            <a:r>
              <a:rPr lang="ru-RU" sz="2200" dirty="0" smtClean="0"/>
              <a:t> моря. Моногам. </a:t>
            </a:r>
            <a:r>
              <a:rPr lang="ru-RU" sz="2200" dirty="0" err="1" smtClean="0"/>
              <a:t>Статева</a:t>
            </a:r>
            <a:r>
              <a:rPr lang="ru-RU" sz="2200" dirty="0" smtClean="0"/>
              <a:t> </a:t>
            </a:r>
            <a:r>
              <a:rPr lang="ru-RU" sz="2200" dirty="0" err="1" smtClean="0"/>
              <a:t>зрілість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настає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наприкінці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першого</a:t>
            </a:r>
            <a:r>
              <a:rPr lang="ru-RU" sz="2200" dirty="0" smtClean="0"/>
              <a:t> року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. </a:t>
            </a:r>
            <a:r>
              <a:rPr lang="ru-RU" sz="2200" dirty="0" err="1" smtClean="0"/>
              <a:t>Гніздовий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період</a:t>
            </a:r>
            <a:r>
              <a:rPr lang="ru-RU" sz="2200" dirty="0" smtClean="0"/>
              <a:t> </a:t>
            </a:r>
            <a:r>
              <a:rPr lang="ru-RU" sz="2200" dirty="0" err="1" smtClean="0"/>
              <a:t>триває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квітня</a:t>
            </a:r>
            <a:r>
              <a:rPr lang="ru-RU" sz="2200" dirty="0" smtClean="0"/>
              <a:t> по </a:t>
            </a:r>
            <a:r>
              <a:rPr lang="ru-RU" sz="2200" dirty="0" err="1" smtClean="0"/>
              <a:t>липень</a:t>
            </a:r>
            <a:r>
              <a:rPr lang="ru-RU" sz="2200" dirty="0" smtClean="0"/>
              <a:t>. </a:t>
            </a:r>
            <a:r>
              <a:rPr lang="ru-RU" sz="2200" dirty="0" err="1" smtClean="0"/>
              <a:t>Гніздиться</a:t>
            </a:r>
            <a:r>
              <a:rPr lang="ru-RU" sz="2200" dirty="0" smtClean="0"/>
              <a:t> у дуплах дерев. </a:t>
            </a:r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91"/>
            <a:ext cx="4427984" cy="686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561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Жовна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чорна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або</a:t>
            </a:r>
            <a:r>
              <a:rPr lang="ru-RU" sz="2000" dirty="0" smtClean="0">
                <a:solidFill>
                  <a:srgbClr val="FF0000"/>
                </a:solidFill>
              </a:rPr>
              <a:t> дятел </a:t>
            </a:r>
            <a:r>
              <a:rPr lang="ru-RU" sz="2000" dirty="0" err="1" smtClean="0">
                <a:solidFill>
                  <a:srgbClr val="FF0000"/>
                </a:solidFill>
              </a:rPr>
              <a:t>чорний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— </a:t>
            </a:r>
            <a:r>
              <a:rPr lang="ru-RU" sz="2000" dirty="0" smtClean="0"/>
              <a:t>птах </a:t>
            </a:r>
            <a:r>
              <a:rPr lang="ru-RU" sz="2000" dirty="0" err="1" smtClean="0"/>
              <a:t>родини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дятлові.Птах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ворону, </a:t>
            </a:r>
            <a:r>
              <a:rPr lang="ru-RU" sz="2000" dirty="0" err="1" smtClean="0"/>
              <a:t>чорного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, у </a:t>
            </a:r>
            <a:r>
              <a:rPr lang="ru-RU" sz="2000" dirty="0" err="1" smtClean="0"/>
              <a:t>самця</a:t>
            </a:r>
            <a:r>
              <a:rPr lang="ru-RU" sz="2000" dirty="0" smtClean="0"/>
              <a:t> </a:t>
            </a:r>
            <a:r>
              <a:rPr lang="ru-RU" sz="2000" dirty="0" err="1" smtClean="0"/>
              <a:t>зверху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червона</a:t>
            </a:r>
            <a:r>
              <a:rPr lang="ru-RU" sz="2000" dirty="0" smtClean="0"/>
              <a:t> «шапочка» у самки </a:t>
            </a:r>
            <a:r>
              <a:rPr lang="ru-RU" sz="2000" dirty="0" err="1" smtClean="0"/>
              <a:t>червоне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тім'я</a:t>
            </a:r>
            <a:r>
              <a:rPr lang="ru-RU" sz="2000" dirty="0" smtClean="0"/>
              <a:t>.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міцний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дзьоб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розмах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крил</a:t>
            </a:r>
            <a:r>
              <a:rPr lang="ru-RU" sz="2000" dirty="0" smtClean="0"/>
              <a:t> 64-68 см.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58011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1687354"/>
            <a:ext cx="3491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північно-західних</a:t>
            </a:r>
            <a:r>
              <a:rPr lang="ru-RU" sz="2400" dirty="0" smtClean="0"/>
              <a:t> областях в основному по </a:t>
            </a:r>
            <a:r>
              <a:rPr lang="ru-RU" sz="2400" dirty="0" err="1" smtClean="0"/>
              <a:t>старих</a:t>
            </a:r>
            <a:r>
              <a:rPr lang="ru-RU" sz="2400" dirty="0" smtClean="0"/>
              <a:t> </a:t>
            </a:r>
            <a:r>
              <a:rPr lang="ru-RU" sz="2400" dirty="0" err="1" smtClean="0"/>
              <a:t>листяних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мішаних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хвойних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лісах</a:t>
            </a:r>
            <a:r>
              <a:rPr lang="ru-RU" sz="2400" dirty="0" smtClean="0"/>
              <a:t>. Весною та </a:t>
            </a:r>
            <a:r>
              <a:rPr lang="ru-RU" sz="2400" dirty="0" err="1" smtClean="0"/>
              <a:t>восени</a:t>
            </a:r>
            <a:r>
              <a:rPr lang="ru-RU" sz="2400" dirty="0" smtClean="0"/>
              <a:t> </a:t>
            </a:r>
            <a:r>
              <a:rPr lang="ru-RU" sz="2400" dirty="0" err="1" smtClean="0"/>
              <a:t>гучно</a:t>
            </a:r>
            <a:r>
              <a:rPr lang="ru-RU" sz="2400" dirty="0" smtClean="0"/>
              <a:t> барабанить по </a:t>
            </a:r>
            <a:r>
              <a:rPr lang="ru-RU" sz="2400" dirty="0" err="1" smtClean="0"/>
              <a:t>гілках</a:t>
            </a:r>
            <a:r>
              <a:rPr lang="ru-RU" sz="2400" dirty="0" smtClean="0"/>
              <a:t>. Характерною </a:t>
            </a:r>
            <a:r>
              <a:rPr lang="ru-RU" sz="2400" dirty="0" err="1" smtClean="0"/>
              <a:t>ознакою</a:t>
            </a:r>
            <a:r>
              <a:rPr lang="ru-RU" sz="2400" dirty="0" smtClean="0"/>
              <a:t> дупла </a:t>
            </a:r>
            <a:r>
              <a:rPr lang="ru-RU" sz="2400" dirty="0" err="1" smtClean="0"/>
              <a:t>жовни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прямокутний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1279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 Попов</dc:creator>
  <cp:lastModifiedBy>Ярослав Попов</cp:lastModifiedBy>
  <cp:revision>12</cp:revision>
  <dcterms:created xsi:type="dcterms:W3CDTF">2013-02-05T14:31:39Z</dcterms:created>
  <dcterms:modified xsi:type="dcterms:W3CDTF">2013-02-05T15:22:29Z</dcterms:modified>
</cp:coreProperties>
</file>