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426538" cy="175432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14300">
                    <a:schemeClr val="bg1">
                      <a:lumMod val="75000"/>
                    </a:schemeClr>
                  </a:glow>
                </a:effectLst>
              </a:rPr>
              <a:t>Профілактика інфекційних </a:t>
            </a:r>
          </a:p>
          <a:p>
            <a:pPr algn="ctr"/>
            <a:r>
              <a:rPr lang="uk-U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14300">
                    <a:schemeClr val="bg1">
                      <a:lumMod val="75000"/>
                    </a:schemeClr>
                  </a:glow>
                </a:effectLst>
              </a:rPr>
              <a:t>захворювань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14300">
                  <a:schemeClr val="bg1">
                    <a:lumMod val="7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5029" y="5445224"/>
            <a:ext cx="28248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Підготувала</a:t>
            </a:r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 </a:t>
            </a:r>
          </a:p>
          <a:p>
            <a:r>
              <a:rPr lang="ru-RU" sz="2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учениця</a:t>
            </a:r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групи</a:t>
            </a:r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 11-3 </a:t>
            </a:r>
          </a:p>
          <a:p>
            <a:r>
              <a:rPr lang="ru-RU" sz="2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Гудз</a:t>
            </a:r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 Оксана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720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44824"/>
            <a:ext cx="7804590" cy="25498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Дякую за увагу!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1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3769" y="2191463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Інфекційні</a:t>
            </a:r>
            <a:r>
              <a:rPr lang="ru-RU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захворювання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–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хвороби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причинами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мікроорганізми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бактерії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віруси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паразити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токсини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mytime.ks.ua/wp-content/uploads/2009/06/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13" y="201704"/>
            <a:ext cx="265994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kurse.ua/i/2009-09/yaponskie-uchenye-sozdali-antisept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13" y="2191463"/>
            <a:ext cx="2659944" cy="21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vkurse.ua/i/2009-04/parazity-nauchilis-razryvat-svoyu-d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1" y="4437112"/>
            <a:ext cx="266402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8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76672"/>
            <a:ext cx="622221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uk-UA" sz="3200" b="1" dirty="0" smtClean="0"/>
              <a:t>Класифікація інфекційних хвороб</a:t>
            </a:r>
            <a:endParaRPr lang="ru-RU" sz="3200" b="1" dirty="0"/>
          </a:p>
        </p:txBody>
      </p:sp>
      <p:pic>
        <p:nvPicPr>
          <p:cNvPr id="2050" name="Picture 2" descr="http://oril.exo.in.ua/images/news/2011/12/new-450-2011-12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736" y="1340768"/>
            <a:ext cx="2448272" cy="21602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ifeislife.com.ua/uploads/posts/2012-03/1331232916_gastr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6" y="1412776"/>
            <a:ext cx="2314542" cy="21602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zid.com.ua/wp-content/uploads/2012/11/%D0%BA%D1%80%D0%BE%D0%B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14" y="1412776"/>
            <a:ext cx="2857500" cy="18573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edcenter.kiev.ua/img/ekzema_medpynkt.ru_-300x2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086" y="3973706"/>
            <a:ext cx="2857500" cy="21431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8473" y="3706889"/>
            <a:ext cx="187737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 err="1"/>
              <a:t>Кишкові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54728" y="3789040"/>
            <a:ext cx="288628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/>
              <a:t>Інфекції</a:t>
            </a:r>
            <a:r>
              <a:rPr lang="ru-RU" dirty="0"/>
              <a:t> </a:t>
            </a:r>
            <a:r>
              <a:rPr lang="ru-RU" dirty="0" err="1"/>
              <a:t>дихальних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8728" y="3419708"/>
            <a:ext cx="194421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err="1"/>
              <a:t>Кров’яні</a:t>
            </a:r>
            <a:r>
              <a:rPr lang="ru-RU" dirty="0"/>
              <a:t> </a:t>
            </a:r>
            <a:r>
              <a:rPr lang="ru-RU" dirty="0" err="1" smtClean="0"/>
              <a:t>інфекції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52086" y="6309320"/>
            <a:ext cx="279595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 err="1"/>
              <a:t>Інфекції</a:t>
            </a:r>
            <a:r>
              <a:rPr lang="ru-RU" dirty="0"/>
              <a:t> </a:t>
            </a:r>
            <a:r>
              <a:rPr lang="ru-RU" dirty="0" err="1"/>
              <a:t>шкірних</a:t>
            </a:r>
            <a:r>
              <a:rPr lang="ru-RU" dirty="0"/>
              <a:t> </a:t>
            </a:r>
            <a:r>
              <a:rPr lang="ru-RU" dirty="0" err="1"/>
              <a:t>покривів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8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301328"/>
            <a:ext cx="48442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 err="1"/>
              <a:t>Кір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5054" y="2965594"/>
            <a:ext cx="330571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/>
              <a:t>Інкубаційний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– 8-10 </a:t>
            </a:r>
            <a:r>
              <a:rPr lang="ru-RU" dirty="0" err="1"/>
              <a:t>діб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4744" y="4032719"/>
            <a:ext cx="3444570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 smtClean="0"/>
              <a:t>Темпартура</a:t>
            </a:r>
            <a:r>
              <a:rPr lang="ru-RU" dirty="0" smtClean="0"/>
              <a:t> до </a:t>
            </a:r>
            <a:r>
              <a:rPr lang="ru-RU" dirty="0"/>
              <a:t>39,0,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верхніх</a:t>
            </a:r>
            <a:r>
              <a:rPr lang="ru-RU" dirty="0"/>
              <a:t> </a:t>
            </a:r>
            <a:r>
              <a:rPr lang="ru-RU" dirty="0" err="1"/>
              <a:t>дихальних</a:t>
            </a:r>
            <a:r>
              <a:rPr lang="ru-RU" dirty="0"/>
              <a:t> </a:t>
            </a:r>
            <a:r>
              <a:rPr lang="ru-RU" dirty="0" err="1" smtClean="0"/>
              <a:t>шляхів</a:t>
            </a:r>
            <a:r>
              <a:rPr lang="ru-RU" dirty="0" smtClean="0"/>
              <a:t>, </a:t>
            </a:r>
            <a:r>
              <a:rPr lang="ru-RU" dirty="0"/>
              <a:t>серозно-</a:t>
            </a:r>
            <a:r>
              <a:rPr lang="ru-RU" dirty="0" err="1"/>
              <a:t>гнійні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, кашель, </a:t>
            </a:r>
            <a:r>
              <a:rPr lang="ru-RU" dirty="0" err="1" smtClean="0"/>
              <a:t>світло</a:t>
            </a:r>
            <a:r>
              <a:rPr lang="ru-RU" dirty="0" smtClean="0"/>
              <a:t> </a:t>
            </a:r>
            <a:r>
              <a:rPr lang="ru-RU" dirty="0"/>
              <a:t>боязнь, </a:t>
            </a:r>
            <a:r>
              <a:rPr lang="ru-RU" dirty="0" err="1" smtClean="0"/>
              <a:t>кон’юнктивіт</a:t>
            </a:r>
            <a:r>
              <a:rPr lang="ru-RU" dirty="0" smtClean="0"/>
              <a:t>,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 smtClean="0"/>
              <a:t>слабкість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08356" y="3518205"/>
            <a:ext cx="457200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dirty="0" smtClean="0"/>
              <a:t>1</a:t>
            </a:r>
            <a:r>
              <a:rPr lang="ru-RU" dirty="0"/>
              <a:t>.    </a:t>
            </a:r>
            <a:r>
              <a:rPr lang="ru-RU" dirty="0" err="1"/>
              <a:t>Своєчасна</a:t>
            </a:r>
            <a:r>
              <a:rPr lang="ru-RU" dirty="0"/>
              <a:t> </a:t>
            </a:r>
            <a:r>
              <a:rPr lang="ru-RU" dirty="0" err="1" smtClean="0"/>
              <a:t>ізоляція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2.</a:t>
            </a:r>
            <a:r>
              <a:rPr lang="ru-RU" dirty="0"/>
              <a:t>   </a:t>
            </a:r>
            <a:r>
              <a:rPr lang="ru-RU" dirty="0" err="1"/>
              <a:t>Специфічна</a:t>
            </a:r>
            <a:r>
              <a:rPr lang="ru-RU" dirty="0"/>
              <a:t> </a:t>
            </a:r>
            <a:r>
              <a:rPr lang="ru-RU" dirty="0" err="1"/>
              <a:t>профілактика</a:t>
            </a:r>
            <a:r>
              <a:rPr lang="ru-RU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3. Гамма-</a:t>
            </a:r>
            <a:r>
              <a:rPr lang="ru-RU" dirty="0" err="1" smtClean="0"/>
              <a:t>глобулін</a:t>
            </a:r>
            <a:r>
              <a:rPr lang="ru-RU" dirty="0" smtClean="0"/>
              <a:t> вводиться </a:t>
            </a:r>
            <a:r>
              <a:rPr lang="ru-RU" dirty="0" err="1"/>
              <a:t>контактним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до 4 </a:t>
            </a:r>
            <a:r>
              <a:rPr lang="ru-RU" dirty="0" err="1"/>
              <a:t>років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4.</a:t>
            </a:r>
            <a:r>
              <a:rPr lang="ru-RU" dirty="0"/>
              <a:t>  </a:t>
            </a:r>
            <a:r>
              <a:rPr lang="ru-RU" dirty="0" smtClean="0"/>
              <a:t> </a:t>
            </a:r>
            <a:r>
              <a:rPr lang="ru-RU" dirty="0"/>
              <a:t>Активна </a:t>
            </a:r>
            <a:r>
              <a:rPr lang="ru-RU" dirty="0" err="1"/>
              <a:t>імунізація</a:t>
            </a:r>
            <a:r>
              <a:rPr lang="ru-RU" dirty="0"/>
              <a:t> – жива </a:t>
            </a:r>
            <a:r>
              <a:rPr lang="ru-RU" dirty="0" err="1"/>
              <a:t>кірьова</a:t>
            </a:r>
            <a:r>
              <a:rPr lang="ru-RU" dirty="0"/>
              <a:t> вакцина – </a:t>
            </a:r>
            <a:r>
              <a:rPr lang="ru-RU" dirty="0" err="1"/>
              <a:t>дітям</a:t>
            </a:r>
            <a:r>
              <a:rPr lang="ru-RU" dirty="0"/>
              <a:t> 15-18 </a:t>
            </a:r>
            <a:r>
              <a:rPr lang="ru-RU" dirty="0" err="1"/>
              <a:t>місяців</a:t>
            </a:r>
            <a:r>
              <a:rPr lang="ru-RU" dirty="0"/>
              <a:t> – однократно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шкіру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3074" name="Picture 2" descr="http://oril.exo.in.ua/images/news/2011/11/new-413-2011-11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4" y="908720"/>
            <a:ext cx="2413124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akty.ictv.ua/public/images/gallery/2011/12/12/thumbnail-20111212184020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088" y="937522"/>
            <a:ext cx="2443328" cy="171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2.gstatic.com/images?q=tbn:ANd9GcRF8lfhWRzg-Tn6BC568f6X8N_pQmiCQxReRFe7t-5iTH--fb2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667" y="90872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843497" y="2969578"/>
            <a:ext cx="159671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 err="1"/>
              <a:t>Профілактика</a:t>
            </a:r>
            <a:r>
              <a:rPr lang="ru-RU" dirty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1640" y="3532366"/>
            <a:ext cx="126092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/>
              <a:t>Симптоми: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3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336838"/>
            <a:ext cx="131568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Скарлатина</a:t>
            </a:r>
            <a:endParaRPr lang="ru-RU" dirty="0"/>
          </a:p>
        </p:txBody>
      </p:sp>
      <p:pic>
        <p:nvPicPr>
          <p:cNvPr id="4098" name="Picture 2" descr="http://www.likar.info/pictures_ckfinder/images/ctopriscarla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381250" cy="1800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erena.ru/pics/attached/47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555" y="1124744"/>
            <a:ext cx="2439496" cy="18362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yl.ru/misc/i/ai/84653/1433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2376264" cy="1800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244334"/>
            <a:ext cx="360002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  </a:t>
            </a:r>
            <a:r>
              <a:rPr lang="ru-RU" dirty="0" err="1"/>
              <a:t>Інкубаційний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/>
              <a:t> </a:t>
            </a:r>
            <a:r>
              <a:rPr lang="ru-RU" dirty="0" smtClean="0"/>
              <a:t>до </a:t>
            </a:r>
            <a:r>
              <a:rPr lang="ru-RU" dirty="0"/>
              <a:t>2-7 </a:t>
            </a:r>
            <a:r>
              <a:rPr lang="ru-RU" dirty="0" err="1"/>
              <a:t>днів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359" y="4365104"/>
            <a:ext cx="411036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 smtClean="0"/>
              <a:t>Висипка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/>
              <a:t>розповсюджується</a:t>
            </a:r>
            <a:r>
              <a:rPr lang="ru-RU" dirty="0"/>
              <a:t> на </a:t>
            </a:r>
            <a:r>
              <a:rPr lang="ru-RU" dirty="0" err="1"/>
              <a:t>обличчя</a:t>
            </a:r>
            <a:r>
              <a:rPr lang="ru-RU" dirty="0"/>
              <a:t>, </a:t>
            </a:r>
            <a:r>
              <a:rPr lang="ru-RU" dirty="0" err="1"/>
              <a:t>шию</a:t>
            </a:r>
            <a:r>
              <a:rPr lang="ru-RU" dirty="0"/>
              <a:t>, </a:t>
            </a:r>
            <a:r>
              <a:rPr lang="ru-RU" dirty="0" err="1"/>
              <a:t>тулуб</a:t>
            </a:r>
            <a:r>
              <a:rPr lang="ru-RU" dirty="0"/>
              <a:t> та </a:t>
            </a:r>
            <a:r>
              <a:rPr lang="ru-RU" dirty="0" err="1"/>
              <a:t>кінцівки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13642" y="3787059"/>
            <a:ext cx="3895163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 smtClean="0"/>
              <a:t>Загальні</a:t>
            </a:r>
            <a:r>
              <a:rPr lang="ru-RU" dirty="0" smtClean="0"/>
              <a:t> </a:t>
            </a:r>
            <a:r>
              <a:rPr lang="ru-RU" dirty="0" err="1"/>
              <a:t>міри</a:t>
            </a:r>
            <a:r>
              <a:rPr lang="ru-RU" dirty="0"/>
              <a:t> – </a:t>
            </a:r>
            <a:r>
              <a:rPr lang="ru-RU" dirty="0" err="1"/>
              <a:t>раннє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та </a:t>
            </a:r>
            <a:r>
              <a:rPr lang="ru-RU" dirty="0" err="1"/>
              <a:t>ізоляція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. </a:t>
            </a:r>
            <a:r>
              <a:rPr lang="ru-RU" dirty="0" err="1"/>
              <a:t>Ізолюють</a:t>
            </a:r>
            <a:r>
              <a:rPr lang="ru-RU" dirty="0"/>
              <a:t> на 10 </a:t>
            </a:r>
            <a:r>
              <a:rPr lang="ru-RU" dirty="0" err="1"/>
              <a:t>діб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початку </a:t>
            </a:r>
            <a:r>
              <a:rPr lang="ru-RU" dirty="0" err="1"/>
              <a:t>захворювання</a:t>
            </a:r>
            <a:r>
              <a:rPr lang="ru-RU" dirty="0"/>
              <a:t>. </a:t>
            </a:r>
            <a:r>
              <a:rPr lang="ru-RU" dirty="0" err="1"/>
              <a:t>Ізолюються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і </a:t>
            </a:r>
            <a:r>
              <a:rPr lang="ru-RU" dirty="0" err="1"/>
              <a:t>хворі</a:t>
            </a:r>
            <a:r>
              <a:rPr lang="ru-RU" dirty="0"/>
              <a:t> простою </a:t>
            </a:r>
            <a:r>
              <a:rPr lang="ru-RU" dirty="0" err="1"/>
              <a:t>ангіною</a:t>
            </a:r>
            <a:r>
              <a:rPr lang="ru-RU" dirty="0"/>
              <a:t> до 22 </a:t>
            </a:r>
            <a:r>
              <a:rPr lang="ru-RU" dirty="0" err="1"/>
              <a:t>діб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початку </a:t>
            </a:r>
            <a:r>
              <a:rPr lang="ru-RU" dirty="0" err="1"/>
              <a:t>хвороби</a:t>
            </a:r>
            <a:r>
              <a:rPr lang="ru-RU" dirty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3140968"/>
            <a:ext cx="15342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 err="1" smtClean="0"/>
              <a:t>Профілактика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80321" y="3807036"/>
            <a:ext cx="119840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/>
              <a:t>Симптоми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4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8093" y="4033684"/>
            <a:ext cx="119840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/>
              <a:t>Симптоми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877836" y="4021979"/>
            <a:ext cx="15342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/>
              <a:t>Профілактика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9970" y="3351144"/>
            <a:ext cx="330827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 err="1"/>
              <a:t>Інкубаційний</a:t>
            </a:r>
            <a:r>
              <a:rPr lang="ru-RU" dirty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/>
              <a:t>до 20 </a:t>
            </a:r>
            <a:r>
              <a:rPr lang="ru-RU" dirty="0" err="1"/>
              <a:t>днів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8938" y="4721069"/>
            <a:ext cx="4572000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dirty="0"/>
              <a:t> хворого </a:t>
            </a:r>
            <a:r>
              <a:rPr lang="ru-RU" dirty="0" err="1"/>
              <a:t>ізолюють</a:t>
            </a:r>
            <a:r>
              <a:rPr lang="ru-RU" dirty="0"/>
              <a:t> на 30 </a:t>
            </a:r>
            <a:r>
              <a:rPr lang="ru-RU" dirty="0" err="1"/>
              <a:t>днів</a:t>
            </a:r>
            <a:r>
              <a:rPr lang="ru-RU" dirty="0"/>
              <a:t> з моменту </a:t>
            </a:r>
            <a:r>
              <a:rPr lang="ru-RU" dirty="0" err="1"/>
              <a:t>захворювання</a:t>
            </a:r>
            <a:r>
              <a:rPr lang="ru-RU" dirty="0"/>
              <a:t> (амбулаторно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стаціонарно</a:t>
            </a:r>
            <a:r>
              <a:rPr lang="ru-RU" dirty="0"/>
              <a:t>). </a:t>
            </a:r>
            <a:r>
              <a:rPr lang="ru-RU" dirty="0" err="1"/>
              <a:t>Використовують</a:t>
            </a:r>
            <a:r>
              <a:rPr lang="ru-RU" dirty="0"/>
              <a:t> АКДС – вакцину. Перша </a:t>
            </a:r>
            <a:r>
              <a:rPr lang="ru-RU" dirty="0" err="1"/>
              <a:t>вакцинація</a:t>
            </a:r>
            <a:r>
              <a:rPr lang="ru-RU" dirty="0"/>
              <a:t> в 3місяці по 0,5 мл </a:t>
            </a:r>
            <a:r>
              <a:rPr lang="ru-RU" dirty="0" err="1"/>
              <a:t>трикратно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3546" y="4721069"/>
            <a:ext cx="312970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/>
              <a:t>сухий</a:t>
            </a:r>
            <a:r>
              <a:rPr lang="ru-RU" dirty="0"/>
              <a:t> кашель, </a:t>
            </a:r>
            <a:r>
              <a:rPr lang="ru-RU" dirty="0" err="1"/>
              <a:t>субфебрильна</a:t>
            </a:r>
            <a:r>
              <a:rPr lang="ru-RU" dirty="0"/>
              <a:t> температура, нежить. 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65085" y="332656"/>
            <a:ext cx="98770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/>
              <a:t>Коклюш</a:t>
            </a:r>
            <a:endParaRPr lang="ru-RU" dirty="0"/>
          </a:p>
        </p:txBody>
      </p:sp>
      <p:pic>
        <p:nvPicPr>
          <p:cNvPr id="5122" name="Picture 2" descr="http://mamadoktor.ru/wp-content/uploads/2012/03/koklyu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239" y="833422"/>
            <a:ext cx="1749485" cy="21635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2/2a/Pertuss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085" y="826105"/>
            <a:ext cx="1699768" cy="21708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babushka.ua/sites/default/files/files/articles/koklu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93" y="838184"/>
            <a:ext cx="2158768" cy="21587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96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208" y="3645024"/>
            <a:ext cx="119840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/>
              <a:t>Симптоми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96135" y="3645024"/>
            <a:ext cx="15342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/>
              <a:t>Профілактика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332656"/>
            <a:ext cx="108664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 err="1"/>
              <a:t>Дифтерія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4780" y="3134722"/>
            <a:ext cx="220925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 err="1"/>
              <a:t>Інкубація</a:t>
            </a:r>
            <a:r>
              <a:rPr lang="ru-RU" dirty="0"/>
              <a:t> – 2-10 </a:t>
            </a:r>
            <a:r>
              <a:rPr lang="ru-RU" dirty="0" err="1"/>
              <a:t>днів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437112"/>
            <a:ext cx="375171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 smtClean="0"/>
              <a:t>Нальоти</a:t>
            </a:r>
            <a:r>
              <a:rPr lang="ru-RU" dirty="0" smtClean="0"/>
              <a:t> на </a:t>
            </a:r>
            <a:r>
              <a:rPr lang="ru-RU" dirty="0" err="1"/>
              <a:t>мигдаликах</a:t>
            </a:r>
            <a:r>
              <a:rPr lang="ru-RU" dirty="0"/>
              <a:t>, </a:t>
            </a:r>
            <a:r>
              <a:rPr lang="ru-RU" dirty="0" err="1"/>
              <a:t>висока</a:t>
            </a:r>
            <a:r>
              <a:rPr lang="ru-RU" dirty="0"/>
              <a:t> температура, </a:t>
            </a:r>
            <a:r>
              <a:rPr lang="ru-RU" dirty="0" err="1"/>
              <a:t>інтоксикація</a:t>
            </a:r>
            <a:r>
              <a:rPr lang="ru-RU" dirty="0"/>
              <a:t>, </a:t>
            </a:r>
            <a:r>
              <a:rPr lang="ru-RU" dirty="0" err="1"/>
              <a:t>біль</a:t>
            </a:r>
            <a:r>
              <a:rPr lang="ru-RU" dirty="0"/>
              <a:t> при </a:t>
            </a:r>
            <a:r>
              <a:rPr lang="ru-RU" dirty="0" err="1" smtClean="0"/>
              <a:t>ковтанні</a:t>
            </a:r>
            <a:r>
              <a:rPr lang="ru-RU" dirty="0"/>
              <a:t> </a:t>
            </a:r>
            <a:r>
              <a:rPr lang="ru-RU" dirty="0" err="1" smtClean="0"/>
              <a:t>хриплий</a:t>
            </a:r>
            <a:r>
              <a:rPr lang="ru-RU" dirty="0" smtClean="0"/>
              <a:t> голос, </a:t>
            </a:r>
            <a:r>
              <a:rPr lang="ru-RU" dirty="0" err="1" smtClean="0"/>
              <a:t>гавкаючий</a:t>
            </a:r>
            <a:r>
              <a:rPr lang="ru-RU" dirty="0" smtClean="0"/>
              <a:t> кашель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07053" y="4437112"/>
            <a:ext cx="3312368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 smtClean="0"/>
              <a:t>Основне</a:t>
            </a:r>
            <a:r>
              <a:rPr lang="ru-RU" dirty="0" smtClean="0"/>
              <a:t> </a:t>
            </a:r>
            <a:r>
              <a:rPr lang="ru-RU" dirty="0" err="1"/>
              <a:t>це</a:t>
            </a:r>
            <a:r>
              <a:rPr lang="ru-RU" dirty="0"/>
              <a:t> активна </a:t>
            </a:r>
            <a:r>
              <a:rPr lang="ru-RU" dirty="0" err="1"/>
              <a:t>імунізація</a:t>
            </a:r>
            <a:r>
              <a:rPr lang="ru-RU" dirty="0"/>
              <a:t>. </a:t>
            </a:r>
            <a:r>
              <a:rPr lang="ru-RU" dirty="0" err="1"/>
              <a:t>Застосовують</a:t>
            </a:r>
            <a:r>
              <a:rPr lang="ru-RU" dirty="0"/>
              <a:t> вакцину АКДС. </a:t>
            </a:r>
            <a:r>
              <a:rPr lang="ru-RU" dirty="0" err="1"/>
              <a:t>Починаючи</a:t>
            </a:r>
            <a:r>
              <a:rPr lang="ru-RU" dirty="0"/>
              <a:t> з 3-х </a:t>
            </a:r>
            <a:r>
              <a:rPr lang="ru-RU" dirty="0" err="1"/>
              <a:t>місяців</a:t>
            </a:r>
            <a:r>
              <a:rPr lang="ru-RU" dirty="0"/>
              <a:t> вакцину </a:t>
            </a:r>
            <a:r>
              <a:rPr lang="ru-RU" dirty="0" err="1"/>
              <a:t>вводять</a:t>
            </a:r>
            <a:r>
              <a:rPr lang="ru-RU" dirty="0"/>
              <a:t> </a:t>
            </a:r>
            <a:r>
              <a:rPr lang="ru-RU" dirty="0" err="1"/>
              <a:t>трикратно</a:t>
            </a:r>
            <a:r>
              <a:rPr lang="ru-RU" dirty="0"/>
              <a:t> з </a:t>
            </a:r>
            <a:r>
              <a:rPr lang="ru-RU" dirty="0" err="1"/>
              <a:t>інтервалом</a:t>
            </a:r>
            <a:r>
              <a:rPr lang="ru-RU" dirty="0"/>
              <a:t> 30-40 </a:t>
            </a:r>
            <a:r>
              <a:rPr lang="ru-RU" dirty="0" err="1"/>
              <a:t>днів</a:t>
            </a:r>
            <a:r>
              <a:rPr lang="ru-RU" dirty="0"/>
              <a:t>. </a:t>
            </a:r>
            <a:r>
              <a:rPr lang="ru-RU" dirty="0" err="1"/>
              <a:t>Потім</a:t>
            </a:r>
            <a:r>
              <a:rPr lang="ru-RU" dirty="0"/>
              <a:t> – </a:t>
            </a:r>
            <a:r>
              <a:rPr lang="ru-RU" dirty="0" err="1"/>
              <a:t>планові</a:t>
            </a:r>
            <a:r>
              <a:rPr lang="ru-RU" dirty="0"/>
              <a:t> </a:t>
            </a:r>
            <a:r>
              <a:rPr lang="ru-RU" dirty="0" err="1"/>
              <a:t>ревакцинації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6146" name="Picture 2" descr="http://farmadvisor.ru/wp-content/uploads/2012/10/2368_479374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2" y="836712"/>
            <a:ext cx="2378396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edic-abc.ru/uploads/medic/9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50879"/>
            <a:ext cx="2232248" cy="20740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upload.wikimedia.org/wikipedia/commons/thumb/1/1b/A_diphtheria_skin_lesion_on_the_leg._PHIL_1941_lores.jpg/220px-A_diphtheria_skin_lesion_on_the_leg._PHIL_1941_lo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587" y="850879"/>
            <a:ext cx="2393869" cy="20740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3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4734" y="3876714"/>
            <a:ext cx="119840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/>
              <a:t>Симптоми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96135" y="3789040"/>
            <a:ext cx="15342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/>
              <a:t>Профілактика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548680"/>
            <a:ext cx="98610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Паротит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379510"/>
            <a:ext cx="365933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dirty="0" err="1"/>
              <a:t>Інкубаційний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до 3-х </a:t>
            </a:r>
            <a:r>
              <a:rPr lang="ru-RU" dirty="0" err="1"/>
              <a:t>тижнів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7170" name="Picture 2" descr="http://doctor.itop.net/pictures/ArticlePictures/3698/1117/System/middl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2656790" cy="20039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ayzdorov.ru/images/chto/parot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08" y="1052736"/>
            <a:ext cx="1612780" cy="20242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boleznimalyshej.net/wp-content/uploads/2012/08/image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7"/>
            <a:ext cx="2304256" cy="19442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9592" y="4380150"/>
            <a:ext cx="3081547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Температура </a:t>
            </a:r>
            <a:r>
              <a:rPr lang="ru-RU" dirty="0"/>
              <a:t>до 38-39 </a:t>
            </a:r>
            <a:r>
              <a:rPr lang="ru-RU" dirty="0" smtClean="0"/>
              <a:t>С .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уражуються</a:t>
            </a:r>
            <a:r>
              <a:rPr lang="ru-RU" dirty="0"/>
              <a:t> </a:t>
            </a:r>
            <a:r>
              <a:rPr lang="ru-RU" dirty="0" err="1"/>
              <a:t>навколовушні</a:t>
            </a:r>
            <a:r>
              <a:rPr lang="ru-RU" dirty="0"/>
              <a:t> </a:t>
            </a:r>
            <a:r>
              <a:rPr lang="ru-RU" dirty="0" err="1" smtClean="0"/>
              <a:t>залози</a:t>
            </a:r>
            <a:r>
              <a:rPr lang="ru-RU" dirty="0" smtClean="0"/>
              <a:t>. </a:t>
            </a:r>
            <a:r>
              <a:rPr lang="ru-RU" dirty="0" err="1" smtClean="0"/>
              <a:t>Припухає</a:t>
            </a:r>
            <a:r>
              <a:rPr lang="ru-RU" dirty="0" smtClean="0"/>
              <a:t> </a:t>
            </a:r>
            <a:r>
              <a:rPr lang="ru-RU" dirty="0" err="1"/>
              <a:t>спочатку</a:t>
            </a:r>
            <a:r>
              <a:rPr lang="ru-RU" dirty="0"/>
              <a:t> одна, а через 1-2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залоза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4380150"/>
            <a:ext cx="305127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/>
              <a:t>рання</a:t>
            </a:r>
            <a:r>
              <a:rPr lang="ru-RU" dirty="0"/>
              <a:t> </a:t>
            </a:r>
            <a:r>
              <a:rPr lang="ru-RU" dirty="0" err="1"/>
              <a:t>госпіталізація</a:t>
            </a:r>
            <a:r>
              <a:rPr lang="ru-RU" dirty="0"/>
              <a:t> </a:t>
            </a:r>
            <a:r>
              <a:rPr lang="ru-RU" dirty="0" err="1" smtClean="0"/>
              <a:t>хворих</a:t>
            </a:r>
            <a:endParaRPr lang="ru-RU" dirty="0" smtClean="0"/>
          </a:p>
          <a:p>
            <a:r>
              <a:rPr lang="ru-RU" dirty="0" smtClean="0"/>
              <a:t>амбулаторно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стаціонарно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35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0772" y="3933056"/>
            <a:ext cx="119840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/>
              <a:t>Симптоми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806993" y="3933056"/>
            <a:ext cx="15342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/>
              <a:t>Профілактика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404664"/>
            <a:ext cx="88299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Холера</a:t>
            </a:r>
            <a:endParaRPr lang="ru-RU" dirty="0"/>
          </a:p>
        </p:txBody>
      </p:sp>
      <p:pic>
        <p:nvPicPr>
          <p:cNvPr id="8194" name="Picture 2" descr="http://upload.wikimedia.org/wikipedia/commons/2/2b/Adult_cholera_pati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65200"/>
            <a:ext cx="2225435" cy="18310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vlasti.net/news/news062011/126531/data/5150cd65e92635f5d51f094f0625fc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65200"/>
            <a:ext cx="2160240" cy="1800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kelechek.ru/pics/2515_20957825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49769"/>
            <a:ext cx="2592288" cy="18612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9" y="3244334"/>
            <a:ext cx="340509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 err="1"/>
              <a:t>Інкубаційний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до 48 годин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19021" y="4610259"/>
            <a:ext cx="3888432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Активна </a:t>
            </a:r>
            <a:r>
              <a:rPr lang="ru-RU" dirty="0" err="1"/>
              <a:t>імунізація</a:t>
            </a:r>
            <a:r>
              <a:rPr lang="ru-RU" dirty="0"/>
              <a:t> при </a:t>
            </a:r>
            <a:r>
              <a:rPr lang="ru-RU" dirty="0" err="1"/>
              <a:t>виїзді</a:t>
            </a:r>
            <a:r>
              <a:rPr lang="ru-RU" dirty="0"/>
              <a:t> в </a:t>
            </a:r>
            <a:r>
              <a:rPr lang="ru-RU" dirty="0" err="1"/>
              <a:t>ендемічні</a:t>
            </a:r>
            <a:r>
              <a:rPr lang="ru-RU" dirty="0"/>
              <a:t> </a:t>
            </a:r>
            <a:r>
              <a:rPr lang="ru-RU" dirty="0" err="1"/>
              <a:t>райони</a:t>
            </a:r>
            <a:r>
              <a:rPr lang="ru-RU" dirty="0"/>
              <a:t> </a:t>
            </a:r>
            <a:r>
              <a:rPr lang="ru-RU" dirty="0" err="1"/>
              <a:t>неефективна</a:t>
            </a:r>
            <a:r>
              <a:rPr lang="ru-RU" dirty="0"/>
              <a:t> та </a:t>
            </a:r>
            <a:r>
              <a:rPr lang="ru-RU" dirty="0" err="1"/>
              <a:t>короткотривала</a:t>
            </a:r>
            <a:r>
              <a:rPr lang="ru-RU" dirty="0"/>
              <a:t>, тому </a:t>
            </a:r>
            <a:r>
              <a:rPr lang="ru-RU" dirty="0" err="1"/>
              <a:t>найефективніша</a:t>
            </a:r>
            <a:r>
              <a:rPr lang="ru-RU" dirty="0"/>
              <a:t> </a:t>
            </a:r>
            <a:r>
              <a:rPr lang="ru-RU" dirty="0" err="1"/>
              <a:t>профілактика</a:t>
            </a:r>
            <a:r>
              <a:rPr lang="ru-RU" dirty="0"/>
              <a:t> – </a:t>
            </a:r>
            <a:r>
              <a:rPr lang="ru-RU" dirty="0" err="1"/>
              <a:t>дотримання</a:t>
            </a:r>
            <a:r>
              <a:rPr lang="ru-RU" dirty="0"/>
              <a:t> правил </a:t>
            </a:r>
            <a:r>
              <a:rPr lang="ru-RU" dirty="0" err="1"/>
              <a:t>гігієни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3752" y="4596197"/>
            <a:ext cx="3052446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 smtClean="0"/>
              <a:t>Неболючоїспочатку</a:t>
            </a:r>
            <a:r>
              <a:rPr lang="ru-RU" dirty="0" smtClean="0"/>
              <a:t> </a:t>
            </a:r>
            <a:r>
              <a:rPr lang="ru-RU" dirty="0" err="1" smtClean="0"/>
              <a:t>діарея</a:t>
            </a:r>
            <a:r>
              <a:rPr lang="ru-RU" dirty="0" smtClean="0"/>
              <a:t>. </a:t>
            </a:r>
            <a:r>
              <a:rPr lang="ru-RU" dirty="0"/>
              <a:t>При </a:t>
            </a:r>
            <a:r>
              <a:rPr lang="ru-RU" dirty="0" err="1"/>
              <a:t>важких</a:t>
            </a:r>
            <a:r>
              <a:rPr lang="ru-RU" dirty="0"/>
              <a:t> формах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гіповолемічний</a:t>
            </a:r>
            <a:r>
              <a:rPr lang="ru-RU" dirty="0"/>
              <a:t> шок.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рясна</a:t>
            </a:r>
            <a:r>
              <a:rPr lang="ru-RU" dirty="0"/>
              <a:t> </a:t>
            </a:r>
            <a:r>
              <a:rPr lang="ru-RU" dirty="0" err="1"/>
              <a:t>блювота</a:t>
            </a:r>
            <a:r>
              <a:rPr lang="ru-RU" dirty="0"/>
              <a:t>,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судоми</a:t>
            </a:r>
            <a:r>
              <a:rPr lang="ru-RU" dirty="0"/>
              <a:t>. </a:t>
            </a:r>
            <a:r>
              <a:rPr lang="ru-RU" dirty="0" err="1"/>
              <a:t>Сильне</a:t>
            </a:r>
            <a:r>
              <a:rPr lang="ru-RU" dirty="0"/>
              <a:t> </a:t>
            </a:r>
            <a:r>
              <a:rPr lang="ru-RU" dirty="0" err="1"/>
              <a:t>зневоднення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3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257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Ксюша1</dc:creator>
  <cp:lastModifiedBy>Ксюша1</cp:lastModifiedBy>
  <cp:revision>6</cp:revision>
  <dcterms:created xsi:type="dcterms:W3CDTF">2014-02-25T18:59:13Z</dcterms:created>
  <dcterms:modified xsi:type="dcterms:W3CDTF">2014-02-25T19:54:42Z</dcterms:modified>
</cp:coreProperties>
</file>