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2" r:id="rId7"/>
    <p:sldId id="263" r:id="rId8"/>
    <p:sldId id="264" r:id="rId9"/>
    <p:sldId id="266" r:id="rId10"/>
    <p:sldId id="267" r:id="rId11"/>
    <p:sldId id="268" r:id="rId12"/>
    <p:sldId id="270" r:id="rId13"/>
    <p:sldId id="272" r:id="rId14"/>
    <p:sldId id="274" r:id="rId15"/>
    <p:sldId id="277" r:id="rId16"/>
    <p:sldId id="275" r:id="rId17"/>
    <p:sldId id="276" r:id="rId18"/>
    <p:sldId id="278" r:id="rId19"/>
    <p:sldId id="279" r:id="rId20"/>
    <p:sldId id="280" r:id="rId21"/>
    <p:sldId id="282" r:id="rId22"/>
    <p:sldId id="283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health.mail.ru/content/patient/221" TargetMode="External"/><Relationship Id="rId3" Type="http://schemas.openxmlformats.org/officeDocument/2006/relationships/hyperlink" Target="http://health.mail.ru/content/patient/216" TargetMode="External"/><Relationship Id="rId7" Type="http://schemas.openxmlformats.org/officeDocument/2006/relationships/hyperlink" Target="http://health.mail.ru/content/patient/220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ealth.mail.ru/content/patient/219" TargetMode="External"/><Relationship Id="rId5" Type="http://schemas.openxmlformats.org/officeDocument/2006/relationships/hyperlink" Target="http://health.mail.ru/content/patient/218" TargetMode="External"/><Relationship Id="rId4" Type="http://schemas.openxmlformats.org/officeDocument/2006/relationships/hyperlink" Target="http://health.mail.ru/content/patient/217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erc.carleton.edu/images/cismi/biochemistry/transfer_rn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5841554" cy="58124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2276872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Monotype Corsiva" pitchFamily="66" charset="0"/>
              </a:rPr>
              <a:t>Творческий </a:t>
            </a:r>
            <a:r>
              <a:rPr lang="ru-RU" sz="4800" dirty="0" smtClean="0">
                <a:solidFill>
                  <a:srgbClr val="C00000"/>
                </a:solidFill>
                <a:latin typeface="Monotype Corsiva" pitchFamily="66" charset="0"/>
              </a:rPr>
              <a:t>проект</a:t>
            </a:r>
            <a:r>
              <a:rPr lang="ru-RU" sz="4800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48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48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4800" dirty="0" smtClean="0">
                <a:solidFill>
                  <a:srgbClr val="C00000"/>
                </a:solidFill>
                <a:latin typeface="Monotype Corsiva" pitchFamily="66" charset="0"/>
              </a:rPr>
              <a:t>по </a:t>
            </a:r>
            <a:r>
              <a:rPr lang="ru-RU" sz="4800" dirty="0" smtClean="0">
                <a:solidFill>
                  <a:srgbClr val="C00000"/>
                </a:solidFill>
                <a:latin typeface="Monotype Corsiva" pitchFamily="66" charset="0"/>
              </a:rPr>
              <a:t>биологии </a:t>
            </a:r>
            <a:r>
              <a:rPr lang="ru-RU" sz="48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48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4800" dirty="0" smtClean="0">
                <a:solidFill>
                  <a:srgbClr val="C00000"/>
                </a:solidFill>
                <a:latin typeface="Monotype Corsiva" pitchFamily="66" charset="0"/>
              </a:rPr>
              <a:t>на тему: "Гормоны</a:t>
            </a:r>
            <a:r>
              <a:rPr lang="ru-RU" sz="4800" dirty="0" smtClean="0">
                <a:solidFill>
                  <a:srgbClr val="C00000"/>
                </a:solidFill>
                <a:latin typeface="Monotype Corsiva" pitchFamily="66" charset="0"/>
              </a:rPr>
              <a:t>"</a:t>
            </a:r>
            <a:endParaRPr lang="ru-RU" sz="48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4941168"/>
            <a:ext cx="4024536" cy="182460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Работу </a:t>
            </a: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подготовили:Ученицы10 класса</a:t>
            </a:r>
            <a:endParaRPr lang="ru-RU" sz="20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ru-RU" sz="2000" dirty="0" err="1" smtClean="0">
                <a:solidFill>
                  <a:srgbClr val="002060"/>
                </a:solidFill>
                <a:latin typeface="Monotype Corsiva" pitchFamily="66" charset="0"/>
              </a:rPr>
              <a:t>Овчарова</a:t>
            </a: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 Виктория, </a:t>
            </a:r>
            <a:r>
              <a:rPr lang="ru-RU" sz="2000" dirty="0" err="1" smtClean="0">
                <a:solidFill>
                  <a:srgbClr val="002060"/>
                </a:solidFill>
                <a:latin typeface="Monotype Corsiva" pitchFamily="66" charset="0"/>
              </a:rPr>
              <a:t>Жупикова</a:t>
            </a: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 Виктория</a:t>
            </a: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, Калачева Анастасия, </a:t>
            </a:r>
            <a:r>
              <a:rPr lang="ru-RU" sz="2000" dirty="0" err="1" smtClean="0">
                <a:solidFill>
                  <a:srgbClr val="002060"/>
                </a:solidFill>
                <a:latin typeface="Monotype Corsiva" pitchFamily="66" charset="0"/>
              </a:rPr>
              <a:t>Скрипник</a:t>
            </a: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 Виктория</a:t>
            </a:r>
            <a:endParaRPr lang="ru-RU" sz="20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://www.2all.co.il/web/Sites/diet-kobi/Cat_88183_(3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4744594"/>
            <a:ext cx="2736304" cy="2113406"/>
          </a:xfrm>
          <a:prstGeom prst="rect">
            <a:avLst/>
          </a:prstGeom>
          <a:noFill/>
        </p:spPr>
      </p:pic>
      <p:pic>
        <p:nvPicPr>
          <p:cNvPr id="25602" name="Picture 2" descr="http://cs4284.vkontakte.ru/u3484994/-1/x_bb3854b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764704"/>
            <a:ext cx="3960440" cy="3073172"/>
          </a:xfrm>
          <a:prstGeom prst="rect">
            <a:avLst/>
          </a:prstGeom>
          <a:noFill/>
        </p:spPr>
      </p:pic>
      <p:pic>
        <p:nvPicPr>
          <p:cNvPr id="25608" name="Picture 8" descr="http://thumbs.ifood.tv/files/images/editor/images/Melaton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84784"/>
            <a:ext cx="2782946" cy="259156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Гормоны Эпифиза</a:t>
            </a:r>
            <a:b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5856" y="3501008"/>
            <a:ext cx="26035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Мелатонин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10" name="Picture 10" descr="http://www.pressenza.com/wp-content/uploads/2013/05/800px-Melatonin-3d-CP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2204864"/>
            <a:ext cx="2641461" cy="1809401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403648" y="4005064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 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Регулирует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цикл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сна,ритмы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тела, увеличивает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аппетит,способствует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отложению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жиров.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11.0zz0.com/2011/08/31/02/8552361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429000"/>
            <a:ext cx="3168352" cy="2372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67544" y="620688"/>
            <a:ext cx="312752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Гиперфункция </a:t>
            </a:r>
            <a:endParaRPr lang="ru-RU" sz="2800" b="1" i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гормонов эпифиза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692696"/>
            <a:ext cx="43048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Гипофункция </a:t>
            </a: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гормонов</a:t>
            </a:r>
          </a:p>
          <a:p>
            <a:pPr algn="ctr"/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эпифиза</a:t>
            </a:r>
            <a:endParaRPr lang="ru-RU" sz="28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>
            <a:stCxn id="3" idx="2"/>
          </p:cNvCxnSpPr>
          <p:nvPr/>
        </p:nvCxnSpPr>
        <p:spPr>
          <a:xfrm>
            <a:off x="2031306" y="1574795"/>
            <a:ext cx="20414" cy="11341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467544" y="2852936"/>
            <a:ext cx="39517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Позднее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половое созревание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6660232" y="1556792"/>
            <a:ext cx="0" cy="12241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004048" y="2852936"/>
            <a:ext cx="37957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Раннее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половое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созревание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   Гигантизм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30" name="Picture 6" descr="http://www.culturamix.com/wp-content/gallery/o-que-e-gigantismo-2/o-que-e-gigantismo-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573016"/>
            <a:ext cx="3600400" cy="304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6" name="Picture 8" descr="http://t1.ftcdn.net/jpg/00/45/62/38/400_F_45623894_4MgL2lXAFgrcbCUDf4TbZgQvgTl6Cjy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492896"/>
            <a:ext cx="1728192" cy="1382554"/>
          </a:xfrm>
          <a:prstGeom prst="rect">
            <a:avLst/>
          </a:prstGeom>
          <a:noFill/>
        </p:spPr>
      </p:pic>
      <p:pic>
        <p:nvPicPr>
          <p:cNvPr id="27652" name="Picture 4" descr="http://t3.hu/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40549">
            <a:off x="-21647" y="3704044"/>
            <a:ext cx="2146584" cy="149724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Гормоны щитовидной железы</a:t>
            </a:r>
            <a:endParaRPr lang="ru-RU" sz="4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763688" y="908720"/>
            <a:ext cx="648072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683568" y="1628800"/>
            <a:ext cx="14671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Тироксин</a:t>
            </a:r>
            <a:endParaRPr lang="ru-RU" sz="2400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355976" y="980728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131840" y="1700808"/>
            <a:ext cx="2460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Трийодтиронин</a:t>
            </a:r>
            <a:r>
              <a:rPr lang="ru-RU" sz="20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96136" y="1772816"/>
            <a:ext cx="26918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Тирокальцитонин</a:t>
            </a:r>
            <a:endParaRPr lang="ru-RU" sz="2400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6804248" y="980728"/>
            <a:ext cx="216024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79512" y="2132856"/>
            <a:ext cx="24482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Ускоряет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обмен веществ в организме, повышает возбудимость центральной нервной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системы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://s.alriyadh.com/2011/06/13/img/4838941287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3789039"/>
            <a:ext cx="5112568" cy="3068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2843808" y="2204864"/>
            <a:ext cx="29909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многом аналогичен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тироксину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724128" y="2204864"/>
            <a:ext cx="30963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Регулирует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обмен кальция в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организме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снижает количество кальция в крови и увеличивает в костной ткани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Гиперфункция </a:t>
            </a:r>
          </a:p>
          <a:p>
            <a:pPr algn="ctr"/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гормонов щитовидной железы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2411760" y="1196752"/>
            <a:ext cx="18256" cy="9482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683568" y="2132856"/>
            <a:ext cx="38568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Базедова болезнь 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Усиленный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обмен веществ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://s44.radikal.ru/i105/1208/06/8c7e1814b7a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852936"/>
            <a:ext cx="4646658" cy="3029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696692" y="404664"/>
            <a:ext cx="44473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Гипофункция</a:t>
            </a:r>
          </a:p>
          <a:p>
            <a:pPr algn="ctr"/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ормонов щитовидной 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железы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7092280" y="1124744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724128" y="2132856"/>
            <a:ext cx="29888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Микседема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молодом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возрасте карликовость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 кретинизм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80" name="Picture 8" descr="http://balance-1.storage-1.vkurse2.verumnets.ru/public/42/4206454/e1/10-popup-low.jpg?updated=12964809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626280"/>
            <a:ext cx="2304256" cy="3231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Гормоны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надпочечников</a:t>
            </a:r>
            <a:b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691680" y="980728"/>
            <a:ext cx="576064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27584" y="1556792"/>
            <a:ext cx="16594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Адреналин</a:t>
            </a:r>
            <a:endParaRPr lang="ru-RU" sz="2400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://s54.radikal.ru/i146/0909/04/9c892c651c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510" y="4773906"/>
            <a:ext cx="2525180" cy="1901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23528" y="2060848"/>
            <a:ext cx="28083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человека повышается сахар в крови для работы мышц, учащается дыхание, повышается тонус кровеносных сосудов. Таким образом, человек находится на максимуме физических и психических способностей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4139952" y="908720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491880" y="1700808"/>
            <a:ext cx="15934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Кортизол </a:t>
            </a:r>
            <a:endParaRPr lang="ru-RU" sz="2400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03848" y="2060848"/>
            <a:ext cx="29523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апускает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иммунные механизмы защиты и защищает от стресса (активизируется деятельность сердечной мышцы, улучшается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работа мозга.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0" name="Picture 4" descr="http://img.sci-lib.com/2010/09/10/b_819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933056"/>
            <a:ext cx="2834668" cy="2564904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5796136" y="1700808"/>
            <a:ext cx="27275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Глюкокортикоиды</a:t>
            </a:r>
            <a:endParaRPr lang="ru-RU" sz="2400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6372200" y="836712"/>
            <a:ext cx="288032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5868144" y="2132857"/>
            <a:ext cx="31683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Антистрессовое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и противошоковое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действие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влияние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 обмен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веществ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взаимоотношения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 другими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гормонами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иммунорегулирующее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действие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антиаллергическое действие.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29702" name="Picture 6" descr="http://faculty.smu.edu/svik/5304/molecules/PA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437112"/>
            <a:ext cx="3125757" cy="198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://4medical.in/wp-content/uploads/2011/12/strnadpoch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861048"/>
            <a:ext cx="3824548" cy="2808312"/>
          </a:xfrm>
          <a:prstGeom prst="rect">
            <a:avLst/>
          </a:prstGeom>
          <a:noFill/>
        </p:spPr>
      </p:pic>
      <p:pic>
        <p:nvPicPr>
          <p:cNvPr id="33794" name="Picture 2" descr="http://zonaznania.ru/images/photos/medium/43b254d405989525496ca1c3f4d227f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50475"/>
            <a:ext cx="5976664" cy="3822575"/>
          </a:xfrm>
          <a:prstGeom prst="rect">
            <a:avLst/>
          </a:prstGeom>
          <a:noFill/>
        </p:spPr>
      </p:pic>
      <p:pic>
        <p:nvPicPr>
          <p:cNvPr id="33798" name="Picture 6" descr="http://www.al3ez.net/upload/b/semsema_adrenal_gla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909101"/>
            <a:ext cx="3096344" cy="2948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e-anatomy.ru/engine/TWeb_color.php?id=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007592"/>
            <a:ext cx="2653566" cy="3850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51520" y="33265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Гиперфункция </a:t>
            </a:r>
          </a:p>
          <a:p>
            <a:pPr algn="ctr"/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гормонов надпочечников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2411760" y="1124744"/>
            <a:ext cx="0" cy="1008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467544" y="206084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Возбудимость 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нарушения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работы сердечнососудистой системы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3968" y="26064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Гипофункция</a:t>
            </a:r>
          </a:p>
          <a:p>
            <a:pPr algn="ctr"/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гормонов надпочечников</a:t>
            </a:r>
            <a:endParaRPr lang="ru-RU" sz="2400" dirty="0"/>
          </a:p>
        </p:txBody>
      </p:sp>
      <p:cxnSp>
        <p:nvCxnSpPr>
          <p:cNvPr id="9" name="Прямая со стрелкой 8"/>
          <p:cNvCxnSpPr>
            <a:stCxn id="7" idx="2"/>
          </p:cNvCxnSpPr>
          <p:nvPr/>
        </p:nvCxnSpPr>
        <p:spPr>
          <a:xfrm>
            <a:off x="6569968" y="1091645"/>
            <a:ext cx="18256" cy="9692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4932040" y="2204864"/>
            <a:ext cx="37444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Бронзовая болезнь похудения кожа приобретает бронзовый цвет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8" name="Picture 4" descr="http://img.webmd.com/dtmcms/live/webmd/consumer_assets/site_images/articles/image_article_collections/mcgraw_hill_skin_atlases/adult_skin_problems/FCASCD_addisons_disea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284984"/>
            <a:ext cx="3851920" cy="26174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2" name="Picture 6" descr="http://medinfo.ua/images/anatomy/4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64479">
            <a:off x="3435331" y="95696"/>
            <a:ext cx="2576945" cy="3134122"/>
          </a:xfrm>
          <a:prstGeom prst="rect">
            <a:avLst/>
          </a:prstGeom>
          <a:noFill/>
        </p:spPr>
      </p:pic>
      <p:pic>
        <p:nvPicPr>
          <p:cNvPr id="34820" name="Picture 4" descr="http://img.sci-lib.com/2010/04/21/b_646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789040"/>
            <a:ext cx="3168352" cy="308749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11560" y="260648"/>
            <a:ext cx="77610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Гормоны поджелудочной железы</a:t>
            </a:r>
            <a:endParaRPr lang="ru-RU" sz="4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1691680" y="908720"/>
            <a:ext cx="576064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899592" y="1556792"/>
            <a:ext cx="14782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Глюкагон</a:t>
            </a:r>
            <a:endParaRPr lang="ru-RU" sz="2400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132856"/>
            <a:ext cx="4104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Повышает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содержание глюкозы в крови (способствует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глюконеогенезу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- расщеплению гликогена и освобождению глюкозы из печени).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http://horoshienovosti.info/wp-content/uploads/2012/05/220px-Glucag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573016"/>
            <a:ext cx="4274840" cy="170993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012160" y="1700808"/>
            <a:ext cx="13588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Инсулин</a:t>
            </a:r>
            <a:endParaRPr lang="ru-RU" sz="2400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6228184" y="836712"/>
            <a:ext cx="432048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5076056" y="2060848"/>
            <a:ext cx="38164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Понижает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сахар в крови (продвигает глюкозу внутрь клетки, где она будет использоваться как «горючее» для мышц или храниться в жировых клетках).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 descr="http://www.dailytechinfo.org/uploads/images3/20110719_2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581128"/>
            <a:ext cx="2767556" cy="209780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40466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Гиперфункция </a:t>
            </a:r>
          </a:p>
          <a:p>
            <a:pPr algn="ctr"/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гормонов поджелудочной железы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267744" y="1556792"/>
            <a:ext cx="18256" cy="9599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467544" y="2564904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Шок судороги 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падение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уровня глюкозы в крови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4" name="Picture 4" descr="http://www.zid.com.ua/images/article/glukoz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212976"/>
            <a:ext cx="2857500" cy="269557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283968" y="33265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Гипофункция</a:t>
            </a:r>
          </a:p>
          <a:p>
            <a:pPr algn="ctr"/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ормонов 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поджелудочной железы</a:t>
            </a:r>
            <a:endParaRPr lang="ru-RU" sz="240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6516216" y="1412776"/>
            <a:ext cx="0" cy="11521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4932040" y="2492896"/>
            <a:ext cx="30481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Сахарный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диабет 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появляется сахар в моче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8" name="Picture 8" descr="http://www.aif.ru/application/public/article/big/444/44e444f86a50a6b522af623e41d0a578.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284984"/>
            <a:ext cx="3042584" cy="2293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0" name="Picture 6" descr="http://panacea.med.uoa.gr/extra/1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5138886"/>
            <a:ext cx="2157523" cy="1719114"/>
          </a:xfrm>
          <a:prstGeom prst="rect">
            <a:avLst/>
          </a:prstGeom>
          <a:noFill/>
        </p:spPr>
      </p:pic>
      <p:pic>
        <p:nvPicPr>
          <p:cNvPr id="36868" name="Picture 4" descr="http://cienciahoje.uol.com.br/colunas/por-dentro-das-celulas/imagens/Oraioquecai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717032"/>
            <a:ext cx="3155504" cy="2449460"/>
          </a:xfrm>
          <a:prstGeom prst="rect">
            <a:avLst/>
          </a:prstGeom>
          <a:noFill/>
        </p:spPr>
      </p:pic>
      <p:pic>
        <p:nvPicPr>
          <p:cNvPr id="36866" name="Picture 2" descr="http://www.naturomedica.com/uploads/images/estrogen-mod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77072"/>
            <a:ext cx="2997796" cy="244731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95536" y="260648"/>
            <a:ext cx="83557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Половые гормоны (мужские и женские)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1547664" y="836712"/>
            <a:ext cx="504056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539552" y="1484784"/>
            <a:ext cx="19543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Эстрогены</a:t>
            </a:r>
            <a:endParaRPr lang="ru-RU" sz="2800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988840"/>
            <a:ext cx="3419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Отвечают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за женские вторичные половые признаки, менструальный цикл и беременность,  кроме того, эстрогены вызывают прилив сил, поднимают настроение, придают радостный блеск глазам, разглаживают кожу.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07904" y="1700808"/>
            <a:ext cx="16670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Прогестерон</a:t>
            </a:r>
            <a:endParaRPr lang="ru-RU" sz="2000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4499992" y="836712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203848" y="2060848"/>
            <a:ext cx="30243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Способствует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вынашиванию плода, повышает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аппетит,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больших количествах оказывает успокоительный и обезболивающий эффект.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76256" y="1484784"/>
            <a:ext cx="1656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Андрогены</a:t>
            </a:r>
            <a:endParaRPr lang="ru-RU" sz="2400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7236296" y="764704"/>
            <a:ext cx="432048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6300192" y="1844824"/>
            <a:ext cx="29878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Мужские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половые гормоны.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Именно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этот гормон отвечает за развитие мужских первичных и вторичных половых признаков. Кроме того,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усиливает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синтез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белка, что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приводит к ускорению процессов роста, физического развития, увеличению мышечной массы.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moole.ru/uploads/posts/2009-05/thumbs/1241534346_serotonin-3d-vd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379598">
            <a:off x="6501938" y="-74407"/>
            <a:ext cx="2809156" cy="2120460"/>
          </a:xfrm>
          <a:prstGeom prst="rect">
            <a:avLst/>
          </a:prstGeom>
          <a:noFill/>
        </p:spPr>
      </p:pic>
      <p:pic>
        <p:nvPicPr>
          <p:cNvPr id="14338" name="Picture 2" descr="http://www2.vietbao.vn/images/vn2/khoa-hoc/20708106_images1341509_sinhdoiAnh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5157192"/>
            <a:ext cx="2267744" cy="170080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04664"/>
            <a:ext cx="8352928" cy="4608512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Гормо́ны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— биологически активные вещества органической природы, вырабатывающиеся в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специализированных клетках желёз внутренней секреции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поступающие в кровь и оказывающие регулирующее влияние на обмен веществ и физиологические функции.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Гормоны служат гуморальными (переносимыми с кровью) регуляторами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определённых процессов в различных органах и системах.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s54.radikal.ru/i146/0909/04/9c892c651ca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581128"/>
            <a:ext cx="2711624" cy="2042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Гиперфункция </a:t>
            </a:r>
          </a:p>
          <a:p>
            <a:pPr algn="ctr"/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оловых гормонов 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2339752" y="1196752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467544" y="2060848"/>
            <a:ext cx="39047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Быстрое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половое развитие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3968" y="33265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Гипофункция</a:t>
            </a:r>
          </a:p>
          <a:p>
            <a:pPr algn="ctr"/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половых 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гормонов </a:t>
            </a:r>
            <a:endParaRPr lang="ru-RU" sz="24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6588224" y="1124744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4788024" y="2060848"/>
            <a:ext cx="39517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Позднее половое созревание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2" name="Picture 4" descr="http://vse-dlya-vseh.ucoz.ru/pu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861048"/>
            <a:ext cx="4752528" cy="2851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4" name="Picture 6" descr="http://www.oidonarizygarganta.es/wp-content/uploads/2012/07/slide_articulos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62458"/>
            <a:ext cx="3456384" cy="2551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6" name="Picture 8" descr="http://zeldalily.com/wp-content/uploads/2009/05/large_pg16na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010385"/>
            <a:ext cx="2592288" cy="1716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http://hi-intel.ru/302/img/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067299"/>
            <a:ext cx="2819400" cy="1790701"/>
          </a:xfrm>
          <a:prstGeom prst="rect">
            <a:avLst/>
          </a:prstGeom>
          <a:noFill/>
        </p:spPr>
      </p:pic>
      <p:pic>
        <p:nvPicPr>
          <p:cNvPr id="39940" name="Picture 4" descr="http://upload.wikimedia.org/wikipedia/commons/thumb/e/ee/Thymosin_1HJ0.png/800px-Thymosin_1HJ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3515544" cy="263665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755576" y="188640"/>
            <a:ext cx="77768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Гормон </a:t>
            </a:r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Тимуса </a:t>
            </a:r>
            <a:endParaRPr lang="ru-RU" sz="4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эндокринная железа, играющая важную роль в формировании иммунитета)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4355976" y="1556792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3635896" y="2348880"/>
            <a:ext cx="1554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Тимозин</a:t>
            </a:r>
            <a:endParaRPr lang="ru-RU" sz="2800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 descr="http://legkaja-olga.narod.ru/olderfiles/4/0_6b931_2ee1612b_L_Mww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556792"/>
            <a:ext cx="2869332" cy="2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555776" y="2924944"/>
            <a:ext cx="3600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Регулирует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рост скелета, участвует в управлении иммунными реакциями в течении первых 10-15 лет жизни.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Гиперфункция </a:t>
            </a:r>
          </a:p>
          <a:p>
            <a:pPr algn="ctr"/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гормонов 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тимуса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2411760" y="1124744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467544" y="1916832"/>
            <a:ext cx="38164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Нарушение работы иммунной системы повышения синтеза лейкоцитов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08104" y="332656"/>
            <a:ext cx="253704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Гипофункция</a:t>
            </a:r>
          </a:p>
          <a:p>
            <a:pPr algn="ctr"/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гормонов 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тимуса</a:t>
            </a:r>
            <a:endParaRPr lang="ru-RU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b="1" i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6804248" y="1124744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5292080" y="1988840"/>
            <a:ext cx="32403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Снижение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имунитета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раннее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половое созревание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http://cdn.bolshoyvopros.ru/files/users/images/7a/0a/7a0a39e5cbe50608677838b28a08099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24944"/>
            <a:ext cx="3594639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66" name="Picture 6" descr="http://mediasubs.ru/group/uploads/zd/zdorove-bez-vrachej-i-lekarstv-/image2/yNGI4ODg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780928"/>
            <a:ext cx="2474640" cy="3299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424847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Трудно переоценить роль гормонов.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Их работу можно сравнить с игрой оркестра, когда любой сбой или фальшивая нота нарушают гармонию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dirty="0" smtClean="0"/>
              <a:t> </a:t>
            </a:r>
            <a:r>
              <a:rPr lang="ru-RU" sz="32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Берегите себя и следите за своим здоровьем! </a:t>
            </a:r>
            <a:endParaRPr lang="ru-RU" sz="3200" b="1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http://www.vicasb.com/uploadfile/201211/201211151420017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0" y="0"/>
            <a:ext cx="4762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://school.xvatit.com/images/1/19/Bior8_58_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970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59632" y="548680"/>
            <a:ext cx="2396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 </a:t>
            </a:r>
            <a:r>
              <a:rPr lang="ru-RU" u="sng" dirty="0" err="1" smtClean="0">
                <a:hlinkClick r:id="rId3"/>
              </a:rPr>
              <a:t>гипоталамус+гипофиз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24128" y="980728"/>
            <a:ext cx="21600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>
                <a:hlinkClick r:id="rId4"/>
              </a:rPr>
              <a:t>щитовидная железа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012160" y="2060848"/>
            <a:ext cx="1478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>
                <a:hlinkClick r:id="rId5"/>
              </a:rPr>
              <a:t>надпочечник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3140968"/>
            <a:ext cx="25424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 </a:t>
            </a:r>
            <a:r>
              <a:rPr lang="ru-RU" u="sng" dirty="0" smtClean="0">
                <a:hlinkClick r:id="rId6"/>
              </a:rPr>
              <a:t>поджелудочная железа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868144" y="5373216"/>
            <a:ext cx="1906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>
                <a:hlinkClick r:id="rId7"/>
              </a:rPr>
              <a:t>яичник женщины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5085184"/>
            <a:ext cx="1741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>
                <a:hlinkClick r:id="rId8"/>
              </a:rPr>
              <a:t>яички мужчины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tech.dickinson.edu/chemistry/wp-content/uploads/2008/04/testoster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438282"/>
            <a:ext cx="2483768" cy="241971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i="1" kern="1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Свойства гормонов</a:t>
            </a:r>
            <a:endParaRPr lang="ru-RU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1907704" y="836712"/>
            <a:ext cx="1008112" cy="12961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580112" y="836712"/>
            <a:ext cx="720080" cy="13681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251520" y="2492896"/>
            <a:ext cx="43204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6">
                  <a:lumMod val="50000"/>
                </a:schemeClr>
              </a:buClr>
              <a:buFont typeface="+mj-lt"/>
              <a:buAutoNum type="arabicPeriod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тимулируют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или ингибируют рост</a:t>
            </a:r>
          </a:p>
          <a:p>
            <a:pPr marL="342900" indent="-342900">
              <a:buClr>
                <a:schemeClr val="accent6">
                  <a:lumMod val="50000"/>
                </a:schemeClr>
              </a:buClr>
              <a:buFont typeface="+mj-lt"/>
              <a:buAutoNum type="arabicPeriod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Влияют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 настроение</a:t>
            </a:r>
          </a:p>
          <a:p>
            <a:pPr marL="342900" indent="-342900">
              <a:buClr>
                <a:schemeClr val="accent6">
                  <a:lumMod val="50000"/>
                </a:schemeClr>
              </a:buClr>
              <a:buFont typeface="+mj-lt"/>
              <a:buAutoNum type="arabicPeriod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тимулируют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или ингибируют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апоптоз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schemeClr val="accent6">
                  <a:lumMod val="50000"/>
                </a:schemeClr>
              </a:buClr>
              <a:buFont typeface="+mj-lt"/>
              <a:buAutoNum type="arabicPeriod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Стимулируют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или ингибируют иммунную систему</a:t>
            </a:r>
          </a:p>
          <a:p>
            <a:pPr marL="342900" indent="-342900">
              <a:buClr>
                <a:schemeClr val="accent6">
                  <a:lumMod val="50000"/>
                </a:schemeClr>
              </a:buClr>
              <a:buFont typeface="+mj-lt"/>
              <a:buAutoNum type="arabicPeriod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Регулируют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метаболизм</a:t>
            </a:r>
          </a:p>
          <a:p>
            <a:pPr marL="342900" indent="-342900">
              <a:buClr>
                <a:schemeClr val="accent6">
                  <a:lumMod val="50000"/>
                </a:schemeClr>
              </a:buClr>
              <a:buFont typeface="+mj-lt"/>
              <a:buAutoNum type="arabicPeriod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Подготавливают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организм к спариванию, борьбе, бегу и другим активным действиям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44008" y="2492896"/>
            <a:ext cx="43559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6">
                  <a:lumMod val="50000"/>
                </a:schemeClr>
              </a:buClr>
              <a:buFont typeface="+mj-lt"/>
              <a:buAutoNum type="arabicPeriod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Подготавливают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организм к следующему жизненному периоду — половому созреванию, родам и к менопаузе</a:t>
            </a:r>
          </a:p>
          <a:p>
            <a:pPr marL="342900" indent="-342900">
              <a:buClr>
                <a:schemeClr val="accent6">
                  <a:lumMod val="50000"/>
                </a:schemeClr>
              </a:buClr>
              <a:buFont typeface="+mj-lt"/>
              <a:buAutoNum type="arabicPeriod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Контролируют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репродуктивный цикл</a:t>
            </a:r>
          </a:p>
          <a:p>
            <a:pPr marL="342900" indent="-342900">
              <a:buClr>
                <a:schemeClr val="accent6">
                  <a:lumMod val="50000"/>
                </a:schemeClr>
              </a:buClr>
              <a:buFont typeface="+mj-lt"/>
              <a:buAutoNum type="arabicPeriod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Вызывают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чувство голода и насыщения</a:t>
            </a:r>
          </a:p>
          <a:p>
            <a:pPr marL="342900" indent="-342900">
              <a:buClr>
                <a:schemeClr val="accent6">
                  <a:lumMod val="50000"/>
                </a:schemeClr>
              </a:buClr>
              <a:buFont typeface="+mj-lt"/>
              <a:buAutoNum type="arabicPeriod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Вызывают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половое влечение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6" name="Picture 4" descr="http://www.vicasb.com/uploadfile/201211/201211151420017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3508586" y="531974"/>
            <a:ext cx="1656185" cy="2265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klimfort.ru/joom/ris/CNS-endokr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052736"/>
            <a:ext cx="5760640" cy="580526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Гормоны передают информацию от одного органа в другой, связывают один орган с другим. Это позволяет достичь баланса в работе всего организма.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4" descr="http://itech.dickinson.edu/chemistry/wp-content/uploads/2008/04/testostero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8601" y="4797152"/>
            <a:ext cx="2115399" cy="2060848"/>
          </a:xfrm>
          <a:prstGeom prst="rect">
            <a:avLst/>
          </a:prstGeom>
          <a:noFill/>
        </p:spPr>
      </p:pic>
      <p:pic>
        <p:nvPicPr>
          <p:cNvPr id="17416" name="Picture 8" descr="http://medicinatime.ru/uploads/posts/2011-12/1323862657_42-siteki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16899">
            <a:off x="21525" y="1305668"/>
            <a:ext cx="2727598" cy="20488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health.mail.ru/pic/rls/32/P1_05_1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0"/>
            <a:ext cx="5004048" cy="678693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16632"/>
            <a:ext cx="421196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Гипоталамус – высший центр эндокринной системы.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 контролирует и объединяет эндокринные механизмы регуляции с нервными, являясь также мозговым центром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вегетативной нервной системы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гипоталамусе находятся нейроны, способные вырабатывать особые вещества –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нейрогормоны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регулирующие выделение гормонов другими эндокринными железами.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Центральным органом эндокринной системы является также гипофиз.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Остальные эндокринные железы относят к периферическим органам эндокринной системы.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видно из 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рисунка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ответ на информацию, поступающую от центральной и вегетативной нервной системы, гипоталамус выделяет специальные вещества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нейрогормоны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которые “дают команду” гипофизу ускорить или замедлить выработку стимулирующих гормонов.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2" name="Picture 8" descr="http://www.bio-world.com/site/accounts/masterfiles/IMAGES/PI-2206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9272" y="2492896"/>
            <a:ext cx="3134728" cy="30963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Гормоны гипофиза</a:t>
            </a:r>
            <a:b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259632" y="836712"/>
            <a:ext cx="1224136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0" y="1484784"/>
            <a:ext cx="3451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Гормон роста (</a:t>
            </a:r>
            <a:r>
              <a:rPr lang="ru-RU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Соматотропин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3707904" y="764704"/>
            <a:ext cx="0" cy="13681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915816" y="2132856"/>
            <a:ext cx="1363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Пролактин</a:t>
            </a:r>
            <a:endParaRPr lang="ru-RU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5148064" y="764704"/>
            <a:ext cx="72008" cy="13681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4427984" y="2132856"/>
            <a:ext cx="1567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Тиреотропин</a:t>
            </a:r>
            <a:endParaRPr lang="ru-RU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56176" y="1844824"/>
            <a:ext cx="2646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Адренокортикотропный гормон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(Кортикотропин)</a:t>
            </a:r>
            <a:endParaRPr lang="ru-RU" sz="1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6300192" y="764704"/>
            <a:ext cx="936104" cy="1008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506" name="Picture 2" descr="http://www.youngbodymind.com/pictures/hgh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0" y="2132856"/>
            <a:ext cx="2729321" cy="2019698"/>
          </a:xfrm>
          <a:prstGeom prst="rect">
            <a:avLst/>
          </a:prstGeom>
          <a:noFill/>
        </p:spPr>
      </p:pic>
      <p:pic>
        <p:nvPicPr>
          <p:cNvPr id="21508" name="Picture 4" descr="http://www.infoescola.com/wp-content/uploads/2011/03/prolactin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2420888"/>
            <a:ext cx="2149690" cy="2376264"/>
          </a:xfrm>
          <a:prstGeom prst="rect">
            <a:avLst/>
          </a:prstGeom>
          <a:noFill/>
        </p:spPr>
      </p:pic>
      <p:pic>
        <p:nvPicPr>
          <p:cNvPr id="21510" name="Picture 6" descr="http://hghtour.com/images/hgh-5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2492896"/>
            <a:ext cx="2047875" cy="2228850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6767736" y="5085184"/>
            <a:ext cx="2376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Управляет секрецией гормонов коры надпочечников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79512" y="4581128"/>
            <a:ext cx="25202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Управляет процессами роста и развития; стимулирует синтез белков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771800" y="4581128"/>
            <a:ext cx="2069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Вызывает и поддерживает выработку молока в молочных железах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499992" y="4653136"/>
            <a:ext cx="22139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Стимулирует выработку и секрецию гормонов щитовидной железы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biolicey2vrn.ucoz.ru/Anatom/Endokrin/gipofiz-gormo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7846185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4186808" cy="1143000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Гиперфункция  гормонов гипофиза</a:t>
            </a:r>
            <a:endParaRPr lang="ru-RU" sz="24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1907704" y="1268760"/>
            <a:ext cx="0" cy="1008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24128" y="476672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Гипофункция гормонов гипофиза</a:t>
            </a:r>
            <a:endParaRPr lang="ru-RU" sz="24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7308304" y="1268760"/>
            <a:ext cx="0" cy="9692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24578" name="Picture 2" descr="http://img151.imageshack.us/img151/3116/uzun4mt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708920"/>
            <a:ext cx="2979590" cy="4149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827584" y="2204864"/>
            <a:ext cx="1961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Гигантизм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0" name="Picture 4" descr="http://img228.imageshack.us/img228/6388/850323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1260" y="2708920"/>
            <a:ext cx="3062740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6228184" y="2204864"/>
            <a:ext cx="24432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Карликовость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2" name="Picture 6" descr="http://saitistika.nedug.ru/common/data/pub/images/articles/8931/22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124744"/>
            <a:ext cx="2552700" cy="3695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589</Words>
  <Application>Microsoft Office PowerPoint</Application>
  <PresentationFormat>Экран (4:3)</PresentationFormat>
  <Paragraphs>122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Творческий проект  по биологии  на тему: "Гормоны"</vt:lpstr>
      <vt:lpstr>Слайд 2</vt:lpstr>
      <vt:lpstr>Слайд 3</vt:lpstr>
      <vt:lpstr>Свойства гормонов</vt:lpstr>
      <vt:lpstr>Гормоны передают информацию от одного органа в другой, связывают один орган с другим. Это позволяет достичь баланса в работе всего организма.</vt:lpstr>
      <vt:lpstr>Слайд 6</vt:lpstr>
      <vt:lpstr>Гормоны гипофиза </vt:lpstr>
      <vt:lpstr>Слайд 8</vt:lpstr>
      <vt:lpstr>Гиперфункция  гормонов гипофиза</vt:lpstr>
      <vt:lpstr>Гормоны Эпифиза </vt:lpstr>
      <vt:lpstr>Слайд 11</vt:lpstr>
      <vt:lpstr>Гормоны щитовидной железы</vt:lpstr>
      <vt:lpstr>Слайд 13</vt:lpstr>
      <vt:lpstr>Гормоны надпочечников 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52</cp:revision>
  <dcterms:created xsi:type="dcterms:W3CDTF">2013-10-04T06:35:02Z</dcterms:created>
  <dcterms:modified xsi:type="dcterms:W3CDTF">2013-10-06T16:17:11Z</dcterms:modified>
</cp:coreProperties>
</file>