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7" r:id="rId2"/>
    <p:sldId id="256" r:id="rId3"/>
    <p:sldId id="258" r:id="rId4"/>
    <p:sldId id="259" r:id="rId5"/>
    <p:sldId id="260" r:id="rId6"/>
    <p:sldId id="262" r:id="rId7"/>
    <p:sldId id="263" r:id="rId8"/>
    <p:sldId id="265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09.02.2015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Діагностування вад розвитку людини та їх корекція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Сашааа\Desktop\скачанные файлы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3000372"/>
            <a:ext cx="4467239" cy="334611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0" dirty="0" smtClean="0"/>
              <a:t/>
            </a:r>
            <a:br>
              <a:rPr lang="ru-RU" b="0" dirty="0" smtClean="0"/>
            </a:b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685800" y="1000108"/>
            <a:ext cx="3886200" cy="5248292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Вади </a:t>
            </a:r>
            <a:r>
              <a:rPr lang="ru-RU" sz="2400" dirty="0" err="1" smtClean="0"/>
              <a:t>розвитку</a:t>
            </a:r>
            <a:r>
              <a:rPr lang="ru-RU" sz="2400" dirty="0" smtClean="0"/>
              <a:t> — </a:t>
            </a:r>
            <a:r>
              <a:rPr lang="ru-RU" sz="2400" dirty="0" err="1" smtClean="0"/>
              <a:t>це</a:t>
            </a:r>
            <a:r>
              <a:rPr lang="ru-RU" sz="2400" dirty="0" smtClean="0"/>
              <a:t> </a:t>
            </a:r>
            <a:r>
              <a:rPr lang="ru-RU" sz="2400" dirty="0" err="1" smtClean="0"/>
              <a:t>природжені</a:t>
            </a:r>
            <a:r>
              <a:rPr lang="ru-RU" sz="2400" dirty="0" smtClean="0"/>
              <a:t> </a:t>
            </a:r>
            <a:r>
              <a:rPr lang="ru-RU" sz="2400" dirty="0" err="1" smtClean="0"/>
              <a:t>відхилення</a:t>
            </a:r>
            <a:r>
              <a:rPr lang="ru-RU" sz="2400" dirty="0" smtClean="0"/>
              <a:t> за </a:t>
            </a:r>
            <a:r>
              <a:rPr lang="ru-RU" sz="2400" dirty="0" err="1" smtClean="0"/>
              <a:t>межі</a:t>
            </a:r>
            <a:r>
              <a:rPr lang="ru-RU" sz="2400" dirty="0" smtClean="0"/>
              <a:t> </a:t>
            </a:r>
            <a:r>
              <a:rPr lang="ru-RU" sz="2400" dirty="0" err="1" smtClean="0"/>
              <a:t>нормальних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варіантів</a:t>
            </a:r>
            <a:r>
              <a:rPr lang="ru-RU" sz="2400" dirty="0" smtClean="0"/>
              <a:t> у </a:t>
            </a:r>
            <a:r>
              <a:rPr lang="ru-RU" sz="2400" dirty="0" err="1" smtClean="0"/>
              <a:t>анатомічній</a:t>
            </a:r>
            <a:r>
              <a:rPr lang="ru-RU" sz="2400" dirty="0" smtClean="0"/>
              <a:t> </a:t>
            </a:r>
            <a:r>
              <a:rPr lang="ru-RU" sz="2400" dirty="0" err="1" smtClean="0"/>
              <a:t>будові</a:t>
            </a:r>
            <a:r>
              <a:rPr lang="ru-RU" sz="2400" dirty="0" smtClean="0"/>
              <a:t> (</a:t>
            </a:r>
            <a:r>
              <a:rPr lang="ru-RU" sz="2400" dirty="0" err="1" smtClean="0"/>
              <a:t>формі</a:t>
            </a:r>
            <a:r>
              <a:rPr lang="ru-RU" sz="2400" dirty="0" smtClean="0"/>
              <a:t>, </a:t>
            </a:r>
            <a:r>
              <a:rPr lang="ru-RU" sz="2400" dirty="0" err="1" smtClean="0"/>
              <a:t>розмірах</a:t>
            </a:r>
            <a:r>
              <a:rPr lang="ru-RU" sz="2400" dirty="0" smtClean="0"/>
              <a:t>, </a:t>
            </a:r>
            <a:r>
              <a:rPr lang="ru-RU" sz="2400" dirty="0" err="1" smtClean="0"/>
              <a:t>числі</a:t>
            </a:r>
            <a:r>
              <a:rPr lang="ru-RU" sz="2400" dirty="0" smtClean="0"/>
              <a:t>) тканин та </a:t>
            </a:r>
            <a:r>
              <a:rPr lang="ru-RU" sz="2400" dirty="0" err="1" smtClean="0"/>
              <a:t>органів</a:t>
            </a:r>
            <a:r>
              <a:rPr lang="ru-RU" sz="2400" dirty="0" smtClean="0"/>
              <a:t> </a:t>
            </a:r>
            <a:r>
              <a:rPr lang="ru-RU" sz="2400" dirty="0" err="1" smtClean="0"/>
              <a:t>людини</a:t>
            </a:r>
            <a:r>
              <a:rPr lang="ru-RU" sz="2400" dirty="0" smtClean="0"/>
              <a:t>, </a:t>
            </a:r>
            <a:r>
              <a:rPr lang="ru-RU" sz="2400" dirty="0" err="1" smtClean="0"/>
              <a:t>які</a:t>
            </a:r>
            <a:r>
              <a:rPr lang="ru-RU" sz="2400" dirty="0" smtClean="0"/>
              <a:t> </a:t>
            </a:r>
            <a:r>
              <a:rPr lang="ru-RU" sz="2400" dirty="0" err="1" smtClean="0"/>
              <a:t>здебільшого</a:t>
            </a:r>
            <a:r>
              <a:rPr lang="ru-RU" sz="2400" dirty="0" smtClean="0"/>
              <a:t> </a:t>
            </a:r>
            <a:r>
              <a:rPr lang="ru-RU" sz="2400" dirty="0" err="1" smtClean="0"/>
              <a:t>супроводжуються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порушеннями</a:t>
            </a:r>
            <a:r>
              <a:rPr lang="ru-RU" sz="2400" dirty="0" smtClean="0"/>
              <a:t> </a:t>
            </a:r>
            <a:r>
              <a:rPr lang="ru-RU" sz="2400" dirty="0" err="1" smtClean="0"/>
              <a:t>їх</a:t>
            </a:r>
            <a:r>
              <a:rPr lang="ru-RU" sz="2400" dirty="0" smtClean="0"/>
              <a:t> </a:t>
            </a:r>
            <a:r>
              <a:rPr lang="ru-RU" sz="2400" dirty="0" err="1" smtClean="0"/>
              <a:t>функцій</a:t>
            </a:r>
            <a:r>
              <a:rPr lang="ru-RU" sz="2400" dirty="0" smtClean="0"/>
              <a:t> </a:t>
            </a:r>
            <a:r>
              <a:rPr lang="ru-RU" sz="2400" dirty="0" err="1" smtClean="0"/>
              <a:t>чи</a:t>
            </a:r>
            <a:r>
              <a:rPr lang="ru-RU" sz="2400" dirty="0" smtClean="0"/>
              <a:t> </a:t>
            </a:r>
            <a:r>
              <a:rPr lang="ru-RU" sz="2400" dirty="0" err="1" smtClean="0"/>
              <a:t>навіть</a:t>
            </a:r>
            <a:r>
              <a:rPr lang="ru-RU" sz="2400" dirty="0" smtClean="0"/>
              <a:t> </a:t>
            </a:r>
            <a:r>
              <a:rPr lang="ru-RU" sz="2400" dirty="0" err="1" smtClean="0"/>
              <a:t>загрожують</a:t>
            </a:r>
            <a:r>
              <a:rPr lang="ru-RU" sz="2400" dirty="0" smtClean="0"/>
              <a:t> </a:t>
            </a:r>
            <a:r>
              <a:rPr lang="ru-RU" sz="2400" dirty="0" err="1" smtClean="0"/>
              <a:t>життєздатності</a:t>
            </a:r>
            <a:r>
              <a:rPr lang="ru-RU" sz="2400" dirty="0" smtClean="0"/>
              <a:t> </a:t>
            </a:r>
            <a:r>
              <a:rPr lang="ru-RU" sz="2400" dirty="0" err="1" smtClean="0"/>
              <a:t>організму</a:t>
            </a:r>
            <a:r>
              <a:rPr lang="ru-RU" sz="2400" dirty="0" smtClean="0"/>
              <a:t>.</a:t>
            </a:r>
            <a:br>
              <a:rPr lang="ru-RU" sz="2400" dirty="0" smtClean="0"/>
            </a:br>
            <a:endParaRPr lang="ru-RU" sz="2400" dirty="0" smtClean="0"/>
          </a:p>
          <a:p>
            <a:endParaRPr lang="ru-RU" dirty="0"/>
          </a:p>
        </p:txBody>
      </p:sp>
      <p:pic>
        <p:nvPicPr>
          <p:cNvPr id="5" name="Содержимое 4" descr="VZ_45-46__Страница_01_Изображение_0006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143504" y="2143116"/>
            <a:ext cx="3615822" cy="3005588"/>
          </a:xfr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42918"/>
            <a:ext cx="8029604" cy="1428760"/>
          </a:xfrm>
        </p:spPr>
        <p:txBody>
          <a:bodyPr/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sz="4400" b="1" dirty="0" err="1" smtClean="0"/>
              <a:t>Класифікація</a:t>
            </a:r>
            <a:r>
              <a:rPr lang="ru-RU" sz="4400" b="1" dirty="0" smtClean="0"/>
              <a:t> </a:t>
            </a:r>
            <a:r>
              <a:rPr lang="ru-RU" sz="4400" b="1" dirty="0" err="1" smtClean="0"/>
              <a:t>вад</a:t>
            </a:r>
            <a:r>
              <a:rPr lang="ru-RU" sz="4400" b="1" dirty="0" smtClean="0"/>
              <a:t> </a:t>
            </a:r>
            <a:r>
              <a:rPr lang="ru-RU" sz="4400" b="1" dirty="0" err="1" smtClean="0"/>
              <a:t>розвитку</a:t>
            </a:r>
            <a:r>
              <a:rPr lang="ru-RU" sz="4400" dirty="0" smtClean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sz="3200" b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sz="4000" dirty="0" smtClean="0"/>
              <a:t>За </a:t>
            </a:r>
            <a:r>
              <a:rPr lang="ru-RU" sz="4000" dirty="0" err="1" smtClean="0"/>
              <a:t>локалізацією</a:t>
            </a:r>
            <a:r>
              <a:rPr lang="ru-RU" sz="4000" dirty="0" smtClean="0"/>
              <a:t> в </a:t>
            </a:r>
            <a:r>
              <a:rPr lang="ru-RU" sz="4000" dirty="0" err="1" smtClean="0"/>
              <a:t>організмі</a:t>
            </a:r>
            <a:r>
              <a:rPr lang="ru-RU" sz="4000" dirty="0" smtClean="0"/>
              <a:t> вади </a:t>
            </a:r>
            <a:r>
              <a:rPr lang="ru-RU" sz="4000" dirty="0" err="1" smtClean="0"/>
              <a:t>можуть</a:t>
            </a:r>
            <a:r>
              <a:rPr lang="ru-RU" sz="4000" dirty="0" smtClean="0"/>
              <a:t> бути </a:t>
            </a:r>
            <a:r>
              <a:rPr lang="ru-RU" sz="4000" dirty="0" err="1" smtClean="0"/>
              <a:t>поділені</a:t>
            </a:r>
            <a:r>
              <a:rPr lang="ru-RU" sz="4000" dirty="0" smtClean="0"/>
              <a:t> на </a:t>
            </a:r>
            <a:r>
              <a:rPr lang="ru-RU" sz="4000" dirty="0" err="1" smtClean="0"/>
              <a:t>такі</a:t>
            </a:r>
            <a:r>
              <a:rPr lang="ru-RU" sz="4000" dirty="0" smtClean="0"/>
              <a:t> </a:t>
            </a:r>
            <a:r>
              <a:rPr lang="ru-RU" sz="4000" dirty="0" err="1" smtClean="0"/>
              <a:t>види</a:t>
            </a:r>
            <a:r>
              <a:rPr lang="ru-RU" sz="4000" dirty="0" smtClean="0"/>
              <a:t>:</a:t>
            </a:r>
          </a:p>
          <a:p>
            <a:r>
              <a:rPr lang="ru-RU" sz="4000" dirty="0" smtClean="0"/>
              <a:t>• </a:t>
            </a:r>
            <a:r>
              <a:rPr lang="ru-RU" sz="4000" dirty="0" err="1" smtClean="0"/>
              <a:t>зовнішні</a:t>
            </a:r>
            <a:r>
              <a:rPr lang="ru-RU" sz="4000" dirty="0" smtClean="0"/>
              <a:t>;</a:t>
            </a:r>
          </a:p>
          <a:p>
            <a:r>
              <a:rPr lang="ru-RU" sz="4000" dirty="0" smtClean="0"/>
              <a:t>• </a:t>
            </a:r>
            <a:r>
              <a:rPr lang="ru-RU" sz="4000" dirty="0" err="1" smtClean="0"/>
              <a:t>внутрішні</a:t>
            </a:r>
            <a:r>
              <a:rPr lang="ru-RU" sz="4000" dirty="0" smtClean="0"/>
              <a:t>;</a:t>
            </a:r>
          </a:p>
          <a:p>
            <a:r>
              <a:rPr lang="ru-RU" sz="4000" dirty="0" smtClean="0"/>
              <a:t>• </a:t>
            </a:r>
            <a:r>
              <a:rPr lang="ru-RU" sz="4000" dirty="0" err="1" smtClean="0"/>
              <a:t>комбіновані</a:t>
            </a:r>
            <a:r>
              <a:rPr lang="ru-RU" sz="4000" dirty="0" smtClean="0"/>
              <a:t>, </a:t>
            </a:r>
            <a:r>
              <a:rPr lang="ru-RU" sz="4000" dirty="0" err="1" smtClean="0"/>
              <a:t>чи</a:t>
            </a:r>
            <a:r>
              <a:rPr lang="ru-RU" sz="4000" dirty="0" smtClean="0"/>
              <a:t> </a:t>
            </a:r>
            <a:r>
              <a:rPr lang="ru-RU" sz="4000" dirty="0" err="1" smtClean="0"/>
              <a:t>змішані</a:t>
            </a:r>
            <a:r>
              <a:rPr lang="ru-RU" sz="4000" dirty="0" smtClean="0"/>
              <a:t>.</a:t>
            </a:r>
          </a:p>
          <a:p>
            <a:endParaRPr lang="ru-RU" dirty="0"/>
          </a:p>
        </p:txBody>
      </p:sp>
      <p:pic>
        <p:nvPicPr>
          <p:cNvPr id="5" name="Содержимое 4" descr="images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786182" y="2571744"/>
            <a:ext cx="4654562" cy="3097399"/>
          </a:xfr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530352" y="785794"/>
            <a:ext cx="7772400" cy="1571636"/>
          </a:xfrm>
        </p:spPr>
        <p:txBody>
          <a:bodyPr/>
          <a:lstStyle/>
          <a:p>
            <a:pPr algn="ctr"/>
            <a:r>
              <a:rPr lang="ru-RU" sz="3200" b="0" dirty="0" err="1" smtClean="0"/>
              <a:t>Деякі</a:t>
            </a:r>
            <a:r>
              <a:rPr lang="ru-RU" sz="3200" b="0" dirty="0" smtClean="0"/>
              <a:t> </a:t>
            </a:r>
            <a:r>
              <a:rPr lang="ru-RU" sz="3200" b="0" dirty="0" err="1" smtClean="0"/>
              <a:t>порушення</a:t>
            </a:r>
            <a:r>
              <a:rPr lang="ru-RU" sz="3200" b="0" dirty="0" smtClean="0"/>
              <a:t> </a:t>
            </a:r>
            <a:r>
              <a:rPr lang="ru-RU" sz="3200" b="0" dirty="0" err="1" smtClean="0"/>
              <a:t>процесів</a:t>
            </a:r>
            <a:r>
              <a:rPr lang="ru-RU" sz="3200" b="0" dirty="0" smtClean="0"/>
              <a:t> </a:t>
            </a:r>
            <a:r>
              <a:rPr lang="ru-RU" sz="3200" b="0" dirty="0" err="1" smtClean="0"/>
              <a:t>розвитку</a:t>
            </a:r>
            <a:r>
              <a:rPr lang="ru-RU" sz="3200" b="0" dirty="0" smtClean="0"/>
              <a:t> тканин </a:t>
            </a:r>
            <a:r>
              <a:rPr lang="ru-RU" sz="3200" b="0" dirty="0" err="1" smtClean="0"/>
              <a:t>і</a:t>
            </a:r>
            <a:r>
              <a:rPr lang="ru-RU" sz="3200" b="0" dirty="0" smtClean="0"/>
              <a:t> </a:t>
            </a:r>
            <a:r>
              <a:rPr lang="ru-RU" sz="3200" b="0" dirty="0" err="1" smtClean="0"/>
              <a:t>органів</a:t>
            </a:r>
            <a:r>
              <a:rPr lang="ru-RU" sz="3200" b="0" dirty="0" smtClean="0"/>
              <a:t>, </a:t>
            </a:r>
            <a:r>
              <a:rPr lang="ru-RU" sz="3200" b="0" dirty="0" err="1" smtClean="0"/>
              <a:t>які</a:t>
            </a:r>
            <a:r>
              <a:rPr lang="ru-RU" sz="3200" b="0" dirty="0" smtClean="0"/>
              <a:t> </a:t>
            </a:r>
            <a:r>
              <a:rPr lang="ru-RU" sz="3200" b="0" dirty="0" err="1" smtClean="0"/>
              <a:t>призводять</a:t>
            </a:r>
            <a:r>
              <a:rPr lang="ru-RU" sz="3200" b="0" dirty="0" smtClean="0"/>
              <a:t> до </a:t>
            </a:r>
            <a:r>
              <a:rPr lang="ru-RU" sz="3200" b="0" dirty="0" err="1" smtClean="0"/>
              <a:t>вад</a:t>
            </a:r>
            <a:r>
              <a:rPr lang="ru-RU" sz="3200" b="0" dirty="0" smtClean="0"/>
              <a:t> </a:t>
            </a:r>
            <a:r>
              <a:rPr lang="ru-RU" sz="3200" b="0" dirty="0" err="1" smtClean="0"/>
              <a:t>розвитку</a:t>
            </a:r>
            <a:r>
              <a:rPr lang="ru-RU" sz="3200" b="0" dirty="0" smtClean="0"/>
              <a:t> в </a:t>
            </a:r>
            <a:r>
              <a:rPr lang="ru-RU" sz="3200" b="0" dirty="0" err="1" smtClean="0"/>
              <a:t>людини</a:t>
            </a:r>
            <a:endParaRPr lang="ru-RU" sz="3200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3796170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pic>
        <p:nvPicPr>
          <p:cNvPr id="2050" name="Picture 2" descr="C:\Users\Сашааа\Desktop\Безымянный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742563"/>
            <a:ext cx="9144000" cy="3720148"/>
          </a:xfrm>
          <a:prstGeom prst="rect">
            <a:avLst/>
          </a:prstGeom>
          <a:noFill/>
        </p:spPr>
      </p:pic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2071678"/>
            <a:ext cx="7851648" cy="1928826"/>
          </a:xfrm>
        </p:spPr>
        <p:txBody>
          <a:bodyPr>
            <a:normAutofit fontScale="90000"/>
          </a:bodyPr>
          <a:lstStyle/>
          <a:p>
            <a:pPr algn="ctr"/>
            <a:r>
              <a:rPr lang="ru-RU" b="0" dirty="0" smtClean="0"/>
              <a:t>Причини </a:t>
            </a:r>
            <a:r>
              <a:rPr lang="ru-RU" b="0" dirty="0" err="1" smtClean="0"/>
              <a:t>виникнення</a:t>
            </a:r>
            <a:r>
              <a:rPr lang="ru-RU" b="0" dirty="0" smtClean="0"/>
              <a:t> </a:t>
            </a:r>
            <a:r>
              <a:rPr lang="ru-RU" b="0" dirty="0" err="1" smtClean="0"/>
              <a:t>вад</a:t>
            </a:r>
            <a:r>
              <a:rPr lang="ru-RU" b="0" dirty="0" smtClean="0"/>
              <a:t> </a:t>
            </a:r>
            <a:r>
              <a:rPr lang="ru-RU" b="0" dirty="0" err="1" smtClean="0"/>
              <a:t>розвитку</a:t>
            </a:r>
            <a:r>
              <a:rPr lang="ru-RU" b="0" dirty="0" smtClean="0"/>
              <a:t/>
            </a:r>
            <a:br>
              <a:rPr lang="ru-RU" b="0" dirty="0" smtClean="0"/>
            </a:br>
            <a:r>
              <a:rPr lang="ru-RU" b="0" dirty="0" smtClean="0"/>
              <a:t> </a:t>
            </a:r>
            <a:br>
              <a:rPr lang="ru-RU" b="0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2571744"/>
            <a:ext cx="7854696" cy="3786214"/>
          </a:xfrm>
        </p:spPr>
        <p:txBody>
          <a:bodyPr/>
          <a:lstStyle/>
          <a:p>
            <a:r>
              <a:rPr lang="ru-RU" sz="2800" dirty="0" err="1" smtClean="0"/>
              <a:t>Усі</a:t>
            </a:r>
            <a:r>
              <a:rPr lang="ru-RU" sz="2800" dirty="0" smtClean="0"/>
              <a:t> </a:t>
            </a:r>
            <a:r>
              <a:rPr lang="ru-RU" sz="2800" dirty="0" err="1" smtClean="0"/>
              <a:t>численні</a:t>
            </a:r>
            <a:r>
              <a:rPr lang="ru-RU" sz="2800" dirty="0" smtClean="0"/>
              <a:t> </a:t>
            </a:r>
            <a:r>
              <a:rPr lang="ru-RU" sz="2800" dirty="0" err="1" smtClean="0"/>
              <a:t>чинники</a:t>
            </a:r>
            <a:r>
              <a:rPr lang="ru-RU" sz="2800" dirty="0" smtClean="0"/>
              <a:t> </a:t>
            </a:r>
            <a:r>
              <a:rPr lang="ru-RU" sz="2800" dirty="0" err="1" smtClean="0"/>
              <a:t>вад</a:t>
            </a:r>
            <a:r>
              <a:rPr lang="ru-RU" sz="2800" dirty="0" smtClean="0"/>
              <a:t> </a:t>
            </a:r>
            <a:r>
              <a:rPr lang="ru-RU" sz="2800" dirty="0" err="1" smtClean="0"/>
              <a:t>розвитку</a:t>
            </a:r>
            <a:r>
              <a:rPr lang="ru-RU" sz="2800" dirty="0" smtClean="0"/>
              <a:t> </a:t>
            </a:r>
            <a:r>
              <a:rPr lang="ru-RU" sz="2800" dirty="0" err="1" smtClean="0"/>
              <a:t>можна</a:t>
            </a:r>
            <a:r>
              <a:rPr lang="ru-RU" sz="2800" dirty="0" smtClean="0"/>
              <a:t> </a:t>
            </a:r>
            <a:r>
              <a:rPr lang="ru-RU" sz="2800" dirty="0" err="1" smtClean="0"/>
              <a:t>розділити</a:t>
            </a:r>
            <a:r>
              <a:rPr lang="ru-RU" sz="2800" dirty="0" smtClean="0"/>
              <a:t> на </a:t>
            </a:r>
            <a:r>
              <a:rPr lang="ru-RU" sz="2800" dirty="0" err="1" smtClean="0"/>
              <a:t>дві</a:t>
            </a:r>
            <a:r>
              <a:rPr lang="ru-RU" sz="2800" dirty="0" smtClean="0"/>
              <a:t> </a:t>
            </a:r>
            <a:r>
              <a:rPr lang="ru-RU" sz="2800" dirty="0" err="1" smtClean="0"/>
              <a:t>групи</a:t>
            </a:r>
            <a:r>
              <a:rPr lang="ru-RU" sz="2800" dirty="0" smtClean="0"/>
              <a:t> — </a:t>
            </a:r>
            <a:r>
              <a:rPr lang="ru-RU" sz="2800" dirty="0" err="1" smtClean="0"/>
              <a:t>ендогенні</a:t>
            </a:r>
            <a:r>
              <a:rPr lang="ru-RU" sz="2800" dirty="0" smtClean="0"/>
              <a:t> </a:t>
            </a:r>
            <a:r>
              <a:rPr lang="ru-RU" sz="2800" dirty="0" err="1" smtClean="0"/>
              <a:t>й</a:t>
            </a:r>
            <a:r>
              <a:rPr lang="ru-RU" sz="2800" dirty="0" smtClean="0"/>
              <a:t> </a:t>
            </a:r>
            <a:r>
              <a:rPr lang="ru-RU" sz="2800" dirty="0" err="1" smtClean="0"/>
              <a:t>екзогенні</a:t>
            </a:r>
            <a:r>
              <a:rPr lang="ru-RU" sz="2800" dirty="0" smtClean="0"/>
              <a:t>. До </a:t>
            </a:r>
            <a:r>
              <a:rPr lang="ru-RU" sz="2800" dirty="0" err="1" smtClean="0"/>
              <a:t>групи</a:t>
            </a:r>
            <a:r>
              <a:rPr lang="ru-RU" sz="2800" dirty="0" smtClean="0"/>
              <a:t> </a:t>
            </a:r>
            <a:r>
              <a:rPr lang="ru-RU" sz="2800" dirty="0" err="1" smtClean="0"/>
              <a:t>ендогенних</a:t>
            </a:r>
            <a:r>
              <a:rPr lang="ru-RU" sz="2800" dirty="0" smtClean="0"/>
              <a:t> </a:t>
            </a:r>
            <a:r>
              <a:rPr lang="ru-RU" sz="2800" dirty="0" err="1" smtClean="0"/>
              <a:t>чинників</a:t>
            </a:r>
            <a:r>
              <a:rPr lang="ru-RU" sz="2800" dirty="0" smtClean="0"/>
              <a:t> належать </a:t>
            </a:r>
            <a:r>
              <a:rPr lang="ru-RU" sz="2800" dirty="0" err="1" smtClean="0"/>
              <a:t>мутації</a:t>
            </a:r>
            <a:r>
              <a:rPr lang="ru-RU" sz="2800" dirty="0" smtClean="0"/>
              <a:t> </a:t>
            </a:r>
            <a:r>
              <a:rPr lang="ru-RU" sz="2800" dirty="0" err="1" smtClean="0"/>
              <a:t>спадкових</a:t>
            </a:r>
            <a:r>
              <a:rPr lang="ru-RU" sz="2800" dirty="0" smtClean="0"/>
              <a:t> структур. </a:t>
            </a:r>
            <a:r>
              <a:rPr lang="ru-RU" sz="2800" dirty="0" err="1" smtClean="0"/>
              <a:t>Групу</a:t>
            </a:r>
            <a:r>
              <a:rPr lang="ru-RU" sz="2800" dirty="0" smtClean="0"/>
              <a:t> </a:t>
            </a:r>
            <a:r>
              <a:rPr lang="ru-RU" sz="2800" dirty="0" err="1" smtClean="0"/>
              <a:t>екзогенних</a:t>
            </a:r>
            <a:r>
              <a:rPr lang="ru-RU" sz="2800" dirty="0" smtClean="0"/>
              <a:t> </a:t>
            </a:r>
            <a:r>
              <a:rPr lang="ru-RU" sz="2800" dirty="0" err="1" smtClean="0"/>
              <a:t>чинників</a:t>
            </a:r>
            <a:r>
              <a:rPr lang="ru-RU" sz="2800" dirty="0" smtClean="0"/>
              <a:t> </a:t>
            </a:r>
            <a:r>
              <a:rPr lang="ru-RU" sz="2800" dirty="0" err="1" smtClean="0"/>
              <a:t>складають</a:t>
            </a:r>
            <a:r>
              <a:rPr lang="ru-RU" sz="2800" dirty="0" smtClean="0"/>
              <a:t> </a:t>
            </a:r>
            <a:r>
              <a:rPr lang="ru-RU" sz="2800" dirty="0" err="1" smtClean="0"/>
              <a:t>фізичні</a:t>
            </a:r>
            <a:r>
              <a:rPr lang="ru-RU" sz="2800" dirty="0" smtClean="0"/>
              <a:t>, </a:t>
            </a:r>
            <a:r>
              <a:rPr lang="ru-RU" sz="2800" dirty="0" err="1" smtClean="0"/>
              <a:t>хімічні</a:t>
            </a:r>
            <a:r>
              <a:rPr lang="ru-RU" sz="2800" dirty="0" smtClean="0"/>
              <a:t> та </a:t>
            </a:r>
            <a:r>
              <a:rPr lang="ru-RU" sz="2800" dirty="0" err="1" smtClean="0"/>
              <a:t>біологічні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928670"/>
            <a:ext cx="7851648" cy="1714512"/>
          </a:xfrm>
        </p:spPr>
        <p:txBody>
          <a:bodyPr/>
          <a:lstStyle/>
          <a:p>
            <a:pPr algn="ctr"/>
            <a:r>
              <a:rPr lang="ru-RU" b="0" dirty="0" err="1" smtClean="0"/>
              <a:t>Екзогенні</a:t>
            </a:r>
            <a:r>
              <a:rPr lang="ru-RU" b="0" dirty="0" smtClean="0"/>
              <a:t> </a:t>
            </a:r>
            <a:r>
              <a:rPr lang="ru-RU" b="0" dirty="0" err="1" smtClean="0"/>
              <a:t>чинники</a:t>
            </a:r>
            <a:r>
              <a:rPr lang="ru-RU" b="0" dirty="0" smtClean="0"/>
              <a:t> </a:t>
            </a:r>
            <a:r>
              <a:rPr lang="ru-RU" b="0" dirty="0" err="1" smtClean="0"/>
              <a:t>вад</a:t>
            </a:r>
            <a:r>
              <a:rPr lang="ru-RU" b="0" dirty="0" smtClean="0"/>
              <a:t> </a:t>
            </a:r>
            <a:r>
              <a:rPr lang="ru-RU" b="0" dirty="0" err="1" smtClean="0"/>
              <a:t>розвитку</a:t>
            </a:r>
            <a:r>
              <a:rPr lang="ru-RU" b="0" dirty="0" smtClean="0"/>
              <a:t> </a:t>
            </a:r>
            <a:r>
              <a:rPr lang="ru-RU" b="0" dirty="0" err="1" smtClean="0"/>
              <a:t>людини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4" name="Picture 2" descr="C:\Users\Сашааа\Desktop\Безымянный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3357562"/>
            <a:ext cx="8562975" cy="2354641"/>
          </a:xfrm>
          <a:prstGeom prst="rect">
            <a:avLst/>
          </a:prstGeom>
          <a:noFill/>
        </p:spPr>
      </p:pic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500042"/>
            <a:ext cx="8029604" cy="1162050"/>
          </a:xfrm>
        </p:spPr>
        <p:txBody>
          <a:bodyPr/>
          <a:lstStyle/>
          <a:p>
            <a:pPr algn="ctr"/>
            <a:r>
              <a:rPr lang="uk-UA" sz="4400" dirty="0" smtClean="0"/>
              <a:t>Діагностування і корекція вад розвитку </a:t>
            </a:r>
            <a:endParaRPr lang="ru-RU" sz="4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ru-RU" sz="1800" dirty="0" smtClean="0"/>
              <a:t>Для </a:t>
            </a:r>
            <a:r>
              <a:rPr lang="ru-RU" sz="1800" dirty="0" err="1" smtClean="0"/>
              <a:t>діагностування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вад</a:t>
            </a:r>
            <a:r>
              <a:rPr lang="ru-RU" sz="1800" dirty="0" smtClean="0"/>
              <a:t> </a:t>
            </a:r>
            <a:r>
              <a:rPr lang="ru-RU" sz="1800" dirty="0" err="1" smtClean="0"/>
              <a:t>розвитку</a:t>
            </a:r>
            <a:r>
              <a:rPr lang="ru-RU" sz="1800" dirty="0" smtClean="0"/>
              <a:t> </a:t>
            </a:r>
            <a:r>
              <a:rPr lang="ru-RU" sz="1800" dirty="0" err="1" smtClean="0"/>
              <a:t>використовують</a:t>
            </a:r>
            <a:r>
              <a:rPr lang="ru-RU" sz="1800" dirty="0" smtClean="0"/>
              <a:t> практично </a:t>
            </a:r>
            <a:r>
              <a:rPr lang="ru-RU" sz="1800" dirty="0" err="1" smtClean="0"/>
              <a:t>всі</a:t>
            </a:r>
            <a:r>
              <a:rPr lang="ru-RU" sz="1800" dirty="0" smtClean="0"/>
              <a:t> </a:t>
            </a:r>
            <a:r>
              <a:rPr lang="ru-RU" sz="1800" dirty="0" err="1" smtClean="0"/>
              <a:t>методи</a:t>
            </a:r>
            <a:r>
              <a:rPr lang="ru-RU" sz="1800" dirty="0" smtClean="0"/>
              <a:t>, </a:t>
            </a:r>
            <a:r>
              <a:rPr lang="ru-RU" sz="1800" dirty="0" err="1" smtClean="0"/>
              <a:t>відомі</a:t>
            </a:r>
            <a:r>
              <a:rPr lang="ru-RU" sz="1800" dirty="0" smtClean="0"/>
              <a:t> </a:t>
            </a:r>
            <a:r>
              <a:rPr lang="ru-RU" sz="1800" dirty="0" err="1" smtClean="0"/>
              <a:t>сучасній</a:t>
            </a:r>
            <a:r>
              <a:rPr lang="ru-RU" sz="1800" dirty="0" smtClean="0"/>
              <a:t> </a:t>
            </a:r>
            <a:r>
              <a:rPr lang="ru-RU" sz="1800" dirty="0" err="1" smtClean="0"/>
              <a:t>медицині</a:t>
            </a:r>
            <a:r>
              <a:rPr lang="ru-RU" sz="1800" dirty="0" smtClean="0"/>
              <a:t>. </a:t>
            </a:r>
            <a:r>
              <a:rPr lang="ru-RU" sz="1800" dirty="0" err="1" smtClean="0"/>
              <a:t>Це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класичне</a:t>
            </a:r>
            <a:r>
              <a:rPr lang="ru-RU" sz="1800" dirty="0" smtClean="0"/>
              <a:t> </a:t>
            </a:r>
            <a:r>
              <a:rPr lang="ru-RU" sz="1800" dirty="0" err="1" smtClean="0"/>
              <a:t>візуальне</a:t>
            </a:r>
            <a:r>
              <a:rPr lang="ru-RU" sz="1800" dirty="0" smtClean="0"/>
              <a:t> </a:t>
            </a:r>
            <a:r>
              <a:rPr lang="ru-RU" sz="1800" dirty="0" err="1" smtClean="0"/>
              <a:t>обстеження</a:t>
            </a:r>
            <a:r>
              <a:rPr lang="ru-RU" sz="1800" dirty="0" smtClean="0"/>
              <a:t>, </a:t>
            </a:r>
            <a:r>
              <a:rPr lang="ru-RU" sz="1800" dirty="0" err="1" smtClean="0"/>
              <a:t>і</a:t>
            </a:r>
            <a:r>
              <a:rPr lang="ru-RU" sz="1800" dirty="0" smtClean="0"/>
              <a:t> рентген,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ультразвукова</a:t>
            </a:r>
            <a:r>
              <a:rPr lang="ru-RU" sz="1800" dirty="0" smtClean="0"/>
              <a:t> </a:t>
            </a:r>
            <a:r>
              <a:rPr lang="ru-RU" sz="1800" dirty="0" err="1" smtClean="0"/>
              <a:t>діагностика</a:t>
            </a:r>
            <a:r>
              <a:rPr lang="ru-RU" sz="1800" dirty="0" smtClean="0"/>
              <a:t>,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ядерно-магнітний</a:t>
            </a:r>
            <a:r>
              <a:rPr lang="ru-RU" sz="1800" dirty="0" smtClean="0"/>
              <a:t> резонанс. </a:t>
            </a:r>
            <a:r>
              <a:rPr lang="ru-RU" sz="1800" dirty="0" err="1" smtClean="0"/>
              <a:t>Використовують</a:t>
            </a:r>
            <a:r>
              <a:rPr lang="ru-RU" sz="1800" dirty="0" smtClean="0"/>
              <a:t> </a:t>
            </a:r>
            <a:r>
              <a:rPr lang="ru-RU" sz="1800" dirty="0" err="1" smtClean="0"/>
              <a:t>також</a:t>
            </a:r>
            <a:r>
              <a:rPr lang="ru-RU" sz="1800" dirty="0" smtClean="0"/>
              <a:t> </a:t>
            </a:r>
            <a:r>
              <a:rPr lang="ru-RU" sz="1800" dirty="0" err="1" smtClean="0"/>
              <a:t>біохімічні</a:t>
            </a:r>
            <a:r>
              <a:rPr lang="ru-RU" sz="1800" dirty="0" smtClean="0"/>
              <a:t> </a:t>
            </a:r>
            <a:r>
              <a:rPr lang="ru-RU" sz="1800" dirty="0" err="1" smtClean="0"/>
              <a:t>й</a:t>
            </a:r>
            <a:r>
              <a:rPr lang="ru-RU" sz="1800" dirty="0" smtClean="0"/>
              <a:t> </a:t>
            </a:r>
            <a:r>
              <a:rPr lang="ru-RU" sz="1800" dirty="0" err="1" smtClean="0"/>
              <a:t>молекулярно-генетичні</a:t>
            </a:r>
            <a:r>
              <a:rPr lang="ru-RU" sz="1800" dirty="0" smtClean="0"/>
              <a:t> </a:t>
            </a:r>
            <a:r>
              <a:rPr lang="ru-RU" sz="1800" dirty="0" err="1" smtClean="0"/>
              <a:t>методи</a:t>
            </a:r>
            <a:r>
              <a:rPr lang="ru-RU" sz="1800" dirty="0" smtClean="0"/>
              <a:t>. </a:t>
            </a:r>
            <a:r>
              <a:rPr lang="ru-RU" sz="1800" dirty="0" err="1" smtClean="0"/>
              <a:t>Їх</a:t>
            </a:r>
            <a:r>
              <a:rPr lang="ru-RU" sz="1800" dirty="0" smtClean="0"/>
              <a:t> </a:t>
            </a:r>
            <a:r>
              <a:rPr lang="ru-RU" sz="1800" dirty="0" err="1" smtClean="0"/>
              <a:t>можна</a:t>
            </a:r>
            <a:r>
              <a:rPr lang="ru-RU" sz="1800" dirty="0" smtClean="0"/>
              <a:t> </a:t>
            </a:r>
            <a:r>
              <a:rPr lang="ru-RU" sz="1800" dirty="0" err="1" smtClean="0"/>
              <a:t>застосовувати</a:t>
            </a:r>
            <a:r>
              <a:rPr lang="ru-RU" sz="1800" dirty="0" smtClean="0"/>
              <a:t> </a:t>
            </a:r>
            <a:r>
              <a:rPr lang="ru-RU" sz="1800" dirty="0" err="1" smtClean="0"/>
              <a:t>й</a:t>
            </a:r>
            <a:r>
              <a:rPr lang="ru-RU" sz="1800" dirty="0" smtClean="0"/>
              <a:t> на </a:t>
            </a:r>
            <a:r>
              <a:rPr lang="ru-RU" sz="1800" dirty="0" err="1" smtClean="0"/>
              <a:t>стадії</a:t>
            </a:r>
            <a:r>
              <a:rPr lang="ru-RU" sz="1800" dirty="0" smtClean="0"/>
              <a:t> </a:t>
            </a:r>
            <a:r>
              <a:rPr lang="ru-RU" sz="1800" dirty="0" err="1" smtClean="0"/>
              <a:t>ембріонального</a:t>
            </a:r>
            <a:r>
              <a:rPr lang="ru-RU" sz="1800" dirty="0" smtClean="0"/>
              <a:t> </a:t>
            </a:r>
            <a:r>
              <a:rPr lang="ru-RU" sz="1800" dirty="0" err="1" smtClean="0"/>
              <a:t>розвитку</a:t>
            </a:r>
            <a:r>
              <a:rPr lang="ru-RU" sz="1800" dirty="0" smtClean="0"/>
              <a:t>.</a:t>
            </a:r>
            <a:endParaRPr lang="ru-RU" sz="1800" dirty="0"/>
          </a:p>
        </p:txBody>
      </p:sp>
      <p:pic>
        <p:nvPicPr>
          <p:cNvPr id="5" name="Содержимое 4" descr="ter_stomat_n3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500430" y="2000240"/>
            <a:ext cx="5429288" cy="3800502"/>
          </a:xfr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857232"/>
            <a:ext cx="7851648" cy="5072098"/>
          </a:xfrm>
        </p:spPr>
        <p:txBody>
          <a:bodyPr>
            <a:normAutofit/>
          </a:bodyPr>
          <a:lstStyle/>
          <a:p>
            <a:pPr algn="ctr"/>
            <a:r>
              <a:rPr lang="uk-UA" dirty="0" smtClean="0"/>
              <a:t>Презентацію підготувала</a:t>
            </a:r>
            <a:br>
              <a:rPr lang="uk-UA" dirty="0" smtClean="0"/>
            </a:br>
            <a:r>
              <a:rPr lang="uk-UA" dirty="0" smtClean="0"/>
              <a:t>учениця </a:t>
            </a:r>
            <a:r>
              <a:rPr lang="uk-UA" smtClean="0"/>
              <a:t>11-А </a:t>
            </a:r>
            <a:r>
              <a:rPr lang="uk-UA" smtClean="0"/>
              <a:t>класу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err="1" smtClean="0"/>
              <a:t>Рохмістрова</a:t>
            </a:r>
            <a:r>
              <a:rPr lang="uk-UA" dirty="0" smtClean="0"/>
              <a:t> Олександра </a:t>
            </a:r>
            <a:endParaRPr lang="ru-RU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88</TotalTime>
  <Words>179</Words>
  <PresentationFormat>Экран (4:3)</PresentationFormat>
  <Paragraphs>15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Поток</vt:lpstr>
      <vt:lpstr>Діагностування вад розвитку людини та їх корекція </vt:lpstr>
      <vt:lpstr> </vt:lpstr>
      <vt:lpstr> Класифікація вад розвитку  </vt:lpstr>
      <vt:lpstr>Деякі порушення процесів розвитку тканин і органів, які призводять до вад розвитку в людини</vt:lpstr>
      <vt:lpstr>Причини виникнення вад розвитку   </vt:lpstr>
      <vt:lpstr>Екзогенні чинники вад розвитку людини</vt:lpstr>
      <vt:lpstr>Діагностування і корекція вад розвитку </vt:lpstr>
      <vt:lpstr>Презентацію підготувала учениця 11-А класу Рохмістрова Олександра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Діагностування вад розвитку людини та їх корекція </dc:title>
  <dc:creator>Саша</dc:creator>
  <cp:lastModifiedBy>Сашааа</cp:lastModifiedBy>
  <cp:revision>9</cp:revision>
  <dcterms:created xsi:type="dcterms:W3CDTF">2015-01-18T12:24:02Z</dcterms:created>
  <dcterms:modified xsi:type="dcterms:W3CDTF">2015-02-09T13:58:40Z</dcterms:modified>
</cp:coreProperties>
</file>