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81F5F9-EAF0-4A96-BC8A-B7E96C53B8F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0212D8-D848-44EB-BEEC-F7127EA256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4500594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  <a:t>В</a:t>
            </a:r>
            <a:r>
              <a:rPr lang="uk-UA" sz="6000" dirty="0" err="1" smtClean="0">
                <a:solidFill>
                  <a:schemeClr val="tx2"/>
                </a:solidFill>
                <a:latin typeface="Arial Black" pitchFamily="34" charset="0"/>
              </a:rPr>
              <a:t>ітаміни</a:t>
            </a:r>
            <a:endParaRPr lang="ru-RU" sz="6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786322"/>
            <a:ext cx="3128962" cy="1752600"/>
          </a:xfrm>
        </p:spPr>
        <p:txBody>
          <a:bodyPr>
            <a:normAutofit/>
          </a:bodyPr>
          <a:lstStyle/>
          <a:p>
            <a:pPr algn="l"/>
            <a:endParaRPr lang="ru-RU" b="1" dirty="0"/>
          </a:p>
        </p:txBody>
      </p:sp>
      <p:pic>
        <p:nvPicPr>
          <p:cNvPr id="5" name="Рисунок 4" descr="obmen 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4857784" cy="3891248"/>
          </a:xfrm>
          <a:prstGeom prst="rect">
            <a:avLst/>
          </a:prstGeom>
        </p:spPr>
      </p:pic>
      <p:pic>
        <p:nvPicPr>
          <p:cNvPr id="4" name="Рисунок 3" descr="128611125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191706" cy="356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b9-polza-i-poleznie-svoystv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125854"/>
            <a:ext cx="2571768" cy="20553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B9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/>
              <a:t>Бере участь </a:t>
            </a:r>
            <a:r>
              <a:rPr lang="ru-RU" i="1" dirty="0"/>
              <a:t>у </a:t>
            </a:r>
            <a:r>
              <a:rPr lang="ru-RU" i="1" dirty="0" err="1"/>
              <a:t>синтезі</a:t>
            </a:r>
            <a:r>
              <a:rPr lang="ru-RU" i="1" dirty="0"/>
              <a:t> </a:t>
            </a:r>
            <a:r>
              <a:rPr lang="ru-RU" i="1" dirty="0" err="1"/>
              <a:t>нуклеїнових</a:t>
            </a:r>
            <a:r>
              <a:rPr lang="ru-RU" i="1" dirty="0"/>
              <a:t> кислот, </a:t>
            </a:r>
            <a:r>
              <a:rPr lang="ru-RU" i="1" dirty="0" err="1"/>
              <a:t>амінокислот</a:t>
            </a:r>
            <a:r>
              <a:rPr lang="ru-RU" i="1" dirty="0"/>
              <a:t>, </a:t>
            </a:r>
            <a:r>
              <a:rPr lang="ru-RU" i="1" u="sng" dirty="0" err="1"/>
              <a:t>регюлює</a:t>
            </a:r>
            <a:r>
              <a:rPr lang="ru-RU" i="1" dirty="0"/>
              <a:t> роботу </a:t>
            </a:r>
            <a:r>
              <a:rPr lang="ru-RU" i="1" dirty="0" err="1"/>
              <a:t>органів</a:t>
            </a:r>
            <a:r>
              <a:rPr lang="ru-RU" i="1" dirty="0"/>
              <a:t> </a:t>
            </a:r>
            <a:r>
              <a:rPr lang="ru-RU" i="1" dirty="0" err="1"/>
              <a:t>кровотворення</a:t>
            </a:r>
            <a:r>
              <a:rPr lang="ru-RU" i="1" dirty="0"/>
              <a:t> </a:t>
            </a:r>
            <a:r>
              <a:rPr lang="ru-RU" i="1" u="sng" dirty="0" err="1"/>
              <a:t>Міститься</a:t>
            </a:r>
            <a:r>
              <a:rPr lang="ru-RU" i="1" u="sng" dirty="0"/>
              <a:t>:</a:t>
            </a:r>
            <a:r>
              <a:rPr lang="ru-RU" i="1" dirty="0"/>
              <a:t> в </a:t>
            </a:r>
            <a:r>
              <a:rPr lang="ru-RU" i="1" dirty="0" err="1"/>
              <a:t>мясі</a:t>
            </a:r>
            <a:r>
              <a:rPr lang="ru-RU" i="1" dirty="0"/>
              <a:t>, </a:t>
            </a:r>
            <a:r>
              <a:rPr lang="ru-RU" i="1" dirty="0" err="1"/>
              <a:t>коренеплодах</a:t>
            </a:r>
            <a:r>
              <a:rPr lang="ru-RU" i="1" dirty="0"/>
              <a:t>, </a:t>
            </a:r>
            <a:r>
              <a:rPr lang="ru-RU" i="1" dirty="0" err="1"/>
              <a:t>фініках</a:t>
            </a:r>
            <a:r>
              <a:rPr lang="ru-RU" i="1" dirty="0"/>
              <a:t>, абрикосах, грибах, </a:t>
            </a:r>
            <a:r>
              <a:rPr lang="ru-RU" i="1" dirty="0" err="1"/>
              <a:t>гарбузі</a:t>
            </a:r>
            <a:r>
              <a:rPr lang="ru-RU" i="1" dirty="0"/>
              <a:t>, </a:t>
            </a:r>
            <a:r>
              <a:rPr lang="ru-RU" i="1" dirty="0" err="1" smtClean="0"/>
              <a:t>висівках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6" name="Рисунок 5" descr="1343485038_finik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00372"/>
            <a:ext cx="4000527" cy="30003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7686" y="5786454"/>
            <a:ext cx="164307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yak-pravilno-zbirati-gri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643182"/>
            <a:ext cx="3643306" cy="2441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7686" y="578645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(</a:t>
            </a:r>
            <a:r>
              <a:rPr lang="ru-RU" sz="3200" dirty="0" err="1" smtClean="0">
                <a:solidFill>
                  <a:schemeClr val="accent2"/>
                </a:solidFill>
              </a:rPr>
              <a:t>Фолієва</a:t>
            </a:r>
            <a:r>
              <a:rPr lang="ru-RU" sz="3200" dirty="0" smtClean="0">
                <a:solidFill>
                  <a:schemeClr val="accent2"/>
                </a:solidFill>
              </a:rPr>
              <a:t> кислота)</a:t>
            </a:r>
            <a:endParaRPr lang="ru-RU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238" cy="2376299"/>
          </a:xfrm>
        </p:spPr>
        <p:txBody>
          <a:bodyPr>
            <a:normAutofit/>
          </a:bodyPr>
          <a:lstStyle/>
          <a:p>
            <a:r>
              <a:rPr lang="ru-RU" sz="1900" i="1" u="sng" dirty="0" err="1" smtClean="0"/>
              <a:t>Стимулює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обмін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білків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нормалізує</a:t>
            </a:r>
            <a:r>
              <a:rPr lang="ru-RU" sz="1900" i="1" dirty="0" smtClean="0"/>
              <a:t> роботу </a:t>
            </a:r>
            <a:r>
              <a:rPr lang="ru-RU" sz="1900" i="1" dirty="0" err="1" smtClean="0"/>
              <a:t>печінки</a:t>
            </a:r>
            <a:r>
              <a:rPr lang="ru-RU" sz="1900" i="1" dirty="0" smtClean="0"/>
              <a:t>, </a:t>
            </a:r>
            <a:r>
              <a:rPr lang="uk-UA" sz="1900" i="1" dirty="0" smtClean="0"/>
              <a:t>п</a:t>
            </a:r>
            <a:r>
              <a:rPr lang="ru-RU" sz="1900" i="1" dirty="0" err="1" smtClean="0"/>
              <a:t>окращує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репродуктивне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здоров’я</a:t>
            </a:r>
            <a:r>
              <a:rPr lang="ru-RU" sz="1900" i="1" dirty="0" smtClean="0"/>
              <a:t>. </a:t>
            </a:r>
            <a:r>
              <a:rPr lang="ru-RU" sz="1900" i="1" u="sng" dirty="0" err="1" smtClean="0"/>
              <a:t>Міститься</a:t>
            </a:r>
            <a:r>
              <a:rPr lang="ru-RU" sz="1900" i="1" dirty="0" smtClean="0"/>
              <a:t>: у </a:t>
            </a:r>
            <a:r>
              <a:rPr lang="ru-RU" sz="1900" i="1" dirty="0" err="1" smtClean="0"/>
              <a:t>молоці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молочних</a:t>
            </a:r>
            <a:r>
              <a:rPr lang="ru-RU" sz="1900" i="1" dirty="0" smtClean="0"/>
              <a:t> продуктах, </a:t>
            </a:r>
            <a:r>
              <a:rPr lang="ru-RU" sz="1900" i="1" dirty="0" err="1" smtClean="0"/>
              <a:t>печінці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дріжжах</a:t>
            </a:r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B13</a:t>
            </a:r>
            <a:endParaRPr lang="ru-RU" dirty="0"/>
          </a:p>
        </p:txBody>
      </p:sp>
      <p:pic>
        <p:nvPicPr>
          <p:cNvPr id="4" name="Рисунок 3" descr="B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0"/>
            <a:ext cx="2785359" cy="2971727"/>
          </a:xfrm>
          <a:prstGeom prst="rect">
            <a:avLst/>
          </a:prstGeom>
        </p:spPr>
      </p:pic>
      <p:pic>
        <p:nvPicPr>
          <p:cNvPr id="5" name="Рисунок 4" descr="pec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357562"/>
            <a:ext cx="2786065" cy="2786065"/>
          </a:xfrm>
          <a:prstGeom prst="rect">
            <a:avLst/>
          </a:prstGeom>
        </p:spPr>
      </p:pic>
      <p:pic>
        <p:nvPicPr>
          <p:cNvPr id="6" name="Рисунок 5" descr="produkty-b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500306"/>
            <a:ext cx="2500330" cy="3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5929330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2"/>
                </a:solidFill>
              </a:rPr>
              <a:t>(</a:t>
            </a:r>
            <a:r>
              <a:rPr lang="ru-RU" sz="3000" dirty="0" err="1" smtClean="0">
                <a:solidFill>
                  <a:schemeClr val="accent2"/>
                </a:solidFill>
              </a:rPr>
              <a:t>Оротова</a:t>
            </a:r>
            <a:r>
              <a:rPr lang="ru-RU" sz="3000" dirty="0" smtClean="0">
                <a:solidFill>
                  <a:schemeClr val="accent2"/>
                </a:solidFill>
              </a:rPr>
              <a:t> кислота)</a:t>
            </a:r>
            <a:endParaRPr lang="ru-RU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829180" cy="4525963"/>
          </a:xfrm>
        </p:spPr>
        <p:txBody>
          <a:bodyPr>
            <a:normAutofit/>
          </a:bodyPr>
          <a:lstStyle/>
          <a:p>
            <a:r>
              <a:rPr lang="ru-RU" sz="1900" u="sng" dirty="0" err="1" smtClean="0"/>
              <a:t>В</a:t>
            </a:r>
            <a:r>
              <a:rPr lang="ru-RU" sz="1900" u="sng" dirty="0" err="1" smtClean="0"/>
              <a:t>пливає</a:t>
            </a:r>
            <a:r>
              <a:rPr lang="ru-RU" sz="1900" u="sng" dirty="0" smtClean="0"/>
              <a:t> </a:t>
            </a:r>
            <a:r>
              <a:rPr lang="ru-RU" sz="1900" dirty="0" smtClean="0"/>
              <a:t>на </a:t>
            </a:r>
            <a:r>
              <a:rPr lang="ru-RU" sz="1900" dirty="0" err="1" smtClean="0"/>
              <a:t>обмінні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процеси</a:t>
            </a:r>
            <a:r>
              <a:rPr lang="ru-RU" sz="1900" dirty="0" smtClean="0"/>
              <a:t>, входить до складу </a:t>
            </a:r>
            <a:r>
              <a:rPr lang="ru-RU" sz="1900" dirty="0" err="1" smtClean="0"/>
              <a:t>багатьох</a:t>
            </a:r>
            <a:r>
              <a:rPr lang="ru-RU" sz="1900" dirty="0" smtClean="0"/>
              <a:t> </a:t>
            </a:r>
            <a:r>
              <a:rPr lang="ru-RU" sz="1900" dirty="0" err="1" smtClean="0"/>
              <a:t>ферментів</a:t>
            </a:r>
            <a:r>
              <a:rPr lang="ru-RU" sz="1900" dirty="0" smtClean="0"/>
              <a:t>, </a:t>
            </a:r>
            <a:r>
              <a:rPr lang="ru-RU" sz="1900" dirty="0" err="1" smtClean="0"/>
              <a:t>регулює</a:t>
            </a:r>
            <a:r>
              <a:rPr lang="ru-RU" sz="1900" dirty="0" smtClean="0"/>
              <a:t> перистальтику ЖКТ, </a:t>
            </a:r>
            <a:r>
              <a:rPr lang="ru-RU" sz="1900" dirty="0" err="1" smtClean="0"/>
              <a:t>знижує</a:t>
            </a:r>
            <a:r>
              <a:rPr lang="ru-RU" sz="1900" dirty="0" smtClean="0"/>
              <a:t> </a:t>
            </a:r>
            <a:r>
              <a:rPr lang="ru-RU" sz="1900" dirty="0" err="1" smtClean="0"/>
              <a:t>тиск</a:t>
            </a:r>
            <a:r>
              <a:rPr lang="ru-RU" sz="1900" dirty="0" smtClean="0"/>
              <a:t>, </a:t>
            </a:r>
            <a:r>
              <a:rPr lang="ru-RU" sz="1900" dirty="0" err="1" smtClean="0"/>
              <a:t>регулює</a:t>
            </a:r>
            <a:r>
              <a:rPr lang="ru-RU" sz="1900" dirty="0" smtClean="0"/>
              <a:t> </a:t>
            </a:r>
            <a:r>
              <a:rPr lang="ru-RU" sz="1900" dirty="0" err="1" smtClean="0"/>
              <a:t>кількість</a:t>
            </a:r>
            <a:r>
              <a:rPr lang="ru-RU" sz="1900" dirty="0" smtClean="0"/>
              <a:t> холестерину. </a:t>
            </a:r>
            <a:r>
              <a:rPr lang="ru-RU" sz="1900" dirty="0" err="1" smtClean="0"/>
              <a:t>Основна</a:t>
            </a:r>
            <a:r>
              <a:rPr lang="ru-RU" sz="1900" dirty="0" smtClean="0"/>
              <a:t> </a:t>
            </a:r>
            <a:r>
              <a:rPr lang="ru-RU" sz="1900" dirty="0" err="1" smtClean="0"/>
              <a:t>корисна</a:t>
            </a:r>
            <a:r>
              <a:rPr lang="ru-RU" sz="1900" dirty="0" smtClean="0"/>
              <a:t> </a:t>
            </a:r>
            <a:r>
              <a:rPr lang="ru-RU" sz="1900" dirty="0" err="1" smtClean="0"/>
              <a:t>властивість</a:t>
            </a:r>
            <a:r>
              <a:rPr lang="ru-RU" sz="1900" dirty="0" smtClean="0"/>
              <a:t> </a:t>
            </a:r>
            <a:r>
              <a:rPr lang="ru-RU" sz="1900" dirty="0" err="1" smtClean="0"/>
              <a:t>вітаміну</a:t>
            </a:r>
            <a:r>
              <a:rPr lang="ru-RU" sz="1900" dirty="0" smtClean="0"/>
              <a:t> В8 – </a:t>
            </a:r>
            <a:r>
              <a:rPr lang="ru-RU" sz="1900" dirty="0" err="1" smtClean="0"/>
              <a:t>активізація</a:t>
            </a:r>
            <a:r>
              <a:rPr lang="ru-RU" sz="1900" dirty="0" smtClean="0"/>
              <a:t> </a:t>
            </a:r>
            <a:r>
              <a:rPr lang="ru-RU" sz="1900" dirty="0" err="1" smtClean="0"/>
              <a:t>ліпідного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обміну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B</a:t>
            </a:r>
            <a:r>
              <a:rPr lang="uk-UA" b="0" i="1" dirty="0" smtClean="0"/>
              <a:t>8</a:t>
            </a:r>
            <a:endParaRPr lang="ru-RU" dirty="0"/>
          </a:p>
        </p:txBody>
      </p:sp>
      <p:pic>
        <p:nvPicPr>
          <p:cNvPr id="4" name="Рисунок 3" descr="vitamin-b8-polza-i-poleznie-svoistva-inozitol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28604"/>
            <a:ext cx="3286148" cy="3175000"/>
          </a:xfrm>
          <a:prstGeom prst="rect">
            <a:avLst/>
          </a:prstGeom>
        </p:spPr>
      </p:pic>
      <p:pic>
        <p:nvPicPr>
          <p:cNvPr id="5" name="Рисунок 4" descr="kunzhutnoe-mas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500438"/>
            <a:ext cx="2643206" cy="2643206"/>
          </a:xfrm>
          <a:prstGeom prst="rect">
            <a:avLst/>
          </a:prstGeom>
        </p:spPr>
      </p:pic>
      <p:pic>
        <p:nvPicPr>
          <p:cNvPr id="6" name="Рисунок 5" descr="4341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174" y="3857628"/>
            <a:ext cx="428823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y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0"/>
            <a:ext cx="2857520" cy="3571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5929330"/>
            <a:ext cx="371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2"/>
                </a:solidFill>
              </a:rPr>
              <a:t>(кальциферол)</a:t>
            </a:r>
            <a:endParaRPr lang="ru-RU" sz="30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407196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u="sng" dirty="0" err="1"/>
              <a:t>Відповідає</a:t>
            </a:r>
            <a:r>
              <a:rPr lang="ru-RU" sz="1900" i="1" u="sng" dirty="0"/>
              <a:t> </a:t>
            </a:r>
            <a:r>
              <a:rPr lang="ru-RU" sz="1900" i="1" dirty="0"/>
              <a:t>за </a:t>
            </a:r>
            <a:r>
              <a:rPr lang="ru-RU" sz="1900" i="1" dirty="0" err="1"/>
              <a:t>обмін</a:t>
            </a:r>
            <a:r>
              <a:rPr lang="ru-RU" sz="1900" i="1" dirty="0"/>
              <a:t> фосфору </a:t>
            </a:r>
            <a:r>
              <a:rPr lang="ru-RU" sz="1900" i="1" dirty="0" err="1"/>
              <a:t>і</a:t>
            </a:r>
            <a:r>
              <a:rPr lang="ru-RU" sz="1900" i="1" dirty="0"/>
              <a:t> </a:t>
            </a:r>
            <a:r>
              <a:rPr lang="ru-RU" sz="1900" i="1" dirty="0" err="1" smtClean="0"/>
              <a:t>кальцію</a:t>
            </a:r>
            <a:r>
              <a:rPr lang="ru-RU" sz="1900" i="1" dirty="0"/>
              <a:t>, </a:t>
            </a:r>
            <a:r>
              <a:rPr lang="ru-RU" sz="1900" i="1" dirty="0" err="1"/>
              <a:t>правильний</a:t>
            </a:r>
            <a:r>
              <a:rPr lang="ru-RU" sz="1900" i="1" dirty="0"/>
              <a:t> </a:t>
            </a:r>
            <a:r>
              <a:rPr lang="ru-RU" sz="1900" i="1" dirty="0" err="1"/>
              <a:t>ріст</a:t>
            </a:r>
            <a:r>
              <a:rPr lang="ru-RU" sz="1900" i="1" dirty="0"/>
              <a:t> </a:t>
            </a:r>
            <a:r>
              <a:rPr lang="ru-RU" sz="1900" i="1" dirty="0" err="1"/>
              <a:t>кісток</a:t>
            </a:r>
            <a:r>
              <a:rPr lang="ru-RU" sz="1900" i="1" dirty="0"/>
              <a:t>. При </a:t>
            </a:r>
            <a:r>
              <a:rPr lang="ru-RU" sz="1900" i="1" u="sng" dirty="0" err="1"/>
              <a:t>недостачі</a:t>
            </a:r>
            <a:r>
              <a:rPr lang="ru-RU" sz="1900" i="1" dirty="0"/>
              <a:t> - </a:t>
            </a:r>
            <a:r>
              <a:rPr lang="ru-RU" sz="1900" i="1" dirty="0" err="1"/>
              <a:t>рахіт</a:t>
            </a:r>
            <a:r>
              <a:rPr lang="ru-RU" sz="1900" i="1" dirty="0"/>
              <a:t> (</a:t>
            </a:r>
            <a:r>
              <a:rPr lang="ru-RU" sz="1900" i="1" dirty="0" err="1"/>
              <a:t>деформація</a:t>
            </a:r>
            <a:r>
              <a:rPr lang="ru-RU" sz="1900" i="1" dirty="0"/>
              <a:t> </a:t>
            </a:r>
            <a:r>
              <a:rPr lang="ru-RU" sz="1900" i="1" dirty="0" err="1"/>
              <a:t>кісток</a:t>
            </a:r>
            <a:r>
              <a:rPr lang="ru-RU" sz="1900" i="1" dirty="0"/>
              <a:t>, </a:t>
            </a:r>
            <a:r>
              <a:rPr lang="ru-RU" sz="1900" i="1" dirty="0" err="1"/>
              <a:t>порушення</a:t>
            </a:r>
            <a:r>
              <a:rPr lang="ru-RU" sz="1900" i="1" dirty="0"/>
              <a:t> </a:t>
            </a:r>
            <a:r>
              <a:rPr lang="ru-RU" sz="1900" i="1" dirty="0" err="1"/>
              <a:t>нервової</a:t>
            </a:r>
            <a:r>
              <a:rPr lang="ru-RU" sz="1900" i="1" dirty="0"/>
              <a:t> </a:t>
            </a:r>
            <a:r>
              <a:rPr lang="ru-RU" sz="1900" i="1" dirty="0" err="1"/>
              <a:t>системи</a:t>
            </a:r>
            <a:r>
              <a:rPr lang="ru-RU" sz="1900" i="1" dirty="0"/>
              <a:t>, </a:t>
            </a:r>
            <a:r>
              <a:rPr lang="ru-RU" sz="1900" i="1" dirty="0" err="1"/>
              <a:t>слабкість</a:t>
            </a:r>
            <a:r>
              <a:rPr lang="ru-RU" sz="1900" i="1" dirty="0"/>
              <a:t>, </a:t>
            </a:r>
            <a:r>
              <a:rPr lang="ru-RU" sz="1900" i="1" dirty="0" err="1"/>
              <a:t>роздратованість</a:t>
            </a:r>
            <a:r>
              <a:rPr lang="ru-RU" sz="1900" i="1" dirty="0"/>
              <a:t>) </a:t>
            </a:r>
            <a:r>
              <a:rPr lang="ru-RU" sz="1900" i="1" u="sng" dirty="0" err="1"/>
              <a:t>Виробляється</a:t>
            </a:r>
            <a:r>
              <a:rPr lang="ru-RU" sz="1900" i="1" dirty="0"/>
              <a:t> в </a:t>
            </a:r>
            <a:r>
              <a:rPr lang="ru-RU" sz="1900" i="1" dirty="0" err="1"/>
              <a:t>шкірі</a:t>
            </a:r>
            <a:r>
              <a:rPr lang="ru-RU" sz="1900" i="1" dirty="0"/>
              <a:t> </a:t>
            </a:r>
            <a:r>
              <a:rPr lang="ru-RU" sz="1900" i="1" dirty="0" err="1"/>
              <a:t>під</a:t>
            </a:r>
            <a:r>
              <a:rPr lang="ru-RU" sz="1900" i="1" dirty="0"/>
              <a:t> </a:t>
            </a:r>
            <a:r>
              <a:rPr lang="ru-RU" sz="1900" i="1" dirty="0" err="1"/>
              <a:t>дією</a:t>
            </a:r>
            <a:r>
              <a:rPr lang="ru-RU" sz="1900" i="1" dirty="0"/>
              <a:t> УФВ, ним </a:t>
            </a:r>
            <a:r>
              <a:rPr lang="ru-RU" sz="1900" i="1" dirty="0" err="1"/>
              <a:t>багаті</a:t>
            </a:r>
            <a:r>
              <a:rPr lang="ru-RU" sz="1900" i="1" dirty="0"/>
              <a:t>: </a:t>
            </a:r>
            <a:r>
              <a:rPr lang="ru-RU" sz="1900" i="1" dirty="0" err="1"/>
              <a:t>яєчний</a:t>
            </a:r>
            <a:r>
              <a:rPr lang="ru-RU" sz="1900" i="1" dirty="0"/>
              <a:t> </a:t>
            </a:r>
            <a:r>
              <a:rPr lang="ru-RU" sz="1900" i="1" dirty="0" err="1"/>
              <a:t>жовток</a:t>
            </a:r>
            <a:r>
              <a:rPr lang="ru-RU" sz="1900" i="1" dirty="0"/>
              <a:t>, масло, </a:t>
            </a:r>
            <a:r>
              <a:rPr lang="ru-RU" sz="1900" i="1" dirty="0" err="1"/>
              <a:t>риб’ячий</a:t>
            </a:r>
            <a:r>
              <a:rPr lang="ru-RU" sz="1900" i="1" dirty="0"/>
              <a:t> жир, </a:t>
            </a:r>
            <a:r>
              <a:rPr lang="ru-RU" sz="1900" i="1" dirty="0" err="1" smtClean="0"/>
              <a:t>ікра</a:t>
            </a:r>
            <a:r>
              <a:rPr lang="ru-RU" sz="1900" i="1" dirty="0" smtClean="0"/>
              <a:t>.</a:t>
            </a:r>
            <a:endParaRPr lang="ru-RU" sz="1900" dirty="0"/>
          </a:p>
        </p:txBody>
      </p:sp>
      <p:pic>
        <p:nvPicPr>
          <p:cNvPr id="1026" name="Picture 2" descr="D:\химия\1193130344_IMG_6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143380"/>
            <a:ext cx="2193925" cy="1828800"/>
          </a:xfrm>
          <a:prstGeom prst="rect">
            <a:avLst/>
          </a:prstGeom>
          <a:noFill/>
        </p:spPr>
      </p:pic>
      <p:pic>
        <p:nvPicPr>
          <p:cNvPr id="1027" name="Picture 3" descr="D:\химия\Яєчний-жовт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756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829180" cy="4525963"/>
          </a:xfrm>
        </p:spPr>
        <p:txBody>
          <a:bodyPr>
            <a:normAutofit/>
          </a:bodyPr>
          <a:lstStyle/>
          <a:p>
            <a:r>
              <a:rPr lang="ru-RU" sz="1900" i="1" u="sng" dirty="0" err="1" smtClean="0"/>
              <a:t>Допомагає</a:t>
            </a:r>
            <a:r>
              <a:rPr lang="ru-RU" sz="1900" i="1" u="sng" dirty="0" smtClean="0"/>
              <a:t> </a:t>
            </a:r>
            <a:r>
              <a:rPr lang="ru-RU" sz="1900" i="1" dirty="0" err="1" smtClean="0"/>
              <a:t>організму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стимулювати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оновлення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кліток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підтримує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нервову</a:t>
            </a:r>
            <a:r>
              <a:rPr lang="ru-RU" sz="1900" i="1" dirty="0" smtClean="0"/>
              <a:t> систему, </a:t>
            </a:r>
            <a:r>
              <a:rPr lang="ru-RU" sz="1900" i="1" u="sng" dirty="0" err="1" smtClean="0"/>
              <a:t>відповідає</a:t>
            </a:r>
            <a:r>
              <a:rPr lang="ru-RU" sz="1900" i="1" u="sng" dirty="0" smtClean="0"/>
              <a:t> </a:t>
            </a:r>
            <a:r>
              <a:rPr lang="ru-RU" sz="1900" i="1" dirty="0" smtClean="0"/>
              <a:t>за </a:t>
            </a:r>
            <a:r>
              <a:rPr lang="ru-RU" sz="1900" i="1" dirty="0" err="1" smtClean="0"/>
              <a:t>репродуктивне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здоров’я</a:t>
            </a:r>
            <a:r>
              <a:rPr lang="ru-RU" sz="1900" i="1" dirty="0" smtClean="0"/>
              <a:t>.</a:t>
            </a:r>
            <a:br>
              <a:rPr lang="ru-RU" sz="1900" i="1" dirty="0" smtClean="0"/>
            </a:br>
            <a:r>
              <a:rPr lang="ru-RU" sz="1900" i="1" u="sng" dirty="0" err="1" smtClean="0"/>
              <a:t>Міститься</a:t>
            </a:r>
            <a:r>
              <a:rPr lang="ru-RU" sz="1900" i="1" dirty="0" smtClean="0"/>
              <a:t>: в </a:t>
            </a:r>
            <a:r>
              <a:rPr lang="ru-RU" sz="1900" i="1" dirty="0" err="1" smtClean="0"/>
              <a:t>молоці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зародках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пшениці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соняшниковій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оліі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листях</a:t>
            </a:r>
            <a:r>
              <a:rPr lang="ru-RU" sz="1900" i="1" dirty="0" smtClean="0"/>
              <a:t> салату, </a:t>
            </a:r>
            <a:r>
              <a:rPr lang="ru-RU" sz="1900" i="1" dirty="0" err="1" smtClean="0"/>
              <a:t>м’ясі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печінці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маслі</a:t>
            </a:r>
            <a:r>
              <a:rPr lang="ru-RU" sz="1900" i="1" dirty="0" smtClean="0"/>
              <a:t>.</a:t>
            </a:r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E </a:t>
            </a:r>
            <a:endParaRPr lang="ru-RU" dirty="0"/>
          </a:p>
        </p:txBody>
      </p:sp>
      <p:pic>
        <p:nvPicPr>
          <p:cNvPr id="2050" name="Picture 2" descr="D:\химия\information_items_1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-428652"/>
            <a:ext cx="3864002" cy="3312002"/>
          </a:xfrm>
          <a:prstGeom prst="rect">
            <a:avLst/>
          </a:prstGeom>
          <a:noFill/>
        </p:spPr>
      </p:pic>
      <p:pic>
        <p:nvPicPr>
          <p:cNvPr id="2051" name="Picture 3" descr="D:\химия\listja-salata-pol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2816241" cy="2816241"/>
          </a:xfrm>
          <a:prstGeom prst="rect">
            <a:avLst/>
          </a:prstGeom>
          <a:noFill/>
        </p:spPr>
      </p:pic>
      <p:pic>
        <p:nvPicPr>
          <p:cNvPr id="2052" name="Picture 4" descr="D:\химия\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786190"/>
            <a:ext cx="3117852" cy="24388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6143644"/>
            <a:ext cx="3429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chemeClr val="accent2"/>
                </a:solidFill>
              </a:rPr>
              <a:t>(Токоферол)</a:t>
            </a:r>
            <a:endParaRPr lang="ru-RU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1176" y="0"/>
            <a:ext cx="2652823" cy="2857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H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err="1"/>
              <a:t>Впливає</a:t>
            </a:r>
            <a:r>
              <a:rPr lang="ru-RU" i="1" u="sng" dirty="0"/>
              <a:t> </a:t>
            </a:r>
            <a:r>
              <a:rPr lang="ru-RU" i="1" dirty="0"/>
              <a:t>на сон и </a:t>
            </a:r>
            <a:r>
              <a:rPr lang="ru-RU" i="1" dirty="0" err="1"/>
              <a:t>апетит</a:t>
            </a:r>
            <a:r>
              <a:rPr lang="ru-RU" i="1" dirty="0"/>
              <a:t>, Стан </a:t>
            </a:r>
            <a:r>
              <a:rPr lang="ru-RU" i="1" dirty="0" err="1"/>
              <a:t>шкіри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волосся</a:t>
            </a:r>
            <a:r>
              <a:rPr lang="ru-RU" i="1" dirty="0"/>
              <a:t>, </a:t>
            </a:r>
            <a:r>
              <a:rPr lang="ru-RU" i="1" dirty="0" err="1"/>
              <a:t>рівень</a:t>
            </a:r>
            <a:r>
              <a:rPr lang="ru-RU" i="1" dirty="0"/>
              <a:t> холестерину в </a:t>
            </a:r>
            <a:r>
              <a:rPr lang="ru-RU" i="1" dirty="0" err="1"/>
              <a:t>крові</a:t>
            </a:r>
            <a:r>
              <a:rPr lang="ru-RU" i="1" dirty="0"/>
              <a:t> </a:t>
            </a:r>
            <a:r>
              <a:rPr lang="ru-RU" i="1" u="sng" dirty="0" err="1"/>
              <a:t>Міститься</a:t>
            </a:r>
            <a:r>
              <a:rPr lang="ru-RU" i="1" dirty="0"/>
              <a:t>: </a:t>
            </a:r>
            <a:r>
              <a:rPr lang="ru-RU" i="1" dirty="0" err="1"/>
              <a:t>в</a:t>
            </a:r>
            <a:r>
              <a:rPr lang="ru-RU" i="1" dirty="0"/>
              <a:t> </a:t>
            </a:r>
            <a:r>
              <a:rPr lang="ru-RU" i="1" dirty="0" err="1"/>
              <a:t>капусті</a:t>
            </a:r>
            <a:r>
              <a:rPr lang="ru-RU" i="1" dirty="0"/>
              <a:t>, грибах, </a:t>
            </a:r>
            <a:r>
              <a:rPr lang="ru-RU" i="1" dirty="0" err="1"/>
              <a:t>бобових</a:t>
            </a:r>
            <a:r>
              <a:rPr lang="ru-RU" i="1" dirty="0"/>
              <a:t>, </a:t>
            </a:r>
            <a:r>
              <a:rPr lang="ru-RU" i="1" dirty="0" err="1"/>
              <a:t>суниці</a:t>
            </a:r>
            <a:r>
              <a:rPr lang="ru-RU" i="1" dirty="0"/>
              <a:t>, </a:t>
            </a:r>
            <a:r>
              <a:rPr lang="ru-RU" i="1" dirty="0" err="1"/>
              <a:t>кукурудзі</a:t>
            </a:r>
            <a:r>
              <a:rPr lang="ru-RU" i="1" dirty="0"/>
              <a:t>, </a:t>
            </a:r>
            <a:r>
              <a:rPr lang="ru-RU" i="1" dirty="0" err="1" smtClean="0"/>
              <a:t>м’ясі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3074" name="Picture 2" descr="D:\химия\800px-Biotin_structure_J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4480187" cy="2503480"/>
          </a:xfrm>
          <a:prstGeom prst="rect">
            <a:avLst/>
          </a:prstGeom>
          <a:noFill/>
        </p:spPr>
      </p:pic>
      <p:pic>
        <p:nvPicPr>
          <p:cNvPr id="3075" name="Picture 3" descr="D:\химия\kapusta_belokachann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14686"/>
            <a:ext cx="3805377" cy="28069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43570" y="6143644"/>
            <a:ext cx="371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 smtClean="0">
                <a:solidFill>
                  <a:schemeClr val="accent2"/>
                </a:solidFill>
              </a:rPr>
              <a:t>(Біотин)</a:t>
            </a:r>
            <a:endParaRPr lang="ru-RU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K-polza-poleznie-svoistva-fillohinon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3" y="357166"/>
            <a:ext cx="2645247" cy="25717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K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err="1"/>
              <a:t>Забезпечує</a:t>
            </a:r>
            <a:r>
              <a:rPr lang="ru-RU" i="1" u="sng" dirty="0"/>
              <a:t> </a:t>
            </a:r>
            <a:r>
              <a:rPr lang="ru-RU" i="1" dirty="0" err="1"/>
              <a:t>згортання</a:t>
            </a:r>
            <a:r>
              <a:rPr lang="ru-RU" i="1" dirty="0"/>
              <a:t> </a:t>
            </a:r>
            <a:r>
              <a:rPr lang="ru-RU" i="1" dirty="0" err="1"/>
              <a:t>крові</a:t>
            </a:r>
            <a:r>
              <a:rPr lang="ru-RU" i="1" dirty="0"/>
              <a:t>, </a:t>
            </a:r>
            <a:r>
              <a:rPr lang="ru-RU" i="1" dirty="0" err="1"/>
              <a:t>попереджує</a:t>
            </a:r>
            <a:r>
              <a:rPr lang="ru-RU" i="1" dirty="0"/>
              <a:t> </a:t>
            </a:r>
            <a:r>
              <a:rPr lang="ru-RU" i="1" dirty="0" err="1" smtClean="0"/>
              <a:t>остеопороз</a:t>
            </a:r>
            <a:r>
              <a:rPr lang="ru-RU" i="1" dirty="0" smtClean="0"/>
              <a:t>. </a:t>
            </a:r>
            <a:r>
              <a:rPr lang="ru-RU" i="1" u="sng" dirty="0" err="1"/>
              <a:t>Міститься</a:t>
            </a:r>
            <a:r>
              <a:rPr lang="ru-RU" i="1" dirty="0"/>
              <a:t>: в </a:t>
            </a:r>
            <a:r>
              <a:rPr lang="ru-RU" i="1" dirty="0" err="1"/>
              <a:t>зелені</a:t>
            </a:r>
            <a:r>
              <a:rPr lang="ru-RU" i="1" dirty="0"/>
              <a:t>, </a:t>
            </a:r>
            <a:r>
              <a:rPr lang="ru-RU" i="1" dirty="0" err="1"/>
              <a:t>зелених</a:t>
            </a:r>
            <a:r>
              <a:rPr lang="ru-RU" i="1" dirty="0"/>
              <a:t> </a:t>
            </a:r>
            <a:r>
              <a:rPr lang="ru-RU" i="1" dirty="0" err="1"/>
              <a:t>помідорах</a:t>
            </a:r>
            <a:r>
              <a:rPr lang="ru-RU" i="1" dirty="0"/>
              <a:t>, </a:t>
            </a:r>
            <a:r>
              <a:rPr lang="ru-RU" i="1" dirty="0" err="1"/>
              <a:t>хлібі</a:t>
            </a:r>
            <a:r>
              <a:rPr lang="ru-RU" i="1" dirty="0"/>
              <a:t> грубого помолу, </a:t>
            </a:r>
            <a:r>
              <a:rPr lang="ru-RU" i="1" dirty="0" err="1"/>
              <a:t>капусті</a:t>
            </a:r>
            <a:r>
              <a:rPr lang="ru-RU" i="1" dirty="0"/>
              <a:t>, </a:t>
            </a:r>
            <a:r>
              <a:rPr lang="ru-RU" i="1" dirty="0" err="1" smtClean="0"/>
              <a:t>шпинаті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6" name="Рисунок 5" descr="6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286124"/>
            <a:ext cx="3429024" cy="257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6215082"/>
            <a:ext cx="3071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chemeClr val="accent2"/>
                </a:solidFill>
              </a:rPr>
              <a:t>(</a:t>
            </a:r>
            <a:r>
              <a:rPr lang="uk-UA" sz="3000" dirty="0" err="1" smtClean="0">
                <a:solidFill>
                  <a:schemeClr val="accent2"/>
                </a:solidFill>
              </a:rPr>
              <a:t>Фітоменадіон</a:t>
            </a:r>
            <a:r>
              <a:rPr lang="uk-UA" sz="3000" dirty="0" smtClean="0">
                <a:solidFill>
                  <a:schemeClr val="accent2"/>
                </a:solidFill>
              </a:rPr>
              <a:t>)</a:t>
            </a:r>
            <a:endParaRPr lang="ru-RU" sz="30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D:\химия\Siryj_hli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3" y="3286124"/>
            <a:ext cx="454214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PP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43577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u="sng" dirty="0"/>
              <a:t>Бере участь </a:t>
            </a:r>
            <a:r>
              <a:rPr lang="ru-RU" sz="1900" i="1" dirty="0"/>
              <a:t>у </a:t>
            </a:r>
            <a:r>
              <a:rPr lang="ru-RU" sz="1900" i="1" dirty="0" err="1"/>
              <a:t>синтезі</a:t>
            </a:r>
            <a:r>
              <a:rPr lang="ru-RU" sz="1900" i="1" dirty="0"/>
              <a:t> </a:t>
            </a:r>
            <a:r>
              <a:rPr lang="ru-RU" sz="1900" i="1" dirty="0" err="1"/>
              <a:t>нуклеїнових</a:t>
            </a:r>
            <a:r>
              <a:rPr lang="ru-RU" sz="1900" i="1" dirty="0"/>
              <a:t> кислот, </a:t>
            </a:r>
            <a:r>
              <a:rPr lang="ru-RU" sz="1900" i="1" dirty="0" err="1"/>
              <a:t>амінокислот</a:t>
            </a:r>
            <a:r>
              <a:rPr lang="ru-RU" sz="1900" i="1" dirty="0"/>
              <a:t>, </a:t>
            </a:r>
            <a:r>
              <a:rPr lang="ru-RU" sz="1900" i="1" dirty="0" err="1"/>
              <a:t>регулює</a:t>
            </a:r>
            <a:r>
              <a:rPr lang="ru-RU" sz="1900" i="1" dirty="0"/>
              <a:t> роботу </a:t>
            </a:r>
            <a:r>
              <a:rPr lang="ru-RU" sz="1900" i="1" dirty="0" err="1"/>
              <a:t>органів</a:t>
            </a:r>
            <a:r>
              <a:rPr lang="ru-RU" sz="1900" i="1" dirty="0"/>
              <a:t> </a:t>
            </a:r>
            <a:r>
              <a:rPr lang="ru-RU" sz="1900" i="1" dirty="0" err="1"/>
              <a:t>кровотворення</a:t>
            </a:r>
            <a:r>
              <a:rPr lang="ru-RU" sz="1900" i="1" dirty="0"/>
              <a:t>. </a:t>
            </a:r>
            <a:r>
              <a:rPr lang="ru-RU" sz="1900" i="1" u="sng" dirty="0"/>
              <a:t>При </a:t>
            </a:r>
            <a:r>
              <a:rPr lang="ru-RU" sz="1900" i="1" u="sng" dirty="0" err="1"/>
              <a:t>недостачі</a:t>
            </a:r>
            <a:r>
              <a:rPr lang="ru-RU" sz="1900" i="1" u="sng" dirty="0"/>
              <a:t> </a:t>
            </a:r>
            <a:r>
              <a:rPr lang="ru-RU" sz="1900" i="1" dirty="0"/>
              <a:t>- </a:t>
            </a:r>
            <a:r>
              <a:rPr lang="ru-RU" sz="1900" i="1" dirty="0" err="1"/>
              <a:t>пелагра</a:t>
            </a:r>
            <a:r>
              <a:rPr lang="ru-RU" sz="1900" i="1" dirty="0"/>
              <a:t> (</a:t>
            </a:r>
            <a:r>
              <a:rPr lang="ru-RU" sz="1900" i="1" dirty="0" err="1"/>
              <a:t>ураження</a:t>
            </a:r>
            <a:r>
              <a:rPr lang="ru-RU" sz="1900" i="1" dirty="0"/>
              <a:t> </a:t>
            </a:r>
            <a:r>
              <a:rPr lang="ru-RU" sz="1900" i="1" dirty="0" err="1"/>
              <a:t>шкіри</a:t>
            </a:r>
            <a:r>
              <a:rPr lang="ru-RU" sz="1900" i="1" dirty="0"/>
              <a:t>, дерматит, </a:t>
            </a:r>
            <a:r>
              <a:rPr lang="ru-RU" sz="1900" i="1" dirty="0" err="1"/>
              <a:t>діарея</a:t>
            </a:r>
            <a:r>
              <a:rPr lang="ru-RU" sz="1900" i="1" dirty="0"/>
              <a:t>, </a:t>
            </a:r>
            <a:r>
              <a:rPr lang="ru-RU" sz="1900" i="1" dirty="0" err="1"/>
              <a:t>безсоння</a:t>
            </a:r>
            <a:r>
              <a:rPr lang="ru-RU" sz="1900" i="1" dirty="0"/>
              <a:t> , </a:t>
            </a:r>
            <a:r>
              <a:rPr lang="ru-RU" sz="1900" i="1" dirty="0" err="1"/>
              <a:t>депресія</a:t>
            </a:r>
            <a:r>
              <a:rPr lang="ru-RU" sz="1900" i="1" dirty="0"/>
              <a:t>) </a:t>
            </a:r>
            <a:r>
              <a:rPr lang="ru-RU" sz="1900" i="1" u="sng" dirty="0" err="1" smtClean="0"/>
              <a:t>Міститься</a:t>
            </a:r>
            <a:r>
              <a:rPr lang="ru-RU" sz="1900" i="1" u="sng" dirty="0" smtClean="0"/>
              <a:t>: </a:t>
            </a:r>
            <a:r>
              <a:rPr lang="ru-RU" sz="1900" i="1" dirty="0"/>
              <a:t>у </a:t>
            </a:r>
            <a:r>
              <a:rPr lang="ru-RU" sz="1900" i="1" dirty="0" err="1"/>
              <a:t>свинині</a:t>
            </a:r>
            <a:r>
              <a:rPr lang="ru-RU" sz="1900" i="1" dirty="0"/>
              <a:t>, </a:t>
            </a:r>
            <a:r>
              <a:rPr lang="ru-RU" sz="1900" i="1" dirty="0" err="1"/>
              <a:t>рибі</a:t>
            </a:r>
            <a:r>
              <a:rPr lang="ru-RU" sz="1900" i="1" dirty="0"/>
              <a:t>, </a:t>
            </a:r>
            <a:r>
              <a:rPr lang="ru-RU" sz="1900" i="1" dirty="0" err="1"/>
              <a:t>арахісі</a:t>
            </a:r>
            <a:r>
              <a:rPr lang="ru-RU" sz="1900" i="1" dirty="0"/>
              <a:t>, </a:t>
            </a:r>
            <a:r>
              <a:rPr lang="ru-RU" sz="1900" i="1" dirty="0" err="1"/>
              <a:t>помідорах</a:t>
            </a:r>
            <a:r>
              <a:rPr lang="ru-RU" sz="1900" i="1" dirty="0"/>
              <a:t>, </a:t>
            </a:r>
            <a:r>
              <a:rPr lang="ru-RU" sz="1900" i="1" dirty="0" err="1"/>
              <a:t>петрушці</a:t>
            </a:r>
            <a:r>
              <a:rPr lang="ru-RU" sz="1900" i="1" dirty="0"/>
              <a:t>, </a:t>
            </a:r>
            <a:r>
              <a:rPr lang="ru-RU" sz="1900" i="1" dirty="0" err="1"/>
              <a:t>шипшині</a:t>
            </a:r>
            <a:r>
              <a:rPr lang="ru-RU" sz="1900" i="1" dirty="0"/>
              <a:t>.</a:t>
            </a:r>
            <a:endParaRPr lang="ru-RU" sz="1900" dirty="0"/>
          </a:p>
        </p:txBody>
      </p:sp>
      <p:pic>
        <p:nvPicPr>
          <p:cNvPr id="6" name="Рисунок 5" descr="Siryj_hli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43314"/>
            <a:ext cx="4143404" cy="2476331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2143125" cy="2143125"/>
          </a:xfrm>
          <a:prstGeom prst="rect">
            <a:avLst/>
          </a:prstGeom>
        </p:spPr>
      </p:pic>
      <p:pic>
        <p:nvPicPr>
          <p:cNvPr id="8" name="Рисунок 7" descr="1391170013-7142-shipov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857628"/>
            <a:ext cx="3571900" cy="2143140"/>
          </a:xfrm>
          <a:prstGeom prst="rect">
            <a:avLst/>
          </a:prstGeom>
        </p:spPr>
      </p:pic>
      <p:pic>
        <p:nvPicPr>
          <p:cNvPr id="4" name="Содержимое 3" descr="edabezvreda_171322555457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5084" y="0"/>
            <a:ext cx="2828916" cy="2357430"/>
          </a:xfrm>
        </p:spPr>
      </p:pic>
      <p:sp>
        <p:nvSpPr>
          <p:cNvPr id="9" name="TextBox 8"/>
          <p:cNvSpPr txBox="1"/>
          <p:nvPr/>
        </p:nvSpPr>
        <p:spPr>
          <a:xfrm>
            <a:off x="4572000" y="6143644"/>
            <a:ext cx="4071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chemeClr val="accent2"/>
                </a:solidFill>
              </a:rPr>
              <a:t>(Нікотинова к-та)</a:t>
            </a:r>
            <a:endParaRPr lang="ru-RU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42852"/>
            <a:ext cx="521497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00438"/>
            <a:ext cx="285752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3500438"/>
            <a:ext cx="271464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26" y="4929198"/>
            <a:ext cx="30718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14810" y="1643050"/>
            <a:ext cx="428628" cy="3000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86512" y="1643050"/>
            <a:ext cx="214314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143108" y="1643050"/>
            <a:ext cx="214314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85918" y="214290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err="1"/>
              <a:t>Порушення</a:t>
            </a:r>
            <a:r>
              <a:rPr lang="ru-RU" sz="3000" i="1" dirty="0"/>
              <a:t> </a:t>
            </a:r>
            <a:r>
              <a:rPr lang="ru-RU" sz="3000" i="1" dirty="0" err="1"/>
              <a:t>процесів</a:t>
            </a:r>
            <a:r>
              <a:rPr lang="ru-RU" sz="3000" i="1" dirty="0"/>
              <a:t> в </a:t>
            </a:r>
            <a:r>
              <a:rPr lang="ru-RU" sz="3000" i="1" dirty="0" err="1"/>
              <a:t>організмі</a:t>
            </a:r>
            <a:endParaRPr lang="ru-RU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364331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/>
              <a:t>Гіповітаміноз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514351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>
                <a:solidFill>
                  <a:schemeClr val="accent2"/>
                </a:solidFill>
              </a:rPr>
              <a:t>Авітаміноз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37147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/>
              <a:t>Гіпервітаміноз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Відсутність</a:t>
            </a:r>
            <a:r>
              <a:rPr lang="ru-RU" i="1" dirty="0" smtClean="0"/>
              <a:t> в </a:t>
            </a:r>
            <a:r>
              <a:rPr lang="ru-RU" i="1" dirty="0" err="1" smtClean="0"/>
              <a:t>організмі</a:t>
            </a:r>
            <a:r>
              <a:rPr lang="ru-RU" i="1" dirty="0" smtClean="0"/>
              <a:t> </a:t>
            </a:r>
            <a:r>
              <a:rPr lang="ru-RU" i="1" dirty="0" err="1" smtClean="0"/>
              <a:t>якогось</a:t>
            </a:r>
            <a:r>
              <a:rPr lang="ru-RU" i="1" dirty="0" smtClean="0"/>
              <a:t> </a:t>
            </a:r>
            <a:r>
              <a:rPr lang="ru-RU" i="1" dirty="0" err="1" smtClean="0"/>
              <a:t>вітаміну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u="sng" dirty="0" err="1" smtClean="0"/>
              <a:t>Наслідки</a:t>
            </a:r>
            <a:r>
              <a:rPr lang="ru-RU" i="1" u="sng" dirty="0" smtClean="0"/>
              <a:t>:</a:t>
            </a:r>
            <a:r>
              <a:rPr lang="ru-RU" i="1" dirty="0" smtClean="0"/>
              <a:t>  Цинга, </a:t>
            </a:r>
            <a:r>
              <a:rPr lang="ru-RU" i="1" dirty="0" err="1" smtClean="0"/>
              <a:t>рахіт</a:t>
            </a:r>
            <a:r>
              <a:rPr lang="ru-RU" i="1" dirty="0" smtClean="0"/>
              <a:t>, </a:t>
            </a:r>
            <a:r>
              <a:rPr lang="ru-RU" i="1" dirty="0" err="1" smtClean="0"/>
              <a:t>куряча</a:t>
            </a:r>
            <a:r>
              <a:rPr lang="ru-RU" i="1" dirty="0" smtClean="0"/>
              <a:t> </a:t>
            </a:r>
            <a:r>
              <a:rPr lang="ru-RU" i="1" dirty="0" err="1" smtClean="0"/>
              <a:t>сліпота</a:t>
            </a:r>
            <a:r>
              <a:rPr lang="ru-RU" i="1" dirty="0" smtClean="0"/>
              <a:t>, </a:t>
            </a:r>
            <a:r>
              <a:rPr lang="ru-RU" i="1" dirty="0" err="1" smtClean="0"/>
              <a:t>пелагра</a:t>
            </a:r>
            <a:r>
              <a:rPr lang="ru-RU" i="1" dirty="0" smtClean="0"/>
              <a:t>, </a:t>
            </a:r>
            <a:r>
              <a:rPr lang="ru-RU" i="1" dirty="0" err="1" smtClean="0"/>
              <a:t>бері-бері</a:t>
            </a: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Авітаміноз</a:t>
            </a:r>
            <a:endParaRPr lang="ru-RU" dirty="0"/>
          </a:p>
        </p:txBody>
      </p:sp>
      <p:pic>
        <p:nvPicPr>
          <p:cNvPr id="5122" name="Picture 2" descr="D:\химия\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3919099" cy="31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2786058"/>
            <a:ext cx="44291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 descr="D:\химия\1331914923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859159" cy="232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Вітаміни</a:t>
            </a:r>
            <a:r>
              <a:rPr lang="ru-RU" i="1" dirty="0" smtClean="0"/>
              <a:t> -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біологічно</a:t>
            </a:r>
            <a:r>
              <a:rPr lang="ru-RU" i="1" dirty="0" smtClean="0"/>
              <a:t> </a:t>
            </a:r>
            <a:r>
              <a:rPr lang="ru-RU" i="1" dirty="0" err="1" smtClean="0"/>
              <a:t>активні</a:t>
            </a:r>
            <a:r>
              <a:rPr lang="ru-RU" i="1" dirty="0" smtClean="0"/>
              <a:t> </a:t>
            </a:r>
            <a:r>
              <a:rPr lang="ru-RU" i="1" dirty="0" err="1" smtClean="0"/>
              <a:t>речовини</a:t>
            </a:r>
            <a:r>
              <a:rPr lang="ru-RU" i="1" dirty="0" smtClean="0"/>
              <a:t> </a:t>
            </a:r>
            <a:r>
              <a:rPr lang="ru-RU" i="1" dirty="0" err="1" smtClean="0"/>
              <a:t>різної</a:t>
            </a:r>
            <a:r>
              <a:rPr lang="ru-RU" i="1" dirty="0" smtClean="0"/>
              <a:t> </a:t>
            </a:r>
            <a:r>
              <a:rPr lang="ru-RU" i="1" dirty="0" err="1" smtClean="0"/>
              <a:t>хімічної</a:t>
            </a:r>
            <a:r>
              <a:rPr lang="ru-RU" i="1" dirty="0" smtClean="0"/>
              <a:t> </a:t>
            </a:r>
            <a:r>
              <a:rPr lang="ru-RU" i="1" dirty="0" err="1" smtClean="0"/>
              <a:t>природи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необхідні</a:t>
            </a:r>
            <a:r>
              <a:rPr lang="ru-RU" i="1" dirty="0" smtClean="0"/>
              <a:t> для </a:t>
            </a:r>
            <a:r>
              <a:rPr lang="ru-RU" i="1" dirty="0" err="1" smtClean="0"/>
              <a:t>забезпечення</a:t>
            </a:r>
            <a:r>
              <a:rPr lang="ru-RU" i="1" dirty="0" smtClean="0"/>
              <a:t> </a:t>
            </a:r>
            <a:r>
              <a:rPr lang="ru-RU" i="1" dirty="0" err="1" smtClean="0"/>
              <a:t>важливих</a:t>
            </a:r>
            <a:r>
              <a:rPr lang="ru-RU" i="1" dirty="0" smtClean="0"/>
              <a:t> </a:t>
            </a:r>
            <a:r>
              <a:rPr lang="ru-RU" i="1" dirty="0" err="1" smtClean="0"/>
              <a:t>фізіологічних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біологічних</a:t>
            </a:r>
            <a:r>
              <a:rPr lang="ru-RU" i="1" dirty="0" smtClean="0"/>
              <a:t> </a:t>
            </a:r>
            <a:r>
              <a:rPr lang="ru-RU" i="1" dirty="0" err="1" smtClean="0"/>
              <a:t>процесів</a:t>
            </a:r>
            <a:r>
              <a:rPr lang="ru-RU" i="1" dirty="0" smtClean="0"/>
              <a:t> в </a:t>
            </a:r>
            <a:r>
              <a:rPr lang="ru-RU" i="1" dirty="0" err="1" smtClean="0"/>
              <a:t>організмі</a:t>
            </a: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вітаміни?</a:t>
            </a:r>
            <a:endParaRPr lang="ru-RU" dirty="0"/>
          </a:p>
        </p:txBody>
      </p:sp>
      <p:pic>
        <p:nvPicPr>
          <p:cNvPr id="4" name="Рисунок 3" descr="vitamini_in_fruits_and_ber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214686"/>
            <a:ext cx="3786214" cy="3155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err="1" smtClean="0"/>
              <a:t>Часткова</a:t>
            </a:r>
            <a:r>
              <a:rPr lang="ru-RU" sz="2400" i="1" dirty="0" smtClean="0"/>
              <a:t> недостача </a:t>
            </a:r>
            <a:r>
              <a:rPr lang="ru-RU" sz="2400" i="1" dirty="0" err="1" smtClean="0"/>
              <a:t>вітаміну</a:t>
            </a:r>
            <a:r>
              <a:rPr lang="ru-RU" sz="2400" i="1" dirty="0" smtClean="0"/>
              <a:t>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u="sng" dirty="0" err="1" smtClean="0"/>
              <a:t>Наслідки</a:t>
            </a:r>
            <a:r>
              <a:rPr lang="ru-RU" sz="2400" i="1" dirty="0" err="1" smtClean="0"/>
              <a:t>:швидка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втома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</a:t>
            </a:r>
            <a:r>
              <a:rPr lang="ru-RU" sz="2400" i="1" dirty="0" err="1" smtClean="0"/>
              <a:t>нижена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працездатність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підвищена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роздратованість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зниження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опірності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інфекцій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ГІПОВІТАМІНОЗ</a:t>
            </a:r>
            <a:endParaRPr lang="ru-RU" dirty="0"/>
          </a:p>
        </p:txBody>
      </p:sp>
      <p:pic>
        <p:nvPicPr>
          <p:cNvPr id="6147" name="Picture 3" descr="D:\химия\maniakalna-depresiya-bipolyarno-afektivno-razstrojstvo-7525-500x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3429000"/>
            <a:ext cx="369096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химия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66324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u="sng" dirty="0" err="1" smtClean="0"/>
              <a:t>В</a:t>
            </a:r>
            <a:r>
              <a:rPr lang="ru-RU" sz="2000" i="1" u="sng" dirty="0" err="1" smtClean="0"/>
              <a:t>иникає</a:t>
            </a:r>
            <a:r>
              <a:rPr lang="ru-RU" sz="2000" i="1" u="sng" dirty="0" smtClean="0"/>
              <a:t> </a:t>
            </a:r>
            <a:r>
              <a:rPr lang="ru-RU" sz="2000" i="1" dirty="0" smtClean="0"/>
              <a:t>при </a:t>
            </a:r>
            <a:r>
              <a:rPr lang="ru-RU" sz="2000" i="1" dirty="0" err="1" smtClean="0"/>
              <a:t>надлишковому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вживанні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вітамінів</a:t>
            </a:r>
            <a:r>
              <a:rPr lang="ru-RU" sz="2000" i="1" dirty="0" smtClean="0"/>
              <a:t>. </a:t>
            </a:r>
            <a:r>
              <a:rPr lang="ru-RU" sz="2000" i="1" u="sng" dirty="0" err="1" smtClean="0"/>
              <a:t>Проявляється</a:t>
            </a:r>
            <a:r>
              <a:rPr lang="ru-RU" sz="2000" i="1" u="sng" dirty="0" smtClean="0"/>
              <a:t> </a:t>
            </a:r>
            <a:r>
              <a:rPr lang="ru-RU" sz="2000" i="1" dirty="0" smtClean="0"/>
              <a:t>у </a:t>
            </a:r>
            <a:r>
              <a:rPr lang="ru-RU" sz="2000" i="1" dirty="0" err="1" smtClean="0"/>
              <a:t>вигляді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інтоксикації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отруєнні</a:t>
            </a:r>
            <a:r>
              <a:rPr lang="ru-RU" sz="2000" i="1" dirty="0" smtClean="0"/>
              <a:t>) </a:t>
            </a:r>
            <a:r>
              <a:rPr lang="ru-RU" sz="2000" i="1" dirty="0" err="1" smtClean="0"/>
              <a:t>організму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Більш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токсичним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впливом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володіют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надлишкові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дози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жиророзчинних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вітамінів</a:t>
            </a:r>
            <a:r>
              <a:rPr lang="ru-RU" sz="2000" i="1" dirty="0" smtClean="0"/>
              <a:t>, так як вони </a:t>
            </a:r>
            <a:r>
              <a:rPr lang="ru-RU" sz="2000" i="1" dirty="0" err="1" smtClean="0"/>
              <a:t>накопичуються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організмі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Гіпервітаміноз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дуже</a:t>
            </a:r>
            <a:r>
              <a:rPr lang="ru-RU" sz="2000" i="1" dirty="0" smtClean="0"/>
              <a:t> часто </a:t>
            </a:r>
            <a:r>
              <a:rPr lang="ru-RU" sz="2000" i="1" u="sng" dirty="0" err="1" smtClean="0"/>
              <a:t>спостерігається</a:t>
            </a:r>
            <a:r>
              <a:rPr lang="ru-RU" sz="2000" i="1" dirty="0" smtClean="0"/>
              <a:t> у людей,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займаються</a:t>
            </a:r>
            <a:r>
              <a:rPr lang="ru-RU" sz="2000" i="1" dirty="0" smtClean="0"/>
              <a:t> культуризмом – </a:t>
            </a:r>
            <a:r>
              <a:rPr lang="ru-RU" sz="2000" i="1" dirty="0" err="1" smtClean="0"/>
              <a:t>бодібілдінгом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нерідко</a:t>
            </a:r>
            <a:r>
              <a:rPr lang="ru-RU" sz="2000" i="1" dirty="0" smtClean="0"/>
              <a:t> без </a:t>
            </a:r>
            <a:r>
              <a:rPr lang="ru-RU" sz="2000" i="1" dirty="0" err="1" smtClean="0"/>
              <a:t>міри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вживають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харчові</a:t>
            </a:r>
            <a:r>
              <a:rPr lang="ru-RU" sz="2000" i="1" dirty="0" smtClean="0"/>
              <a:t> добавки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вітаміни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err="1" smtClean="0"/>
              <a:t>Гіпервітаміноз</a:t>
            </a:r>
            <a:endParaRPr lang="ru-RU" dirty="0"/>
          </a:p>
        </p:txBody>
      </p:sp>
      <p:pic>
        <p:nvPicPr>
          <p:cNvPr id="4" name="Рисунок 3" descr="original-1299675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843340"/>
            <a:ext cx="4429156" cy="265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_47491_1_gallery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2786061" cy="179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Отже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жирів</a:t>
            </a:r>
            <a:r>
              <a:rPr lang="ru-RU" dirty="0" smtClean="0"/>
              <a:t>, </a:t>
            </a:r>
            <a:r>
              <a:rPr lang="ru-RU" dirty="0" err="1" smtClean="0"/>
              <a:t>вуглеводів</a:t>
            </a:r>
            <a:r>
              <a:rPr lang="ru-RU" dirty="0" smtClean="0"/>
              <a:t>,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води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.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терміном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належать до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рідкісним</a:t>
            </a:r>
            <a:r>
              <a:rPr lang="ru-RU" dirty="0" smtClean="0"/>
              <a:t> </a:t>
            </a:r>
            <a:r>
              <a:rPr lang="ru-RU" dirty="0" err="1" smtClean="0"/>
              <a:t>винятком</a:t>
            </a:r>
            <a:r>
              <a:rPr lang="ru-RU" dirty="0" smtClean="0"/>
              <a:t> не </a:t>
            </a:r>
            <a:r>
              <a:rPr lang="ru-RU" dirty="0" err="1" smtClean="0"/>
              <a:t>синтезуються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специфічний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в </a:t>
            </a:r>
            <a:r>
              <a:rPr lang="ru-RU" dirty="0" err="1" smtClean="0"/>
              <a:t>дуже</a:t>
            </a:r>
            <a:r>
              <a:rPr lang="ru-RU" dirty="0" smtClean="0"/>
              <a:t> невеликих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.</a:t>
            </a:r>
            <a:r>
              <a:rPr lang="ru-RU" dirty="0" smtClean="0"/>
              <a:t> Для </a:t>
            </a:r>
            <a:r>
              <a:rPr lang="ru-RU" dirty="0" err="1" smtClean="0"/>
              <a:t>профілактики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дефіцитом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, </a:t>
            </a:r>
            <a:r>
              <a:rPr lang="ru-RU" dirty="0" err="1" smtClean="0"/>
              <a:t>потрібна</a:t>
            </a:r>
            <a:r>
              <a:rPr lang="ru-RU" dirty="0" smtClean="0"/>
              <a:t> правильна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пам'ятати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надлишок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,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препаратів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негативно </a:t>
            </a:r>
            <a:r>
              <a:rPr lang="ru-RU" dirty="0" err="1" smtClean="0"/>
              <a:t>позначається</a:t>
            </a:r>
            <a:r>
              <a:rPr lang="ru-RU" dirty="0" smtClean="0"/>
              <a:t> на </a:t>
            </a:r>
            <a:r>
              <a:rPr lang="ru-RU" dirty="0" err="1" smtClean="0"/>
              <a:t>здоров'ї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Висновок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4810" y="4714884"/>
            <a:ext cx="4572000" cy="1454888"/>
          </a:xfrm>
        </p:spPr>
        <p:txBody>
          <a:bodyPr/>
          <a:lstStyle/>
          <a:p>
            <a:r>
              <a:rPr lang="uk-UA" b="1" dirty="0" smtClean="0"/>
              <a:t>Виконала </a:t>
            </a:r>
            <a:br>
              <a:rPr lang="uk-UA" b="1" dirty="0" smtClean="0"/>
            </a:br>
            <a:r>
              <a:rPr lang="uk-UA" b="1" dirty="0" smtClean="0"/>
              <a:t>учениця 11 класу</a:t>
            </a:r>
            <a:br>
              <a:rPr lang="uk-UA" b="1" dirty="0" smtClean="0"/>
            </a:br>
            <a:r>
              <a:rPr lang="uk-UA" b="1" dirty="0" smtClean="0"/>
              <a:t>Харченко Олександра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3686172" cy="5150059"/>
          </a:xfrm>
        </p:spPr>
        <p:txBody>
          <a:bodyPr/>
          <a:lstStyle/>
          <a:p>
            <a:r>
              <a:rPr lang="ru-RU" i="1" dirty="0" err="1" smtClean="0"/>
              <a:t>Існування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значення</a:t>
            </a:r>
            <a:r>
              <a:rPr lang="ru-RU" i="1" dirty="0" smtClean="0"/>
              <a:t> </a:t>
            </a:r>
            <a:r>
              <a:rPr lang="ru-RU" i="1" dirty="0" err="1" smtClean="0"/>
              <a:t>вітамінів</a:t>
            </a:r>
            <a:r>
              <a:rPr lang="ru-RU" i="1" dirty="0" smtClean="0"/>
              <a:t> для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 err="1" smtClean="0"/>
              <a:t>встановив</a:t>
            </a:r>
            <a:r>
              <a:rPr lang="ru-RU" i="1" dirty="0" smtClean="0"/>
              <a:t> </a:t>
            </a:r>
            <a:r>
              <a:rPr lang="ru-RU" i="1" dirty="0" err="1" smtClean="0"/>
              <a:t>наприкінці</a:t>
            </a:r>
            <a:r>
              <a:rPr lang="ru-RU" i="1" dirty="0" smtClean="0"/>
              <a:t> </a:t>
            </a:r>
            <a:r>
              <a:rPr lang="ru-RU" i="1" dirty="0" err="1" smtClean="0"/>
              <a:t>минулого</a:t>
            </a:r>
            <a:r>
              <a:rPr lang="ru-RU" i="1" dirty="0" smtClean="0"/>
              <a:t> </a:t>
            </a:r>
            <a:r>
              <a:rPr lang="ru-RU" i="1" dirty="0" err="1" smtClean="0"/>
              <a:t>століття</a:t>
            </a:r>
            <a:r>
              <a:rPr lang="ru-RU" i="1" dirty="0" smtClean="0"/>
              <a:t> </a:t>
            </a:r>
            <a:r>
              <a:rPr lang="ru-RU" i="1" dirty="0" err="1" smtClean="0"/>
              <a:t>російський</a:t>
            </a:r>
            <a:r>
              <a:rPr lang="ru-RU" i="1" dirty="0" smtClean="0"/>
              <a:t> </a:t>
            </a:r>
            <a:r>
              <a:rPr lang="ru-RU" i="1" dirty="0" err="1" smtClean="0"/>
              <a:t>лікар</a:t>
            </a:r>
            <a:r>
              <a:rPr lang="ru-RU" i="1" dirty="0" smtClean="0"/>
              <a:t> </a:t>
            </a:r>
            <a:r>
              <a:rPr lang="ru-RU" i="1" u="sng" dirty="0" smtClean="0"/>
              <a:t>М. І. </a:t>
            </a:r>
            <a:r>
              <a:rPr lang="ru-RU" i="1" u="sng" dirty="0" err="1" smtClean="0"/>
              <a:t>Лунін</a:t>
            </a:r>
            <a:r>
              <a:rPr lang="ru-RU" i="1" u="sng" dirty="0" smtClean="0"/>
              <a:t> </a:t>
            </a:r>
            <a:r>
              <a:rPr lang="ru-RU" i="1" dirty="0" smtClean="0"/>
              <a:t>(1881).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6d6b384b600555ccc085b1c864935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71480"/>
            <a:ext cx="48101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2214579"/>
          </a:xfrm>
        </p:spPr>
        <p:txBody>
          <a:bodyPr/>
          <a:lstStyle/>
          <a:p>
            <a:r>
              <a:rPr lang="ru-RU" i="1" u="sng" dirty="0" err="1" smtClean="0"/>
              <a:t>Водорозчинні</a:t>
            </a:r>
            <a:r>
              <a:rPr lang="ru-RU" i="1" u="sng" dirty="0" smtClean="0"/>
              <a:t>  </a:t>
            </a:r>
            <a:r>
              <a:rPr lang="ru-RU" i="1" dirty="0" smtClean="0"/>
              <a:t>          </a:t>
            </a:r>
            <a:r>
              <a:rPr lang="ru-RU" i="1" u="sng" dirty="0" err="1" smtClean="0"/>
              <a:t>Жиророзчинні</a:t>
            </a:r>
            <a:r>
              <a:rPr lang="ru-RU" i="1" u="sng" dirty="0" smtClean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800" b="1" dirty="0" smtClean="0">
                <a:solidFill>
                  <a:schemeClr val="accent2"/>
                </a:solidFill>
              </a:rPr>
              <a:t>В </a:t>
            </a:r>
            <a:r>
              <a:rPr lang="ru-RU" sz="4800" b="1" dirty="0" smtClean="0">
                <a:solidFill>
                  <a:schemeClr val="accent2"/>
                </a:solidFill>
              </a:rPr>
              <a:t>   С           </a:t>
            </a:r>
            <a:r>
              <a:rPr lang="en-US" sz="4800" b="1" dirty="0" smtClean="0">
                <a:solidFill>
                  <a:schemeClr val="accent2"/>
                </a:solidFill>
              </a:rPr>
              <a:t>A </a:t>
            </a:r>
            <a:r>
              <a:rPr lang="uk-UA" sz="4800" b="1" dirty="0" smtClean="0">
                <a:solidFill>
                  <a:schemeClr val="accent2"/>
                </a:solidFill>
              </a:rPr>
              <a:t>  </a:t>
            </a:r>
            <a:r>
              <a:rPr lang="en-US" sz="4800" b="1" dirty="0" smtClean="0">
                <a:solidFill>
                  <a:schemeClr val="accent2"/>
                </a:solidFill>
              </a:rPr>
              <a:t>D</a:t>
            </a:r>
            <a:r>
              <a:rPr lang="uk-UA" sz="4800" b="1" dirty="0" smtClean="0">
                <a:solidFill>
                  <a:schemeClr val="accent2"/>
                </a:solidFill>
              </a:rPr>
              <a:t>  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 smtClean="0">
                <a:solidFill>
                  <a:schemeClr val="accent2"/>
                </a:solidFill>
              </a:rPr>
              <a:t>E   </a:t>
            </a:r>
            <a:r>
              <a:rPr lang="ru-RU" sz="4800" b="1" dirty="0" smtClean="0">
                <a:solidFill>
                  <a:schemeClr val="accent2"/>
                </a:solidFill>
              </a:rPr>
              <a:t/>
            </a:r>
            <a:br>
              <a:rPr lang="ru-RU" sz="4800" b="1" dirty="0" smtClean="0">
                <a:solidFill>
                  <a:schemeClr val="accent2"/>
                </a:solidFill>
              </a:rPr>
            </a:br>
            <a:r>
              <a:rPr lang="ru-RU" sz="4800" b="1" dirty="0" smtClean="0">
                <a:solidFill>
                  <a:schemeClr val="accent2"/>
                </a:solidFill>
              </a:rPr>
              <a:t>   Р                 </a:t>
            </a:r>
            <a:r>
              <a:rPr lang="en-US" sz="4800" b="1" dirty="0" smtClean="0">
                <a:solidFill>
                  <a:schemeClr val="accent2"/>
                </a:solidFill>
              </a:rPr>
              <a:t>F</a:t>
            </a:r>
            <a:r>
              <a:rPr lang="uk-UA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 smtClean="0">
                <a:solidFill>
                  <a:schemeClr val="accent2"/>
                </a:solidFill>
              </a:rPr>
              <a:t>K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 err="1" smtClean="0"/>
              <a:t>Класифікація</a:t>
            </a:r>
            <a:r>
              <a:rPr lang="ru-RU" b="0" i="1" dirty="0" smtClean="0"/>
              <a:t> </a:t>
            </a:r>
            <a:r>
              <a:rPr lang="ru-RU" b="0" i="1" dirty="0" err="1" smtClean="0"/>
              <a:t>вітамінів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027905">
            <a:off x="2789090" y="1149476"/>
            <a:ext cx="670480" cy="938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830436">
            <a:off x="4600173" y="1133831"/>
            <a:ext cx="670480" cy="97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85ef40466efd8062829357ac898fe07b-315c63d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0719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ig_44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853681"/>
            <a:ext cx="4000528" cy="300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-150x1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0"/>
            <a:ext cx="3286148" cy="32861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err="1" smtClean="0"/>
              <a:t>Вітамін</a:t>
            </a:r>
            <a:r>
              <a:rPr lang="ru-RU" sz="4800" i="1" dirty="0" smtClean="0"/>
              <a:t> С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(</a:t>
            </a:r>
            <a:r>
              <a:rPr lang="ru-RU" sz="2400" b="1" dirty="0" err="1" smtClean="0">
                <a:solidFill>
                  <a:schemeClr val="accent2"/>
                </a:solidFill>
              </a:rPr>
              <a:t>Аскорбінова</a:t>
            </a:r>
            <a:r>
              <a:rPr lang="ru-RU" sz="2400" b="1" dirty="0" smtClean="0">
                <a:solidFill>
                  <a:schemeClr val="accent2"/>
                </a:solidFill>
              </a:rPr>
              <a:t> кислота)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jagodu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86124"/>
            <a:ext cx="3981937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limon-kosmetolog-pomossh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714884"/>
            <a:ext cx="1714512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1928802"/>
            <a:ext cx="40005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u="sng" dirty="0" err="1"/>
              <a:t>Допомогає</a:t>
            </a:r>
            <a:r>
              <a:rPr lang="ru-RU" sz="1900" i="1" u="sng" dirty="0"/>
              <a:t> </a:t>
            </a:r>
            <a:r>
              <a:rPr lang="ru-RU" sz="1900" i="1" dirty="0" err="1"/>
              <a:t>організму</a:t>
            </a:r>
            <a:r>
              <a:rPr lang="ru-RU" sz="1900" i="1" dirty="0"/>
              <a:t> </a:t>
            </a:r>
            <a:r>
              <a:rPr lang="ru-RU" sz="1900" i="1" dirty="0" err="1"/>
              <a:t>боротися</a:t>
            </a:r>
            <a:r>
              <a:rPr lang="ru-RU" sz="1900" i="1" dirty="0"/>
              <a:t> </a:t>
            </a:r>
            <a:r>
              <a:rPr lang="ru-RU" sz="1900" i="1" dirty="0" err="1"/>
              <a:t>з</a:t>
            </a:r>
            <a:r>
              <a:rPr lang="ru-RU" sz="1900" i="1" dirty="0"/>
              <a:t> </a:t>
            </a:r>
            <a:r>
              <a:rPr lang="ru-RU" sz="1900" i="1" dirty="0" err="1"/>
              <a:t>інфекціями</a:t>
            </a:r>
            <a:r>
              <a:rPr lang="ru-RU" sz="1900" i="1" dirty="0"/>
              <a:t>, </a:t>
            </a:r>
            <a:r>
              <a:rPr lang="ru-RU" sz="1900" i="1" dirty="0" err="1"/>
              <a:t>краще</a:t>
            </a:r>
            <a:r>
              <a:rPr lang="ru-RU" sz="1900" i="1" dirty="0"/>
              <a:t> </a:t>
            </a:r>
            <a:r>
              <a:rPr lang="ru-RU" sz="1900" i="1" dirty="0" err="1"/>
              <a:t>бачити</a:t>
            </a:r>
            <a:r>
              <a:rPr lang="ru-RU" sz="1900" i="1" dirty="0"/>
              <a:t>, </a:t>
            </a:r>
            <a:r>
              <a:rPr lang="ru-RU" sz="1900" i="1" dirty="0" err="1"/>
              <a:t>стимулює</a:t>
            </a:r>
            <a:r>
              <a:rPr lang="ru-RU" sz="1900" i="1" dirty="0"/>
              <a:t> </a:t>
            </a:r>
            <a:r>
              <a:rPr lang="ru-RU" sz="1900" i="1" dirty="0" err="1"/>
              <a:t>оновлення</a:t>
            </a:r>
            <a:r>
              <a:rPr lang="ru-RU" sz="1900" i="1" dirty="0"/>
              <a:t> </a:t>
            </a:r>
            <a:r>
              <a:rPr lang="ru-RU" sz="1900" i="1" dirty="0" err="1"/>
              <a:t>клітин</a:t>
            </a:r>
            <a:r>
              <a:rPr lang="ru-RU" sz="1900" i="1" dirty="0"/>
              <a:t>. </a:t>
            </a:r>
            <a:r>
              <a:rPr lang="ru-RU" sz="1900" i="1" u="sng" dirty="0"/>
              <a:t>При </a:t>
            </a:r>
            <a:r>
              <a:rPr lang="ru-RU" sz="1900" i="1" u="sng" dirty="0" err="1"/>
              <a:t>недостачі</a:t>
            </a:r>
            <a:r>
              <a:rPr lang="ru-RU" sz="1900" i="1" u="sng" dirty="0"/>
              <a:t> </a:t>
            </a:r>
            <a:r>
              <a:rPr lang="ru-RU" sz="1900" i="1" dirty="0"/>
              <a:t>- цинга (</a:t>
            </a:r>
            <a:r>
              <a:rPr lang="ru-RU" sz="1900" i="1" dirty="0" err="1" smtClean="0"/>
              <a:t>набухають</a:t>
            </a:r>
            <a:r>
              <a:rPr lang="ru-RU" sz="1900" i="1" dirty="0" smtClean="0"/>
              <a:t> </a:t>
            </a:r>
            <a:r>
              <a:rPr lang="ru-RU" sz="1900" i="1" dirty="0" err="1"/>
              <a:t>і</a:t>
            </a:r>
            <a:r>
              <a:rPr lang="ru-RU" sz="1900" i="1" dirty="0"/>
              <a:t> </a:t>
            </a:r>
            <a:r>
              <a:rPr lang="ru-RU" sz="1900" i="1" dirty="0" err="1" smtClean="0"/>
              <a:t>кровоточать</a:t>
            </a:r>
            <a:r>
              <a:rPr lang="ru-RU" sz="1900" i="1" dirty="0" smtClean="0"/>
              <a:t> ясна</a:t>
            </a:r>
            <a:r>
              <a:rPr lang="ru-RU" sz="1900" i="1" dirty="0"/>
              <a:t>, </a:t>
            </a:r>
            <a:r>
              <a:rPr lang="ru-RU" sz="1900" i="1" dirty="0" err="1" smtClean="0"/>
              <a:t>випадають</a:t>
            </a:r>
            <a:r>
              <a:rPr lang="ru-RU" sz="1900" i="1" dirty="0" smtClean="0"/>
              <a:t> </a:t>
            </a:r>
            <a:r>
              <a:rPr lang="ru-RU" sz="1900" i="1" dirty="0" err="1"/>
              <a:t>зуби</a:t>
            </a:r>
            <a:r>
              <a:rPr lang="ru-RU" sz="1900" i="1" dirty="0"/>
              <a:t>, </a:t>
            </a:r>
            <a:r>
              <a:rPr lang="ru-RU" sz="1900" i="1" dirty="0" err="1"/>
              <a:t>слабкість</a:t>
            </a:r>
            <a:r>
              <a:rPr lang="ru-RU" sz="1900" i="1" dirty="0"/>
              <a:t>, </a:t>
            </a:r>
            <a:r>
              <a:rPr lang="ru-RU" sz="1900" i="1" dirty="0" err="1" smtClean="0"/>
              <a:t>млявість</a:t>
            </a:r>
            <a:r>
              <a:rPr lang="ru-RU" sz="1900" i="1" dirty="0"/>
              <a:t>, </a:t>
            </a:r>
            <a:r>
              <a:rPr lang="ru-RU" sz="1900" i="1" dirty="0" err="1"/>
              <a:t>швидка</a:t>
            </a:r>
            <a:r>
              <a:rPr lang="ru-RU" sz="1900" i="1" dirty="0"/>
              <a:t> </a:t>
            </a:r>
            <a:r>
              <a:rPr lang="ru-RU" sz="1900" i="1" dirty="0" err="1"/>
              <a:t>втома</a:t>
            </a:r>
            <a:r>
              <a:rPr lang="ru-RU" sz="1900" i="1" dirty="0"/>
              <a:t>, </a:t>
            </a:r>
            <a:r>
              <a:rPr lang="ru-RU" sz="1900" i="1" dirty="0" err="1"/>
              <a:t>головокружіння</a:t>
            </a:r>
            <a:r>
              <a:rPr lang="ru-RU" sz="1900" i="1" dirty="0"/>
              <a:t>). </a:t>
            </a:r>
            <a:r>
              <a:rPr lang="ru-RU" sz="1900" i="1" u="sng" dirty="0" err="1" smtClean="0"/>
              <a:t>Міститься</a:t>
            </a:r>
            <a:r>
              <a:rPr lang="ru-RU" sz="1900" i="1" dirty="0"/>
              <a:t>: в </a:t>
            </a:r>
            <a:r>
              <a:rPr lang="ru-RU" sz="1900" i="1" dirty="0" err="1"/>
              <a:t>цитрусових</a:t>
            </a:r>
            <a:r>
              <a:rPr lang="ru-RU" sz="1900" i="1" dirty="0"/>
              <a:t>, </a:t>
            </a:r>
            <a:r>
              <a:rPr lang="ru-RU" sz="1900" i="1" dirty="0" err="1"/>
              <a:t>солодкому</a:t>
            </a:r>
            <a:r>
              <a:rPr lang="ru-RU" sz="1900" i="1" dirty="0"/>
              <a:t> </a:t>
            </a:r>
            <a:r>
              <a:rPr lang="ru-RU" sz="1900" i="1" dirty="0" err="1"/>
              <a:t>перці</a:t>
            </a:r>
            <a:r>
              <a:rPr lang="ru-RU" sz="1900" i="1" dirty="0"/>
              <a:t>, ягодах, </a:t>
            </a:r>
            <a:r>
              <a:rPr lang="ru-RU" sz="1900" i="1" dirty="0" err="1" smtClean="0"/>
              <a:t>моркві</a:t>
            </a:r>
            <a:r>
              <a:rPr lang="ru-RU" sz="1900" i="1" dirty="0" smtClean="0"/>
              <a:t>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B1-polza-i-poleznie-svoistva-tiamin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357166"/>
            <a:ext cx="2428892" cy="27742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B1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528641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/>
              <a:t> </a:t>
            </a:r>
            <a:r>
              <a:rPr lang="ru-RU" sz="1900" i="1" u="sng" dirty="0"/>
              <a:t>Бере участь </a:t>
            </a:r>
            <a:r>
              <a:rPr lang="ru-RU" sz="1900" i="1" dirty="0"/>
              <a:t>в </a:t>
            </a:r>
            <a:r>
              <a:rPr lang="ru-RU" sz="1900" i="1" dirty="0" err="1"/>
              <a:t>обміні</a:t>
            </a:r>
            <a:r>
              <a:rPr lang="ru-RU" sz="1900" i="1" dirty="0"/>
              <a:t> </a:t>
            </a:r>
            <a:r>
              <a:rPr lang="ru-RU" sz="1900" i="1" dirty="0" err="1"/>
              <a:t>речовин</a:t>
            </a:r>
            <a:r>
              <a:rPr lang="ru-RU" sz="1900" i="1" dirty="0"/>
              <a:t>, </a:t>
            </a:r>
            <a:r>
              <a:rPr lang="ru-RU" sz="1900" i="1" dirty="0" err="1"/>
              <a:t>регулює</a:t>
            </a:r>
            <a:r>
              <a:rPr lang="ru-RU" sz="1900" i="1" dirty="0"/>
              <a:t> </a:t>
            </a:r>
            <a:r>
              <a:rPr lang="ru-RU" sz="1900" i="1" dirty="0" err="1"/>
              <a:t>циркуляцію</a:t>
            </a:r>
            <a:r>
              <a:rPr lang="ru-RU" sz="1900" i="1" dirty="0"/>
              <a:t> </a:t>
            </a:r>
            <a:r>
              <a:rPr lang="ru-RU" sz="1900" i="1" dirty="0" err="1"/>
              <a:t>крові</a:t>
            </a:r>
            <a:r>
              <a:rPr lang="ru-RU" sz="1900" i="1" dirty="0"/>
              <a:t> </a:t>
            </a:r>
            <a:r>
              <a:rPr lang="ru-RU" sz="1900" i="1" dirty="0" err="1"/>
              <a:t>і</a:t>
            </a:r>
            <a:r>
              <a:rPr lang="ru-RU" sz="1900" i="1" dirty="0"/>
              <a:t> </a:t>
            </a:r>
            <a:r>
              <a:rPr lang="ru-RU" sz="1900" i="1" dirty="0" err="1"/>
              <a:t>кровотворення</a:t>
            </a:r>
            <a:r>
              <a:rPr lang="ru-RU" sz="1900" i="1" dirty="0"/>
              <a:t>, роботу </a:t>
            </a:r>
            <a:r>
              <a:rPr lang="ru-RU" sz="1900" i="1" dirty="0" err="1"/>
              <a:t>гладкої</a:t>
            </a:r>
            <a:r>
              <a:rPr lang="ru-RU" sz="1900" i="1" dirty="0"/>
              <a:t> </a:t>
            </a:r>
            <a:r>
              <a:rPr lang="ru-RU" sz="1900" i="1" dirty="0" err="1"/>
              <a:t>мускулатури</a:t>
            </a:r>
            <a:r>
              <a:rPr lang="ru-RU" sz="1900" i="1" dirty="0"/>
              <a:t>, </a:t>
            </a:r>
            <a:r>
              <a:rPr lang="ru-RU" sz="1900" i="1" dirty="0" err="1" smtClean="0"/>
              <a:t>активізує</a:t>
            </a:r>
            <a:r>
              <a:rPr lang="ru-RU" sz="1900" i="1" dirty="0" smtClean="0"/>
              <a:t> </a:t>
            </a:r>
            <a:r>
              <a:rPr lang="ru-RU" sz="1900" i="1" dirty="0" err="1"/>
              <a:t>роботу</a:t>
            </a:r>
            <a:r>
              <a:rPr lang="ru-RU" sz="1900" i="1" dirty="0"/>
              <a:t> </a:t>
            </a:r>
            <a:r>
              <a:rPr lang="ru-RU" sz="1900" i="1" dirty="0" err="1"/>
              <a:t>мозку</a:t>
            </a:r>
            <a:r>
              <a:rPr lang="ru-RU" sz="1900" i="1" dirty="0"/>
              <a:t>. </a:t>
            </a:r>
            <a:r>
              <a:rPr lang="ru-RU" sz="1900" i="1" u="sng" dirty="0"/>
              <a:t>При </a:t>
            </a:r>
            <a:r>
              <a:rPr lang="ru-RU" sz="1900" i="1" u="sng" dirty="0" err="1"/>
              <a:t>недостачі</a:t>
            </a:r>
            <a:r>
              <a:rPr lang="ru-RU" sz="1900" i="1" dirty="0" err="1"/>
              <a:t>-захворювання</a:t>
            </a:r>
            <a:r>
              <a:rPr lang="ru-RU" sz="1900" i="1" dirty="0"/>
              <a:t> </a:t>
            </a:r>
            <a:r>
              <a:rPr lang="ru-RU" sz="1900" i="1" dirty="0" err="1"/>
              <a:t>Бері-бері</a:t>
            </a:r>
            <a:r>
              <a:rPr lang="ru-RU" sz="1900" i="1" dirty="0"/>
              <a:t> (</a:t>
            </a:r>
            <a:r>
              <a:rPr lang="ru-RU" sz="1900" i="1" dirty="0" err="1"/>
              <a:t>ураження</a:t>
            </a:r>
            <a:r>
              <a:rPr lang="ru-RU" sz="1900" i="1" dirty="0"/>
              <a:t> </a:t>
            </a:r>
            <a:r>
              <a:rPr lang="ru-RU" sz="1900" i="1" dirty="0" err="1"/>
              <a:t>нервової</a:t>
            </a:r>
            <a:r>
              <a:rPr lang="ru-RU" sz="1900" i="1" dirty="0"/>
              <a:t> </a:t>
            </a:r>
            <a:r>
              <a:rPr lang="ru-RU" sz="1900" i="1" dirty="0" err="1"/>
              <a:t>системи</a:t>
            </a:r>
            <a:r>
              <a:rPr lang="ru-RU" sz="1900" i="1" dirty="0"/>
              <a:t>, </a:t>
            </a:r>
            <a:r>
              <a:rPr lang="ru-RU" sz="1900" i="1" dirty="0" err="1"/>
              <a:t>відставання</a:t>
            </a:r>
            <a:r>
              <a:rPr lang="ru-RU" sz="1900" i="1" dirty="0"/>
              <a:t> в </a:t>
            </a:r>
            <a:r>
              <a:rPr lang="ru-RU" sz="1900" i="1" dirty="0" err="1"/>
              <a:t>рості</a:t>
            </a:r>
            <a:r>
              <a:rPr lang="ru-RU" sz="1900" i="1" dirty="0"/>
              <a:t>, </a:t>
            </a:r>
            <a:r>
              <a:rPr lang="ru-RU" sz="1900" i="1" dirty="0" err="1"/>
              <a:t>слабкість</a:t>
            </a:r>
            <a:r>
              <a:rPr lang="ru-RU" sz="1900" i="1" dirty="0"/>
              <a:t> </a:t>
            </a:r>
            <a:r>
              <a:rPr lang="ru-RU" sz="1900" i="1" dirty="0" err="1"/>
              <a:t>і</a:t>
            </a:r>
            <a:r>
              <a:rPr lang="ru-RU" sz="1900" i="1" dirty="0"/>
              <a:t> </a:t>
            </a:r>
            <a:r>
              <a:rPr lang="ru-RU" sz="1900" i="1" dirty="0" err="1"/>
              <a:t>параліч</a:t>
            </a:r>
            <a:r>
              <a:rPr lang="ru-RU" sz="1900" i="1" dirty="0"/>
              <a:t> </a:t>
            </a:r>
            <a:r>
              <a:rPr lang="ru-RU" sz="1900" i="1" dirty="0" err="1"/>
              <a:t>кінцівок</a:t>
            </a:r>
            <a:r>
              <a:rPr lang="ru-RU" sz="1900" i="1" dirty="0"/>
              <a:t>). </a:t>
            </a:r>
            <a:r>
              <a:rPr lang="ru-RU" sz="1900" i="1" u="sng" dirty="0" err="1"/>
              <a:t>Міститься</a:t>
            </a:r>
            <a:r>
              <a:rPr lang="ru-RU" sz="1900" i="1" dirty="0"/>
              <a:t>: в </a:t>
            </a:r>
            <a:r>
              <a:rPr lang="ru-RU" sz="1900" i="1" dirty="0" err="1"/>
              <a:t>горіхах</a:t>
            </a:r>
            <a:r>
              <a:rPr lang="ru-RU" sz="1900" i="1" dirty="0"/>
              <a:t>, апельсинах, </a:t>
            </a:r>
            <a:r>
              <a:rPr lang="ru-RU" sz="1900" i="1" dirty="0" err="1"/>
              <a:t>хлібі</a:t>
            </a:r>
            <a:r>
              <a:rPr lang="ru-RU" sz="1900" i="1" dirty="0"/>
              <a:t> грубого помолу, </a:t>
            </a:r>
            <a:r>
              <a:rPr lang="ru-RU" sz="1900" i="1" dirty="0" err="1"/>
              <a:t>мясі</a:t>
            </a:r>
            <a:r>
              <a:rPr lang="ru-RU" sz="1900" i="1" dirty="0"/>
              <a:t> </a:t>
            </a:r>
            <a:r>
              <a:rPr lang="ru-RU" sz="1900" i="1" dirty="0" err="1"/>
              <a:t>птиці</a:t>
            </a:r>
            <a:r>
              <a:rPr lang="ru-RU" sz="1900" i="1" dirty="0"/>
              <a:t>, </a:t>
            </a:r>
            <a:r>
              <a:rPr lang="ru-RU" sz="1900" i="1" dirty="0" err="1" smtClean="0"/>
              <a:t>зелені</a:t>
            </a:r>
            <a:r>
              <a:rPr lang="ru-RU" sz="1900" i="1" dirty="0" smtClean="0"/>
              <a:t>.</a:t>
            </a:r>
            <a:endParaRPr lang="ru-RU" sz="1900" dirty="0"/>
          </a:p>
        </p:txBody>
      </p:sp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14686"/>
            <a:ext cx="4229470" cy="3071810"/>
          </a:xfrm>
          <a:prstGeom prst="rect">
            <a:avLst/>
          </a:prstGeom>
        </p:spPr>
      </p:pic>
      <p:pic>
        <p:nvPicPr>
          <p:cNvPr id="7" name="Рисунок 6" descr="користь-горіхі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3929066"/>
            <a:ext cx="3286148" cy="221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6215082"/>
            <a:ext cx="350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0" i="1" dirty="0" smtClean="0">
                <a:solidFill>
                  <a:schemeClr val="accent2"/>
                </a:solidFill>
              </a:rPr>
              <a:t>(</a:t>
            </a:r>
            <a:r>
              <a:rPr lang="uk-UA" sz="3000" b="0" i="1" dirty="0" err="1" smtClean="0">
                <a:solidFill>
                  <a:schemeClr val="accent2"/>
                </a:solidFill>
              </a:rPr>
              <a:t>Тіамин</a:t>
            </a:r>
            <a:r>
              <a:rPr lang="uk-UA" sz="3000" b="0" i="1" dirty="0" smtClean="0">
                <a:solidFill>
                  <a:schemeClr val="accent2"/>
                </a:solidFill>
              </a:rPr>
              <a:t>)</a:t>
            </a:r>
            <a:r>
              <a:rPr lang="en-US" b="0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B2-polza-i-poleznie-svoistva-riboflavin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500042"/>
            <a:ext cx="3427908" cy="26432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B2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414340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u="sng" dirty="0" err="1"/>
              <a:t>Регулює</a:t>
            </a:r>
            <a:r>
              <a:rPr lang="ru-RU" sz="1900" i="1" u="sng" dirty="0"/>
              <a:t> </a:t>
            </a:r>
            <a:r>
              <a:rPr lang="ru-RU" sz="1900" i="1" dirty="0" err="1"/>
              <a:t>обмін</a:t>
            </a:r>
            <a:r>
              <a:rPr lang="ru-RU" sz="1900" i="1" dirty="0"/>
              <a:t> </a:t>
            </a:r>
            <a:r>
              <a:rPr lang="ru-RU" sz="1900" i="1" dirty="0" err="1"/>
              <a:t>речовин</a:t>
            </a:r>
            <a:r>
              <a:rPr lang="ru-RU" sz="1900" i="1" dirty="0"/>
              <a:t>, </a:t>
            </a:r>
            <a:r>
              <a:rPr lang="ru-RU" sz="1900" i="1" u="sng" dirty="0" err="1"/>
              <a:t>бере</a:t>
            </a:r>
            <a:r>
              <a:rPr lang="ru-RU" sz="1900" i="1" u="sng" dirty="0"/>
              <a:t> участь </a:t>
            </a:r>
            <a:r>
              <a:rPr lang="ru-RU" sz="1900" i="1" dirty="0"/>
              <a:t>в </a:t>
            </a:r>
            <a:r>
              <a:rPr lang="ru-RU" sz="1900" i="1" dirty="0" err="1"/>
              <a:t>кровотворенні</a:t>
            </a:r>
            <a:r>
              <a:rPr lang="ru-RU" sz="1900" i="1" dirty="0"/>
              <a:t>, </a:t>
            </a:r>
            <a:r>
              <a:rPr lang="ru-RU" sz="1900" i="1" dirty="0" err="1"/>
              <a:t>з</a:t>
            </a:r>
            <a:r>
              <a:rPr lang="ru-RU" sz="1900" i="1" dirty="0" err="1" smtClean="0"/>
              <a:t>нижує</a:t>
            </a:r>
            <a:r>
              <a:rPr lang="ru-RU" sz="1900" i="1" dirty="0" smtClean="0"/>
              <a:t> </a:t>
            </a:r>
            <a:r>
              <a:rPr lang="ru-RU" sz="1900" i="1" dirty="0" err="1"/>
              <a:t>втому</a:t>
            </a:r>
            <a:r>
              <a:rPr lang="ru-RU" sz="1900" i="1" dirty="0"/>
              <a:t> очей, </a:t>
            </a:r>
            <a:r>
              <a:rPr lang="ru-RU" sz="1900" i="1" u="sng" dirty="0" err="1"/>
              <a:t>полегшує</a:t>
            </a:r>
            <a:r>
              <a:rPr lang="ru-RU" sz="1900" i="1" u="sng" dirty="0"/>
              <a:t> </a:t>
            </a:r>
            <a:r>
              <a:rPr lang="ru-RU" sz="1900" i="1" dirty="0" err="1"/>
              <a:t>поглинання</a:t>
            </a:r>
            <a:r>
              <a:rPr lang="ru-RU" sz="1900" i="1" dirty="0"/>
              <a:t> </a:t>
            </a:r>
            <a:r>
              <a:rPr lang="ru-RU" sz="1900" i="1" dirty="0" err="1"/>
              <a:t>кисню</a:t>
            </a:r>
            <a:r>
              <a:rPr lang="ru-RU" sz="1900" i="1" dirty="0"/>
              <a:t> </a:t>
            </a:r>
            <a:r>
              <a:rPr lang="ru-RU" sz="1900" i="1" dirty="0" err="1"/>
              <a:t>клітинами</a:t>
            </a:r>
            <a:r>
              <a:rPr lang="ru-RU" sz="1900" i="1" dirty="0"/>
              <a:t>. </a:t>
            </a:r>
            <a:r>
              <a:rPr lang="ru-RU" sz="1900" i="1" u="sng" dirty="0"/>
              <a:t>при </a:t>
            </a:r>
            <a:r>
              <a:rPr lang="ru-RU" sz="1900" i="1" u="sng" dirty="0" err="1"/>
              <a:t>недостачі</a:t>
            </a:r>
            <a:r>
              <a:rPr lang="ru-RU" sz="1900" i="1" dirty="0"/>
              <a:t> - </a:t>
            </a:r>
            <a:r>
              <a:rPr lang="ru-RU" sz="1900" i="1" dirty="0" err="1"/>
              <a:t>слабкість</a:t>
            </a:r>
            <a:r>
              <a:rPr lang="ru-RU" sz="1900" i="1" dirty="0"/>
              <a:t>, </a:t>
            </a:r>
            <a:r>
              <a:rPr lang="ru-RU" sz="1900" i="1" dirty="0" err="1"/>
              <a:t>зниження</a:t>
            </a:r>
            <a:r>
              <a:rPr lang="ru-RU" sz="1900" i="1" dirty="0"/>
              <a:t> </a:t>
            </a:r>
            <a:r>
              <a:rPr lang="ru-RU" sz="1900" i="1" dirty="0" err="1"/>
              <a:t>апетиту</a:t>
            </a:r>
            <a:r>
              <a:rPr lang="ru-RU" sz="1900" i="1" dirty="0"/>
              <a:t>, </a:t>
            </a:r>
            <a:r>
              <a:rPr lang="ru-RU" sz="1900" i="1" dirty="0" err="1"/>
              <a:t>запалення</a:t>
            </a:r>
            <a:r>
              <a:rPr lang="ru-RU" sz="1900" i="1" dirty="0"/>
              <a:t> </a:t>
            </a:r>
            <a:r>
              <a:rPr lang="ru-RU" sz="1900" i="1" dirty="0" err="1"/>
              <a:t>слизових</a:t>
            </a:r>
            <a:r>
              <a:rPr lang="ru-RU" sz="1900" i="1" dirty="0"/>
              <a:t> </a:t>
            </a:r>
            <a:r>
              <a:rPr lang="ru-RU" sz="1900" i="1" dirty="0" err="1"/>
              <a:t>оболонок</a:t>
            </a:r>
            <a:r>
              <a:rPr lang="ru-RU" sz="1900" i="1" dirty="0"/>
              <a:t>, </a:t>
            </a:r>
            <a:r>
              <a:rPr lang="ru-RU" sz="1900" i="1" dirty="0" err="1" smtClean="0"/>
              <a:t>порушення</a:t>
            </a:r>
            <a:r>
              <a:rPr lang="ru-RU" sz="1900" i="1" dirty="0" smtClean="0"/>
              <a:t> </a:t>
            </a:r>
            <a:r>
              <a:rPr lang="ru-RU" sz="1900" i="1" dirty="0" err="1"/>
              <a:t>функцій</a:t>
            </a:r>
            <a:r>
              <a:rPr lang="ru-RU" sz="1900" i="1" dirty="0"/>
              <a:t> </a:t>
            </a:r>
            <a:r>
              <a:rPr lang="ru-RU" sz="1900" i="1" dirty="0" err="1" smtClean="0"/>
              <a:t>зору</a:t>
            </a:r>
            <a:r>
              <a:rPr lang="ru-RU" sz="1900" i="1" dirty="0" smtClean="0"/>
              <a:t>. </a:t>
            </a:r>
            <a:r>
              <a:rPr lang="ru-RU" sz="1900" i="1" u="sng" dirty="0" err="1"/>
              <a:t>Міститься</a:t>
            </a:r>
            <a:r>
              <a:rPr lang="ru-RU" sz="1900" i="1" dirty="0"/>
              <a:t>: в </a:t>
            </a:r>
            <a:r>
              <a:rPr lang="ru-RU" sz="1900" i="1" dirty="0" err="1"/>
              <a:t>мясі</a:t>
            </a:r>
            <a:r>
              <a:rPr lang="ru-RU" sz="1900" i="1" dirty="0"/>
              <a:t>, </a:t>
            </a:r>
            <a:r>
              <a:rPr lang="ru-RU" sz="1900" i="1" dirty="0" err="1"/>
              <a:t>молочних</a:t>
            </a:r>
            <a:r>
              <a:rPr lang="ru-RU" sz="1900" i="1" dirty="0"/>
              <a:t> продуктах, </a:t>
            </a:r>
            <a:r>
              <a:rPr lang="ru-RU" sz="1900" i="1" dirty="0" err="1"/>
              <a:t>зелених</a:t>
            </a:r>
            <a:r>
              <a:rPr lang="ru-RU" sz="1900" i="1" dirty="0"/>
              <a:t> </a:t>
            </a:r>
            <a:r>
              <a:rPr lang="ru-RU" sz="1900" i="1" dirty="0" err="1"/>
              <a:t>овочах</a:t>
            </a:r>
            <a:r>
              <a:rPr lang="ru-RU" sz="1900" i="1" dirty="0"/>
              <a:t>, </a:t>
            </a:r>
            <a:r>
              <a:rPr lang="ru-RU" sz="1900" i="1" dirty="0" err="1"/>
              <a:t>зернових</a:t>
            </a:r>
            <a:r>
              <a:rPr lang="ru-RU" sz="1900" i="1" dirty="0"/>
              <a:t> и </a:t>
            </a:r>
            <a:r>
              <a:rPr lang="ru-RU" sz="1900" i="1" dirty="0" err="1"/>
              <a:t>бобових</a:t>
            </a:r>
            <a:r>
              <a:rPr lang="ru-RU" sz="1900" i="1" dirty="0"/>
              <a:t> культурах.</a:t>
            </a:r>
            <a:endParaRPr lang="ru-RU" sz="1900" dirty="0"/>
          </a:p>
        </p:txBody>
      </p:sp>
      <p:pic>
        <p:nvPicPr>
          <p:cNvPr id="6" name="Рисунок 5" descr="zeleni-ovoc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143380"/>
            <a:ext cx="3222766" cy="2143140"/>
          </a:xfrm>
          <a:prstGeom prst="rect">
            <a:avLst/>
          </a:prstGeom>
        </p:spPr>
      </p:pic>
      <p:pic>
        <p:nvPicPr>
          <p:cNvPr id="7" name="Рисунок 6" descr="goro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571876"/>
            <a:ext cx="3500462" cy="2360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6143644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0" i="1" dirty="0" smtClean="0">
                <a:solidFill>
                  <a:schemeClr val="accent2"/>
                </a:solidFill>
              </a:rPr>
              <a:t>(Рибофлавін)</a:t>
            </a:r>
            <a:endParaRPr lang="ru-RU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b5-polza-i-poleznie-svoistva-pantotenovoi-kislot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285728"/>
            <a:ext cx="2520413" cy="25003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200" b="0" i="1" dirty="0" smtClean="0"/>
              <a:t>ВІТАМІН </a:t>
            </a:r>
            <a:r>
              <a:rPr lang="en-US" sz="4200" b="0" i="1" dirty="0" smtClean="0"/>
              <a:t>B5</a:t>
            </a:r>
            <a:r>
              <a:rPr lang="uk-UA" b="0" i="1" dirty="0" smtClean="0"/>
              <a:t/>
            </a:r>
            <a:br>
              <a:rPr lang="uk-UA" b="0" i="1" dirty="0" smtClean="0"/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364333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u="sng" dirty="0" err="1"/>
              <a:t>Регулює</a:t>
            </a:r>
            <a:r>
              <a:rPr lang="ru-RU" sz="1900" i="1" u="sng" dirty="0"/>
              <a:t> </a:t>
            </a:r>
            <a:r>
              <a:rPr lang="ru-RU" sz="1900" i="1" dirty="0"/>
              <a:t>роботу </a:t>
            </a:r>
            <a:r>
              <a:rPr lang="ru-RU" sz="1900" i="1" dirty="0" err="1"/>
              <a:t>наднирковиків</a:t>
            </a:r>
            <a:r>
              <a:rPr lang="ru-RU" sz="1900" i="1" dirty="0"/>
              <a:t>, </a:t>
            </a:r>
            <a:r>
              <a:rPr lang="ru-RU" sz="1900" i="1" dirty="0" err="1"/>
              <a:t>засвоєння</a:t>
            </a:r>
            <a:r>
              <a:rPr lang="ru-RU" sz="1900" i="1" dirty="0"/>
              <a:t> </a:t>
            </a:r>
            <a:r>
              <a:rPr lang="ru-RU" sz="1900" i="1" dirty="0" err="1"/>
              <a:t>вітамінів</a:t>
            </a:r>
            <a:r>
              <a:rPr lang="ru-RU" sz="1900" i="1" dirty="0"/>
              <a:t>, синтез </a:t>
            </a:r>
            <a:r>
              <a:rPr lang="ru-RU" sz="1900" i="1" dirty="0" err="1"/>
              <a:t>антитіл</a:t>
            </a:r>
            <a:r>
              <a:rPr lang="ru-RU" sz="1900" i="1" dirty="0"/>
              <a:t>, </a:t>
            </a:r>
            <a:r>
              <a:rPr lang="ru-RU" sz="1900" i="1" dirty="0" err="1"/>
              <a:t>жировий</a:t>
            </a:r>
            <a:r>
              <a:rPr lang="ru-RU" sz="1900" i="1" dirty="0"/>
              <a:t> </a:t>
            </a:r>
            <a:r>
              <a:rPr lang="ru-RU" sz="1900" i="1" dirty="0" err="1" smtClean="0"/>
              <a:t>обмін</a:t>
            </a:r>
            <a:r>
              <a:rPr lang="ru-RU" sz="1900" i="1" dirty="0" smtClean="0"/>
              <a:t>. </a:t>
            </a:r>
            <a:r>
              <a:rPr lang="ru-RU" sz="1900" i="1" u="sng" dirty="0" err="1"/>
              <a:t>Міститься</a:t>
            </a:r>
            <a:r>
              <a:rPr lang="ru-RU" sz="1900" i="1" dirty="0"/>
              <a:t>: в </a:t>
            </a:r>
            <a:r>
              <a:rPr lang="ru-RU" sz="1900" i="1" dirty="0" err="1"/>
              <a:t>горосі</a:t>
            </a:r>
            <a:r>
              <a:rPr lang="ru-RU" sz="1900" i="1" dirty="0"/>
              <a:t>, </a:t>
            </a:r>
            <a:r>
              <a:rPr lang="ru-RU" sz="1900" i="1" dirty="0" err="1"/>
              <a:t>дріжжах</a:t>
            </a:r>
            <a:r>
              <a:rPr lang="ru-RU" sz="1900" i="1" dirty="0"/>
              <a:t>, </a:t>
            </a:r>
            <a:r>
              <a:rPr lang="ru-RU" sz="1900" i="1" dirty="0" err="1"/>
              <a:t>фундуці</a:t>
            </a:r>
            <a:r>
              <a:rPr lang="ru-RU" sz="1900" i="1" dirty="0"/>
              <a:t>, </a:t>
            </a:r>
            <a:r>
              <a:rPr lang="ru-RU" sz="1900" i="1" dirty="0" err="1"/>
              <a:t>листових</a:t>
            </a:r>
            <a:r>
              <a:rPr lang="ru-RU" sz="1900" i="1" dirty="0"/>
              <a:t> </a:t>
            </a:r>
            <a:r>
              <a:rPr lang="ru-RU" sz="1900" i="1" dirty="0" err="1"/>
              <a:t>овочах</a:t>
            </a:r>
            <a:r>
              <a:rPr lang="ru-RU" sz="1900" i="1" dirty="0"/>
              <a:t>, курчатах, крупах, </a:t>
            </a:r>
            <a:r>
              <a:rPr lang="ru-RU" sz="1900" i="1" dirty="0" err="1" smtClean="0"/>
              <a:t>ікрі</a:t>
            </a:r>
            <a:r>
              <a:rPr lang="ru-RU" sz="1900" i="1" dirty="0" smtClean="0"/>
              <a:t>.</a:t>
            </a:r>
            <a:endParaRPr lang="ru-RU" sz="1900" dirty="0"/>
          </a:p>
        </p:txBody>
      </p:sp>
      <p:pic>
        <p:nvPicPr>
          <p:cNvPr id="6" name="Рисунок 5" descr="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496"/>
            <a:ext cx="4000528" cy="2656745"/>
          </a:xfrm>
          <a:prstGeom prst="rect">
            <a:avLst/>
          </a:prstGeom>
        </p:spPr>
      </p:pic>
      <p:pic>
        <p:nvPicPr>
          <p:cNvPr id="7" name="Рисунок 6" descr="Funduk--lesnoy-ore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429000"/>
            <a:ext cx="3738562" cy="2492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0562" y="5857892"/>
            <a:ext cx="4357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0" i="1" dirty="0" smtClean="0"/>
              <a:t> </a:t>
            </a:r>
            <a:r>
              <a:rPr lang="uk-UA" sz="3000" b="0" i="1" dirty="0" smtClean="0">
                <a:solidFill>
                  <a:schemeClr val="accent2"/>
                </a:solidFill>
              </a:rPr>
              <a:t>(</a:t>
            </a:r>
            <a:r>
              <a:rPr lang="ru-RU" sz="3000" b="0" i="1" dirty="0" smtClean="0">
                <a:solidFill>
                  <a:schemeClr val="accent2"/>
                </a:solidFill>
              </a:rPr>
              <a:t>Пантотенова </a:t>
            </a:r>
            <a:r>
              <a:rPr lang="ru-RU" sz="3000" b="0" i="1" dirty="0" err="1" smtClean="0">
                <a:solidFill>
                  <a:schemeClr val="accent2"/>
                </a:solidFill>
              </a:rPr>
              <a:t>к-та</a:t>
            </a:r>
            <a:r>
              <a:rPr lang="ru-RU" sz="3000" b="0" i="1" dirty="0" smtClean="0">
                <a:solidFill>
                  <a:schemeClr val="accent2"/>
                </a:solidFill>
              </a:rPr>
              <a:t>)</a:t>
            </a:r>
            <a:endParaRPr lang="ru-RU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b6-polza-poleznie-svoistva-piridoksin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0"/>
            <a:ext cx="3060700" cy="3187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ВІТАМІН </a:t>
            </a:r>
            <a:r>
              <a:rPr lang="en-US" b="0" i="1" dirty="0" smtClean="0"/>
              <a:t>B6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428736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/>
              <a:t>Бере участь </a:t>
            </a:r>
            <a:r>
              <a:rPr lang="ru-RU" i="1" dirty="0"/>
              <a:t>в </a:t>
            </a:r>
            <a:r>
              <a:rPr lang="ru-RU" i="1" dirty="0" err="1"/>
              <a:t>обміні</a:t>
            </a:r>
            <a:r>
              <a:rPr lang="ru-RU" i="1" dirty="0"/>
              <a:t> </a:t>
            </a:r>
            <a:r>
              <a:rPr lang="ru-RU" i="1" dirty="0" err="1"/>
              <a:t>амінокислот</a:t>
            </a:r>
            <a:r>
              <a:rPr lang="ru-RU" i="1" dirty="0"/>
              <a:t>, </a:t>
            </a:r>
            <a:r>
              <a:rPr lang="ru-RU" i="1" dirty="0" err="1"/>
              <a:t>жирів</a:t>
            </a:r>
            <a:r>
              <a:rPr lang="ru-RU" i="1" dirty="0"/>
              <a:t>, </a:t>
            </a:r>
            <a:r>
              <a:rPr lang="ru-RU" i="1" dirty="0" err="1"/>
              <a:t>роботі</a:t>
            </a:r>
            <a:r>
              <a:rPr lang="ru-RU" i="1" dirty="0"/>
              <a:t> </a:t>
            </a:r>
            <a:r>
              <a:rPr lang="ru-RU" i="1" dirty="0" err="1"/>
              <a:t>нервової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, </a:t>
            </a:r>
            <a:r>
              <a:rPr lang="ru-RU" i="1" dirty="0" err="1"/>
              <a:t>понижує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холестерину. При </a:t>
            </a:r>
            <a:r>
              <a:rPr lang="ru-RU" i="1" u="sng" dirty="0" err="1"/>
              <a:t>недостачі</a:t>
            </a:r>
            <a:r>
              <a:rPr lang="ru-RU" i="1" dirty="0"/>
              <a:t> - </a:t>
            </a:r>
            <a:r>
              <a:rPr lang="ru-RU" i="1" dirty="0" err="1"/>
              <a:t>анемія</a:t>
            </a:r>
            <a:r>
              <a:rPr lang="ru-RU" i="1" dirty="0"/>
              <a:t>, дерматит, </a:t>
            </a:r>
            <a:r>
              <a:rPr lang="ru-RU" i="1" dirty="0" err="1"/>
              <a:t>судоми</a:t>
            </a:r>
            <a:r>
              <a:rPr lang="ru-RU" i="1" dirty="0"/>
              <a:t>, </a:t>
            </a:r>
            <a:r>
              <a:rPr lang="ru-RU" i="1" dirty="0" err="1"/>
              <a:t>розлади</a:t>
            </a:r>
            <a:r>
              <a:rPr lang="ru-RU" i="1" dirty="0"/>
              <a:t> </a:t>
            </a:r>
            <a:r>
              <a:rPr lang="ru-RU" i="1" dirty="0" err="1"/>
              <a:t>травлення</a:t>
            </a:r>
            <a:r>
              <a:rPr lang="ru-RU" i="1" dirty="0"/>
              <a:t>. </a:t>
            </a:r>
            <a:r>
              <a:rPr lang="ru-RU" i="1" u="sng" dirty="0" err="1"/>
              <a:t>Міститься</a:t>
            </a:r>
            <a:r>
              <a:rPr lang="ru-RU" i="1" u="sng" dirty="0"/>
              <a:t>:</a:t>
            </a:r>
            <a:r>
              <a:rPr lang="ru-RU" i="1" dirty="0"/>
              <a:t> </a:t>
            </a:r>
            <a:r>
              <a:rPr lang="ru-RU" i="1" dirty="0" smtClean="0"/>
              <a:t>в </a:t>
            </a:r>
            <a:r>
              <a:rPr lang="ru-RU" i="1" dirty="0" err="1" smtClean="0"/>
              <a:t>сої</a:t>
            </a:r>
            <a:r>
              <a:rPr lang="ru-RU" i="1" dirty="0"/>
              <a:t>, бананах, в морепродуктах, </a:t>
            </a:r>
            <a:r>
              <a:rPr lang="ru-RU" i="1" dirty="0" err="1"/>
              <a:t>картоплі</a:t>
            </a:r>
            <a:r>
              <a:rPr lang="ru-RU" i="1" dirty="0"/>
              <a:t>, </a:t>
            </a:r>
            <a:r>
              <a:rPr lang="ru-RU" i="1" dirty="0" err="1"/>
              <a:t>моркві</a:t>
            </a:r>
            <a:r>
              <a:rPr lang="ru-RU" i="1" dirty="0"/>
              <a:t>, </a:t>
            </a:r>
            <a:r>
              <a:rPr lang="ru-RU" i="1" dirty="0" err="1" smtClean="0"/>
              <a:t>бобових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6" name="Рисунок 5" descr="poleznye_i_lechebnye_svojstva_morkovki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714752"/>
            <a:ext cx="2000264" cy="2210236"/>
          </a:xfrm>
          <a:prstGeom prst="rect">
            <a:avLst/>
          </a:prstGeom>
        </p:spPr>
      </p:pic>
      <p:pic>
        <p:nvPicPr>
          <p:cNvPr id="7" name="Рисунок 6" descr="2561465_banani-pozbavlyat-vd-mgren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3248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6143644"/>
            <a:ext cx="4000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2"/>
                </a:solidFill>
              </a:rPr>
              <a:t>(</a:t>
            </a:r>
            <a:r>
              <a:rPr lang="ru-RU" sz="3000" dirty="0" err="1" smtClean="0">
                <a:solidFill>
                  <a:schemeClr val="accent2"/>
                </a:solidFill>
              </a:rPr>
              <a:t>піридоксин</a:t>
            </a:r>
            <a:r>
              <a:rPr lang="ru-RU" sz="3000" dirty="0" smtClean="0">
                <a:solidFill>
                  <a:schemeClr val="accent2"/>
                </a:solidFill>
              </a:rPr>
              <a:t>)</a:t>
            </a:r>
            <a:endParaRPr lang="ru-RU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712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Вітаміни</vt:lpstr>
      <vt:lpstr>Що таке вітаміни?</vt:lpstr>
      <vt:lpstr>Слайд 3</vt:lpstr>
      <vt:lpstr>Класифікація вітамінів</vt:lpstr>
      <vt:lpstr>Вітамін С</vt:lpstr>
      <vt:lpstr>ВІТАМІН B1</vt:lpstr>
      <vt:lpstr>ВІТАМІН B2</vt:lpstr>
      <vt:lpstr>ВІТАМІН B5 </vt:lpstr>
      <vt:lpstr>ВІТАМІН B6</vt:lpstr>
      <vt:lpstr>ВІТАМІН B9</vt:lpstr>
      <vt:lpstr>ВІТАМІН B13</vt:lpstr>
      <vt:lpstr>ВІТАМІН B8</vt:lpstr>
      <vt:lpstr>ВІТАМІН D</vt:lpstr>
      <vt:lpstr>ВІТАМІН E </vt:lpstr>
      <vt:lpstr>ВІТАМІН H</vt:lpstr>
      <vt:lpstr>ВІТАМІН K </vt:lpstr>
      <vt:lpstr>ВІТАМІН PP</vt:lpstr>
      <vt:lpstr>Слайд 18</vt:lpstr>
      <vt:lpstr>Авітаміноз</vt:lpstr>
      <vt:lpstr>ГІПОВІТАМІНОЗ</vt:lpstr>
      <vt:lpstr>Гіпервітаміноз</vt:lpstr>
      <vt:lpstr>Висновок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 Харченко</dc:creator>
  <cp:lastModifiedBy>1</cp:lastModifiedBy>
  <cp:revision>22</cp:revision>
  <dcterms:created xsi:type="dcterms:W3CDTF">2015-01-27T16:03:54Z</dcterms:created>
  <dcterms:modified xsi:type="dcterms:W3CDTF">2015-01-27T19:42:20Z</dcterms:modified>
</cp:coreProperties>
</file>