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6"/>
  </p:notesMasterIdLst>
  <p:sldIdLst>
    <p:sldId id="256" r:id="rId2"/>
    <p:sldId id="285" r:id="rId3"/>
    <p:sldId id="257" r:id="rId4"/>
    <p:sldId id="258" r:id="rId5"/>
    <p:sldId id="259" r:id="rId6"/>
    <p:sldId id="260" r:id="rId7"/>
    <p:sldId id="262" r:id="rId8"/>
    <p:sldId id="266" r:id="rId9"/>
    <p:sldId id="261" r:id="rId10"/>
    <p:sldId id="263" r:id="rId11"/>
    <p:sldId id="264" r:id="rId12"/>
    <p:sldId id="305" r:id="rId13"/>
    <p:sldId id="278" r:id="rId14"/>
    <p:sldId id="277" r:id="rId15"/>
    <p:sldId id="294" r:id="rId16"/>
    <p:sldId id="287" r:id="rId17"/>
    <p:sldId id="279" r:id="rId18"/>
    <p:sldId id="280" r:id="rId19"/>
    <p:sldId id="281" r:id="rId20"/>
    <p:sldId id="282" r:id="rId21"/>
    <p:sldId id="292" r:id="rId22"/>
    <p:sldId id="283" r:id="rId23"/>
    <p:sldId id="289" r:id="rId24"/>
    <p:sldId id="286" r:id="rId25"/>
    <p:sldId id="293" r:id="rId26"/>
    <p:sldId id="291" r:id="rId27"/>
    <p:sldId id="265" r:id="rId28"/>
    <p:sldId id="267" r:id="rId29"/>
    <p:sldId id="268" r:id="rId30"/>
    <p:sldId id="269" r:id="rId31"/>
    <p:sldId id="298" r:id="rId32"/>
    <p:sldId id="299" r:id="rId33"/>
    <p:sldId id="300" r:id="rId34"/>
    <p:sldId id="301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84" r:id="rId43"/>
    <p:sldId id="302" r:id="rId44"/>
    <p:sldId id="30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WT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DC5"/>
    <a:srgbClr val="8652B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45664-4DD1-428F-A446-3CBA58B3856C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43081-4945-4A3C-973F-3568C08C2B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Гарним</a:t>
            </a:r>
            <a:r>
              <a:rPr lang="ru-RU" dirty="0" smtClean="0"/>
              <a:t> прикладом аутбридингу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виведена</a:t>
            </a:r>
            <a:r>
              <a:rPr lang="ru-RU" dirty="0" smtClean="0"/>
              <a:t> </a:t>
            </a:r>
            <a:r>
              <a:rPr lang="ru-RU" dirty="0" err="1" smtClean="0"/>
              <a:t>академіком</a:t>
            </a:r>
            <a:r>
              <a:rPr lang="ru-RU" dirty="0" smtClean="0"/>
              <a:t> М. Ф. </a:t>
            </a:r>
            <a:r>
              <a:rPr lang="ru-RU" dirty="0" err="1" smtClean="0"/>
              <a:t>Івановим</a:t>
            </a:r>
            <a:r>
              <a:rPr lang="ru-RU" dirty="0" smtClean="0"/>
              <a:t> порода свиней -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біла</a:t>
            </a:r>
            <a:r>
              <a:rPr lang="ru-RU" dirty="0" smtClean="0"/>
              <a:t> </a:t>
            </a:r>
            <a:r>
              <a:rPr lang="ru-RU" dirty="0" err="1" smtClean="0"/>
              <a:t>степова</a:t>
            </a:r>
            <a:r>
              <a:rPr lang="ru-RU" dirty="0" smtClean="0"/>
              <a:t>. При </a:t>
            </a:r>
            <a:r>
              <a:rPr lang="ru-RU" dirty="0" err="1" smtClean="0"/>
              <a:t>створенні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породи </a:t>
            </a:r>
            <a:r>
              <a:rPr lang="ru-RU" dirty="0" err="1" smtClean="0"/>
              <a:t>використовувалися</a:t>
            </a:r>
            <a:r>
              <a:rPr lang="ru-RU" dirty="0" smtClean="0"/>
              <a:t> свиноматки </a:t>
            </a:r>
            <a:r>
              <a:rPr lang="ru-RU" dirty="0" err="1" smtClean="0"/>
              <a:t>місцевих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свиней </a:t>
            </a:r>
            <a:r>
              <a:rPr lang="ru-RU" dirty="0" err="1" smtClean="0"/>
              <a:t>з</a:t>
            </a:r>
            <a:r>
              <a:rPr lang="ru-RU" dirty="0" smtClean="0"/>
              <a:t> невеликою </a:t>
            </a:r>
            <a:r>
              <a:rPr lang="ru-RU" dirty="0" err="1" smtClean="0"/>
              <a:t>масою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невисокою</a:t>
            </a:r>
            <a:r>
              <a:rPr lang="ru-RU" dirty="0" smtClean="0"/>
              <a:t> </a:t>
            </a:r>
            <a:r>
              <a:rPr lang="ru-RU" dirty="0" err="1" smtClean="0"/>
              <a:t>якістю</a:t>
            </a:r>
            <a:r>
              <a:rPr lang="ru-RU" dirty="0" smtClean="0"/>
              <a:t> </a:t>
            </a:r>
            <a:r>
              <a:rPr lang="ru-RU" dirty="0" err="1" smtClean="0"/>
              <a:t>м'яса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сала, </a:t>
            </a:r>
            <a:r>
              <a:rPr lang="ru-RU" dirty="0" err="1" smtClean="0"/>
              <a:t>але</a:t>
            </a:r>
            <a:r>
              <a:rPr lang="ru-RU" dirty="0" smtClean="0"/>
              <a:t> добре </a:t>
            </a:r>
            <a:r>
              <a:rPr lang="ru-RU" dirty="0" err="1" smtClean="0"/>
              <a:t>пристосованих</a:t>
            </a:r>
            <a:r>
              <a:rPr lang="ru-RU" dirty="0" smtClean="0"/>
              <a:t> до </a:t>
            </a:r>
            <a:r>
              <a:rPr lang="ru-RU" dirty="0" err="1" smtClean="0"/>
              <a:t>місцевих</a:t>
            </a:r>
            <a:r>
              <a:rPr lang="ru-RU" dirty="0" smtClean="0"/>
              <a:t> умов. </a:t>
            </a:r>
            <a:r>
              <a:rPr lang="ru-RU" dirty="0" err="1" smtClean="0"/>
              <a:t>Самцями-виробниками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кнури</a:t>
            </a:r>
            <a:r>
              <a:rPr lang="ru-RU" dirty="0" smtClean="0"/>
              <a:t> </a:t>
            </a:r>
            <a:r>
              <a:rPr lang="ru-RU" dirty="0" err="1" smtClean="0"/>
              <a:t>білої</a:t>
            </a:r>
            <a:r>
              <a:rPr lang="ru-RU" dirty="0" smtClean="0"/>
              <a:t> </a:t>
            </a:r>
            <a:r>
              <a:rPr lang="ru-RU" dirty="0" err="1" smtClean="0"/>
              <a:t>англійської</a:t>
            </a:r>
            <a:r>
              <a:rPr lang="ru-RU" dirty="0" smtClean="0"/>
              <a:t> породи. </a:t>
            </a:r>
            <a:r>
              <a:rPr lang="ru-RU" dirty="0" err="1" smtClean="0"/>
              <a:t>Гібридне</a:t>
            </a:r>
            <a:r>
              <a:rPr lang="ru-RU" dirty="0" smtClean="0"/>
              <a:t> потомство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схрещені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англійськими</a:t>
            </a:r>
            <a:r>
              <a:rPr lang="ru-RU" dirty="0" smtClean="0"/>
              <a:t> кнурами, в </a:t>
            </a:r>
            <a:r>
              <a:rPr lang="ru-RU" dirty="0" err="1" smtClean="0"/>
              <a:t>декількох</a:t>
            </a:r>
            <a:r>
              <a:rPr lang="ru-RU" dirty="0" smtClean="0"/>
              <a:t> </a:t>
            </a:r>
            <a:r>
              <a:rPr lang="ru-RU" dirty="0" err="1" smtClean="0"/>
              <a:t>поколіннях</a:t>
            </a:r>
            <a:r>
              <a:rPr lang="ru-RU" dirty="0" smtClean="0"/>
              <a:t> </a:t>
            </a:r>
            <a:r>
              <a:rPr lang="ru-RU" dirty="0" err="1" smtClean="0"/>
              <a:t>застосовувався</a:t>
            </a:r>
            <a:r>
              <a:rPr lang="ru-RU" dirty="0" smtClean="0"/>
              <a:t> </a:t>
            </a:r>
            <a:r>
              <a:rPr lang="ru-RU" dirty="0" err="1" smtClean="0"/>
              <a:t>інбридінгу</a:t>
            </a:r>
            <a:r>
              <a:rPr lang="ru-RU" dirty="0" smtClean="0"/>
              <a:t>,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створені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лінії</a:t>
            </a:r>
            <a:r>
              <a:rPr lang="ru-RU" dirty="0" smtClean="0"/>
              <a:t>, при </a:t>
            </a:r>
            <a:r>
              <a:rPr lang="ru-RU" dirty="0" err="1" smtClean="0"/>
              <a:t>схрещуванні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отримано</a:t>
            </a:r>
            <a:r>
              <a:rPr lang="ru-RU" dirty="0" smtClean="0"/>
              <a:t> </a:t>
            </a:r>
            <a:r>
              <a:rPr lang="ru-RU" dirty="0" err="1" smtClean="0"/>
              <a:t>родоначальників</a:t>
            </a:r>
            <a:r>
              <a:rPr lang="ru-RU" dirty="0" smtClean="0"/>
              <a:t> </a:t>
            </a:r>
            <a:r>
              <a:rPr lang="ru-RU" dirty="0" err="1" smtClean="0"/>
              <a:t>нової</a:t>
            </a:r>
            <a:r>
              <a:rPr lang="ru-RU" dirty="0" smtClean="0"/>
              <a:t> породи, </a:t>
            </a:r>
            <a:r>
              <a:rPr lang="ru-RU" dirty="0" err="1" smtClean="0"/>
              <a:t>які</a:t>
            </a:r>
            <a:r>
              <a:rPr lang="ru-RU" dirty="0" smtClean="0"/>
              <a:t> за </a:t>
            </a:r>
            <a:r>
              <a:rPr lang="ru-RU" dirty="0" err="1" smtClean="0"/>
              <a:t>якістю</a:t>
            </a:r>
            <a:r>
              <a:rPr lang="ru-RU" dirty="0" smtClean="0"/>
              <a:t> </a:t>
            </a:r>
            <a:r>
              <a:rPr lang="ru-RU" dirty="0" err="1" smtClean="0"/>
              <a:t>м'яса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масі</a:t>
            </a:r>
            <a:r>
              <a:rPr lang="ru-RU" dirty="0" smtClean="0"/>
              <a:t> не </a:t>
            </a:r>
            <a:r>
              <a:rPr lang="ru-RU" dirty="0" err="1" smtClean="0"/>
              <a:t>відрізнялися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англійської</a:t>
            </a:r>
            <a:r>
              <a:rPr lang="ru-RU" dirty="0" smtClean="0"/>
              <a:t> породи, а по </a:t>
            </a:r>
            <a:r>
              <a:rPr lang="ru-RU" dirty="0" err="1" smtClean="0"/>
              <a:t>витривалості</a:t>
            </a:r>
            <a:r>
              <a:rPr lang="ru-RU" dirty="0" smtClean="0"/>
              <a:t> -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свиней.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43081-4945-4A3C-973F-3568C08C2B2E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E094-2A49-48BE-A57A-A965C9F892AA}" type="datetimeFigureOut">
              <a:rPr lang="ru-RU" smtClean="0"/>
              <a:pPr/>
              <a:t>09.12.2011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6A17A-6AC2-41C3-BBB9-F09452A505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j0438285.wm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357430"/>
            <a:ext cx="8501122" cy="1500198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«</a:t>
            </a:r>
            <a:r>
              <a:rPr lang="ru-RU" b="1" i="1" dirty="0" err="1" smtClean="0"/>
              <a:t>Еволюція</a:t>
            </a:r>
            <a:r>
              <a:rPr lang="ru-RU" b="1" i="1" dirty="0" smtClean="0"/>
              <a:t>, </a:t>
            </a:r>
            <a:r>
              <a:rPr lang="ru-RU" b="1" i="1" dirty="0" err="1" smtClean="0"/>
              <a:t>що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спрямовується</a:t>
            </a:r>
            <a:r>
              <a:rPr lang="ru-RU" b="1" i="1" dirty="0" smtClean="0"/>
              <a:t> волею </a:t>
            </a:r>
            <a:r>
              <a:rPr lang="ru-RU" b="1" i="1" dirty="0" err="1" smtClean="0"/>
              <a:t>людини</a:t>
            </a:r>
            <a:r>
              <a:rPr lang="ru-RU" b="1" i="1" dirty="0" smtClean="0"/>
              <a:t>»</a:t>
            </a:r>
            <a:endParaRPr 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000364" y="1071546"/>
            <a:ext cx="3085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/>
              <a:t>Селекція.</a:t>
            </a:r>
            <a:endParaRPr lang="ru-RU" sz="4800" b="1" i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86248" y="4500570"/>
            <a:ext cx="421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b="1" i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uk-UA" b="1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Рисунок 5" descr="j0398609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62131">
            <a:off x="54245" y="3330301"/>
            <a:ext cx="2498426" cy="2826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072494" cy="533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85786" y="6000768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Дика </a:t>
            </a:r>
            <a:r>
              <a:rPr lang="ru-RU" b="1" dirty="0" err="1" smtClean="0"/>
              <a:t>однолітня</a:t>
            </a:r>
            <a:r>
              <a:rPr lang="ru-RU" b="1" dirty="0" smtClean="0"/>
              <a:t>.   2. </a:t>
            </a:r>
            <a:r>
              <a:rPr lang="ru-RU" b="1" dirty="0" err="1" smtClean="0"/>
              <a:t>Білокочанна</a:t>
            </a:r>
            <a:r>
              <a:rPr lang="ru-RU" b="1" dirty="0" smtClean="0"/>
              <a:t>.   3. </a:t>
            </a:r>
            <a:r>
              <a:rPr lang="ru-RU" b="1" dirty="0" err="1" smtClean="0"/>
              <a:t>Цвітна</a:t>
            </a:r>
            <a:r>
              <a:rPr lang="ru-RU" b="1" dirty="0" smtClean="0"/>
              <a:t>.   4. </a:t>
            </a:r>
            <a:r>
              <a:rPr lang="ru-RU" b="1" dirty="0" err="1" smtClean="0"/>
              <a:t>Кольрабі</a:t>
            </a:r>
            <a:r>
              <a:rPr lang="ru-RU" b="1" dirty="0" smtClean="0"/>
              <a:t>.  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5. </a:t>
            </a:r>
            <a:r>
              <a:rPr lang="ru-RU" b="1" dirty="0" err="1" smtClean="0"/>
              <a:t>Брюссельська</a:t>
            </a:r>
            <a:r>
              <a:rPr lang="ru-RU" b="1" dirty="0" smtClean="0"/>
              <a:t>.   6. </a:t>
            </a:r>
            <a:r>
              <a:rPr lang="ru-RU" b="1" dirty="0" err="1" smtClean="0"/>
              <a:t>Савойська</a:t>
            </a:r>
            <a:r>
              <a:rPr lang="ru-RU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0439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2500306"/>
            <a:ext cx="3847424" cy="41433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86808" cy="200026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Сорт </a:t>
            </a:r>
            <a:r>
              <a:rPr lang="ru-RU" sz="2400" b="1" dirty="0" err="1" smtClean="0"/>
              <a:t>рослин</a:t>
            </a:r>
            <a:r>
              <a:rPr lang="ru-RU" sz="2400" b="1" dirty="0" smtClean="0"/>
              <a:t> </a:t>
            </a:r>
            <a:r>
              <a:rPr lang="ru-RU" sz="2400" dirty="0" err="1" smtClean="0"/>
              <a:t>або</a:t>
            </a:r>
            <a:r>
              <a:rPr lang="en-US" sz="2400" dirty="0" smtClean="0"/>
              <a:t> </a:t>
            </a:r>
            <a:r>
              <a:rPr lang="uk-UA" sz="2400" b="1" dirty="0" smtClean="0"/>
              <a:t>порода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тварин</a:t>
            </a:r>
            <a:r>
              <a:rPr lang="ru-RU" sz="2400" b="1" dirty="0" smtClean="0"/>
              <a:t>  </a:t>
            </a:r>
            <a:r>
              <a:rPr lang="ru-RU" sz="2400" dirty="0" smtClean="0"/>
              <a:t>-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сукупність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особин</a:t>
            </a:r>
            <a:r>
              <a:rPr lang="ru-RU" sz="2400" dirty="0" smtClean="0"/>
              <a:t> одного виду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певними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спадковими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особливостями</a:t>
            </a:r>
            <a:r>
              <a:rPr lang="ru-RU" sz="2400" dirty="0" smtClean="0"/>
              <a:t>, </a:t>
            </a:r>
            <a:r>
              <a:rPr lang="ru-RU" sz="2400" dirty="0" err="1" smtClean="0"/>
              <a:t>морфологічними</a:t>
            </a:r>
            <a:r>
              <a:rPr lang="ru-RU" sz="2400" dirty="0" smtClean="0"/>
              <a:t>, </a:t>
            </a:r>
            <a:r>
              <a:rPr lang="ru-RU" sz="2400" dirty="0" err="1" smtClean="0"/>
              <a:t>біологічними</a:t>
            </a:r>
            <a:r>
              <a:rPr lang="ru-RU" sz="2400" dirty="0" smtClean="0"/>
              <a:t>, </a:t>
            </a:r>
            <a:r>
              <a:rPr lang="ru-RU" sz="2400" dirty="0" err="1" smtClean="0"/>
              <a:t>господарськими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ознаками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властивостями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2643182"/>
            <a:ext cx="4572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Штам</a:t>
            </a:r>
            <a:r>
              <a:rPr lang="uk-UA" sz="2400" dirty="0" smtClean="0"/>
              <a:t> (від нім. </a:t>
            </a:r>
            <a:r>
              <a:rPr lang="uk-UA" sz="2400" i="1" dirty="0" smtClean="0"/>
              <a:t>штам – </a:t>
            </a:r>
            <a:r>
              <a:rPr lang="uk-UA" sz="2400" dirty="0" smtClean="0"/>
              <a:t>стовбур, родина) називають   чисту культуру  (потомство однієї клітини) мікроорганізмів. Від однієї клітини можна дістати різні штами, які різняться властивостями: продуктивністю , чутливістю до антибіотиків, середовища.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8186766" cy="51974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 </a:t>
            </a:r>
            <a:r>
              <a:rPr lang="uk-UA" i="1" dirty="0" smtClean="0"/>
              <a:t>Кажуть ,що сорти ,породи, штами </a:t>
            </a:r>
            <a:r>
              <a:rPr lang="uk-UA" i="1" dirty="0" err="1" smtClean="0"/>
              <a:t>–продукти</a:t>
            </a:r>
            <a:r>
              <a:rPr lang="uk-UA" i="1" dirty="0" smtClean="0"/>
              <a:t> суспільної творчості людини і природи – являють собою матеріалізовану свідомість людини, її волю і працю , вимоги та інтереси , відбивають рівень інтелектуального і соціального розвитку людини.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</a:t>
            </a:r>
            <a:r>
              <a:rPr lang="uk-UA" sz="4000" b="1" dirty="0" smtClean="0"/>
              <a:t>Спробуйте це довести!</a:t>
            </a:r>
            <a:endParaRPr lang="ru-RU" b="1" dirty="0"/>
          </a:p>
        </p:txBody>
      </p:sp>
      <p:pic>
        <p:nvPicPr>
          <p:cNvPr id="5" name="Рисунок 4" descr="11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3714752"/>
            <a:ext cx="1362079" cy="2674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Завдання</a:t>
            </a:r>
            <a:r>
              <a:rPr lang="ru-RU" b="1" dirty="0" smtClean="0"/>
              <a:t> </a:t>
            </a:r>
            <a:r>
              <a:rPr lang="ru-RU" b="1" dirty="0" err="1" smtClean="0"/>
              <a:t>сучасної</a:t>
            </a:r>
            <a:r>
              <a:rPr lang="ru-RU" b="1" dirty="0" smtClean="0"/>
              <a:t> </a:t>
            </a:r>
            <a:r>
              <a:rPr lang="ru-RU" b="1" dirty="0" err="1" smtClean="0"/>
              <a:t>селекції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9"/>
            <a:ext cx="8715436" cy="300039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Підвищення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врожайності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продуктивності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 err="1" smtClean="0"/>
              <a:t>існуючих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сортів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порід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Виведення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сортів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порід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Поліпшення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продукції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Підвищення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стійкості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сортів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порід</a:t>
            </a:r>
            <a:r>
              <a:rPr lang="ru-RU" sz="2400" dirty="0" smtClean="0"/>
              <a:t> до </a:t>
            </a:r>
            <a:r>
              <a:rPr lang="ru-RU" sz="2400" dirty="0" err="1" smtClean="0"/>
              <a:t>захворювань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Підвищення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екологічної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пластичності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сортів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порід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Виведення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сортів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порід</a:t>
            </a:r>
            <a:r>
              <a:rPr lang="ru-RU" sz="2400" dirty="0" smtClean="0"/>
              <a:t>, </a:t>
            </a:r>
            <a:r>
              <a:rPr lang="ru-RU" sz="2400" dirty="0" err="1" smtClean="0"/>
              <a:t>придатних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механізованого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вирощування</a:t>
            </a:r>
            <a:r>
              <a:rPr lang="ru-RU" sz="2400" dirty="0" smtClean="0"/>
              <a:t> та </a:t>
            </a:r>
            <a:r>
              <a:rPr lang="ru-RU" sz="2400" dirty="0" err="1" smtClean="0"/>
              <a:t>розведення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та</a:t>
            </a:r>
            <a:r>
              <a:rPr lang="ru-RU" sz="2400" dirty="0" smtClean="0"/>
              <a:t> </a:t>
            </a:r>
            <a:r>
              <a:rPr lang="ru-RU" sz="2400" dirty="0" err="1" smtClean="0"/>
              <a:t>ін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4071942"/>
            <a:ext cx="3381934" cy="253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6"/>
            <a:ext cx="2718464" cy="270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dirty="0" smtClean="0"/>
              <a:t>В </a:t>
            </a:r>
            <a:r>
              <a:rPr lang="ru-RU" sz="3600" dirty="0" err="1" smtClean="0"/>
              <a:t>даний</a:t>
            </a:r>
            <a:r>
              <a:rPr lang="ru-RU" sz="3600" dirty="0" smtClean="0"/>
              <a:t> час </a:t>
            </a:r>
            <a:r>
              <a:rPr lang="ru-RU" sz="3600" dirty="0" err="1" smtClean="0"/>
              <a:t>селекція</a:t>
            </a:r>
            <a:r>
              <a:rPr lang="ru-RU" sz="3600" dirty="0" smtClean="0"/>
              <a:t> </a:t>
            </a:r>
            <a:r>
              <a:rPr lang="ru-RU" sz="3600" dirty="0" err="1" smtClean="0"/>
              <a:t>є</a:t>
            </a:r>
            <a:r>
              <a:rPr lang="ru-RU" sz="3600" dirty="0" smtClean="0"/>
              <a:t> </a:t>
            </a:r>
            <a:r>
              <a:rPr lang="ru-RU" sz="3600" dirty="0" err="1" smtClean="0"/>
              <a:t>найважливішим</a:t>
            </a:r>
            <a:r>
              <a:rPr lang="ru-RU" sz="3600" dirty="0" smtClean="0"/>
              <a:t> родом </a:t>
            </a:r>
            <a:r>
              <a:rPr lang="ru-RU" sz="3600" dirty="0" err="1" smtClean="0"/>
              <a:t>практичної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діяльності</a:t>
            </a:r>
            <a:r>
              <a:rPr lang="ru-RU" sz="3600" dirty="0" smtClean="0"/>
              <a:t> </a:t>
            </a:r>
            <a:r>
              <a:rPr lang="ru-RU" sz="3600" dirty="0" err="1" smtClean="0"/>
              <a:t>людини</a:t>
            </a:r>
            <a:r>
              <a:rPr lang="ru-RU" sz="3600" dirty="0" smtClean="0"/>
              <a:t>, </a:t>
            </a:r>
            <a:r>
              <a:rPr lang="ru-RU" sz="3600" dirty="0" err="1" smtClean="0"/>
              <a:t>підсумком</a:t>
            </a:r>
            <a:r>
              <a:rPr lang="ru-RU" sz="3600" dirty="0" smtClean="0"/>
              <a:t> </a:t>
            </a:r>
            <a:r>
              <a:rPr lang="ru-RU" sz="3600" dirty="0" err="1" smtClean="0"/>
              <a:t>якої</a:t>
            </a:r>
            <a:r>
              <a:rPr lang="ru-RU" sz="3600" dirty="0" smtClean="0"/>
              <a:t> стали </a:t>
            </a:r>
            <a:r>
              <a:rPr lang="ru-RU" sz="3600" dirty="0" err="1" smtClean="0"/>
              <a:t>всі</a:t>
            </a:r>
            <a:r>
              <a:rPr lang="ru-RU" sz="3600" dirty="0" smtClean="0"/>
              <a:t> </a:t>
            </a:r>
            <a:r>
              <a:rPr lang="ru-RU" sz="3600" dirty="0" err="1" smtClean="0"/>
              <a:t>наявні</a:t>
            </a:r>
            <a:r>
              <a:rPr lang="ru-RU" sz="3600" dirty="0" smtClean="0"/>
              <a:t> </a:t>
            </a:r>
            <a:r>
              <a:rPr lang="ru-RU" sz="3600" dirty="0" err="1" smtClean="0"/>
              <a:t>сьогодні</a:t>
            </a:r>
            <a:r>
              <a:rPr lang="ru-RU" sz="3600" dirty="0" smtClean="0"/>
              <a:t> </a:t>
            </a:r>
            <a:r>
              <a:rPr lang="ru-RU" sz="3600" dirty="0" err="1" smtClean="0"/>
              <a:t>сорти</a:t>
            </a:r>
            <a:r>
              <a:rPr lang="ru-RU" sz="3600" dirty="0" smtClean="0"/>
              <a:t> </a:t>
            </a:r>
            <a:r>
              <a:rPr lang="ru-RU" sz="3600" dirty="0" err="1" smtClean="0"/>
              <a:t>культурних</a:t>
            </a:r>
            <a:r>
              <a:rPr lang="ru-RU" sz="3600" dirty="0" smtClean="0"/>
              <a:t> </a:t>
            </a:r>
            <a:r>
              <a:rPr lang="ru-RU" sz="3600" dirty="0" err="1" smtClean="0"/>
              <a:t>рослин</a:t>
            </a:r>
            <a:r>
              <a:rPr lang="ru-RU" sz="3600" dirty="0" smtClean="0"/>
              <a:t>, породи </a:t>
            </a:r>
            <a:r>
              <a:rPr lang="ru-RU" sz="3600" dirty="0" err="1" smtClean="0"/>
              <a:t>домашніх</a:t>
            </a:r>
            <a:r>
              <a:rPr lang="ru-RU" sz="3600" dirty="0" smtClean="0"/>
              <a:t> </a:t>
            </a:r>
            <a:r>
              <a:rPr lang="ru-RU" sz="3600" dirty="0" err="1" smtClean="0"/>
              <a:t>тварин</a:t>
            </a:r>
            <a:r>
              <a:rPr lang="ru-RU" sz="3600" dirty="0" smtClean="0"/>
              <a:t> </a:t>
            </a:r>
            <a:r>
              <a:rPr lang="ru-RU" sz="3600" dirty="0" err="1" smtClean="0"/>
              <a:t>і</a:t>
            </a:r>
            <a:r>
              <a:rPr lang="ru-RU" sz="3600" dirty="0" smtClean="0"/>
              <a:t> </a:t>
            </a:r>
            <a:r>
              <a:rPr lang="ru-RU" sz="3600" dirty="0" err="1" smtClean="0"/>
              <a:t>штами</a:t>
            </a:r>
            <a:r>
              <a:rPr lang="ru-RU" sz="3600" dirty="0" smtClean="0"/>
              <a:t> </a:t>
            </a:r>
            <a:r>
              <a:rPr lang="ru-RU" sz="3600" dirty="0" err="1" smtClean="0"/>
              <a:t>корисних</a:t>
            </a:r>
            <a:r>
              <a:rPr lang="ru-RU" sz="3600" dirty="0" smtClean="0"/>
              <a:t> </a:t>
            </a:r>
            <a:r>
              <a:rPr lang="ru-RU" sz="3600" dirty="0" err="1" smtClean="0"/>
              <a:t>мікроорганізмів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857628"/>
            <a:ext cx="4643444" cy="267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500570"/>
            <a:ext cx="3086682" cy="205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500438"/>
            <a:ext cx="3214690" cy="225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928670"/>
            <a:ext cx="7383910" cy="52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285728"/>
            <a:ext cx="5062560" cy="632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0"/>
            <a:ext cx="26942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0"/>
            <a:ext cx="449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2143116"/>
            <a:ext cx="67866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2</a:t>
            </a:r>
            <a:r>
              <a:rPr lang="ru-RU" sz="4400" b="1" dirty="0" smtClean="0"/>
              <a:t>.</a:t>
            </a:r>
            <a:r>
              <a:rPr lang="ru-RU" sz="4800" b="1" dirty="0" smtClean="0"/>
              <a:t> </a:t>
            </a:r>
            <a:r>
              <a:rPr lang="ru-RU" sz="4000" b="1" dirty="0" err="1" smtClean="0"/>
              <a:t>Центри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походження</a:t>
            </a:r>
            <a:r>
              <a:rPr lang="ru-RU" sz="4000" b="1" dirty="0" smtClean="0"/>
              <a:t> </a:t>
            </a:r>
            <a:r>
              <a:rPr lang="en-US" sz="4000" b="1" dirty="0" smtClean="0"/>
              <a:t>   </a:t>
            </a:r>
            <a:r>
              <a:rPr lang="ru-RU" sz="4000" b="1" dirty="0" err="1" smtClean="0"/>
              <a:t>культурних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рослин</a:t>
            </a:r>
            <a:r>
              <a:rPr lang="ru-RU" sz="4000" b="1" dirty="0" smtClean="0"/>
              <a:t>.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472518" cy="101122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Один </a:t>
            </a:r>
            <a:r>
              <a:rPr lang="ru-RU" sz="2000" b="1" dirty="0" err="1" smtClean="0"/>
              <a:t>із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засновників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наукової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селекції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академік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Микола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Іванович</a:t>
            </a:r>
            <a:r>
              <a:rPr lang="ru-RU" sz="2000" b="1" dirty="0" smtClean="0"/>
              <a:t> Вавилов, </a:t>
            </a:r>
            <a:r>
              <a:rPr lang="ru-RU" sz="2000" b="1" dirty="0" err="1" smtClean="0"/>
              <a:t>вважав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успішного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вирішення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завдань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селекції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необхідне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вивчення</a:t>
            </a:r>
            <a:r>
              <a:rPr lang="ru-RU" sz="2000" b="1" dirty="0" smtClean="0"/>
              <a:t>: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8592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- </a:t>
            </a:r>
            <a:r>
              <a:rPr lang="ru-RU" sz="2400" dirty="0" err="1" smtClean="0"/>
              <a:t>Початкового</a:t>
            </a:r>
            <a:r>
              <a:rPr lang="ru-RU" sz="2400" dirty="0" smtClean="0"/>
              <a:t> сортового, видового та родового </a:t>
            </a:r>
            <a:r>
              <a:rPr lang="ru-RU" sz="2400" dirty="0" err="1" smtClean="0"/>
              <a:t>різноманіття</a:t>
            </a:r>
            <a:r>
              <a:rPr lang="ru-RU" sz="2400" dirty="0" smtClean="0"/>
              <a:t> </a:t>
            </a:r>
            <a:r>
              <a:rPr lang="ru-RU" sz="2400" dirty="0" err="1" smtClean="0"/>
              <a:t>рослин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Впливу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середовища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цікавлять</a:t>
            </a:r>
            <a:r>
              <a:rPr lang="ru-RU" sz="2400" dirty="0" smtClean="0"/>
              <a:t> </a:t>
            </a:r>
            <a:r>
              <a:rPr lang="ru-RU" sz="2400" dirty="0" err="1" smtClean="0"/>
              <a:t>селекціонера</a:t>
            </a:r>
            <a:r>
              <a:rPr lang="ru-RU" sz="2400" dirty="0" smtClean="0"/>
              <a:t> </a:t>
            </a:r>
            <a:r>
              <a:rPr lang="ru-RU" sz="2400" dirty="0" err="1" smtClean="0"/>
              <a:t>ознак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Спадкової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мінливості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Закономірностей</a:t>
            </a:r>
            <a:r>
              <a:rPr lang="ru-RU" sz="2400" dirty="0" smtClean="0"/>
              <a:t> </a:t>
            </a:r>
            <a:r>
              <a:rPr lang="ru-RU" sz="2400" dirty="0" err="1" smtClean="0"/>
              <a:t>успадкування</a:t>
            </a:r>
            <a:r>
              <a:rPr lang="ru-RU" sz="2400" dirty="0" smtClean="0"/>
              <a:t> при </a:t>
            </a:r>
            <a:r>
              <a:rPr lang="ru-RU" sz="2400" dirty="0" err="1" smtClean="0"/>
              <a:t>гібридизації</a:t>
            </a:r>
            <a:r>
              <a:rPr lang="ru-RU" sz="2400" dirty="0" smtClean="0"/>
              <a:t>; </a:t>
            </a:r>
          </a:p>
          <a:p>
            <a:pPr>
              <a:buNone/>
            </a:pPr>
            <a:r>
              <a:rPr lang="ru-RU" sz="2400" dirty="0" smtClean="0"/>
              <a:t>- </a:t>
            </a:r>
            <a:r>
              <a:rPr lang="ru-RU" sz="2400" dirty="0" err="1" smtClean="0"/>
              <a:t>Особливостей</a:t>
            </a:r>
            <a:r>
              <a:rPr lang="ru-RU" sz="2400" dirty="0" smtClean="0"/>
              <a:t> </a:t>
            </a:r>
            <a:r>
              <a:rPr lang="ru-RU" sz="2400" dirty="0" err="1" smtClean="0"/>
              <a:t>селекційного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процесу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самозапильні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перекрестноопиляемих</a:t>
            </a:r>
            <a:r>
              <a:rPr lang="ru-RU" sz="2400" dirty="0" smtClean="0"/>
              <a:t> </a:t>
            </a:r>
            <a:r>
              <a:rPr lang="ru-RU" sz="2400" dirty="0" err="1" smtClean="0"/>
              <a:t>рослин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5572140"/>
            <a:ext cx="8643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Це</a:t>
            </a:r>
            <a:r>
              <a:rPr lang="ru-RU" sz="2000" b="1" dirty="0" smtClean="0"/>
              <a:t> дозволило  </a:t>
            </a:r>
            <a:r>
              <a:rPr lang="ru-RU" sz="2000" b="1" dirty="0" err="1" smtClean="0"/>
              <a:t>побудувати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стратегію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тактику штучного </a:t>
            </a:r>
            <a:r>
              <a:rPr lang="ru-RU" sz="2000" b="1" dirty="0" err="1" smtClean="0"/>
              <a:t>відбору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5" name="Рисунок 4" descr="ы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2143116"/>
            <a:ext cx="1881198" cy="178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571480"/>
            <a:ext cx="35719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Будь-яка</a:t>
            </a:r>
            <a:r>
              <a:rPr lang="ru-RU" b="1" dirty="0" smtClean="0"/>
              <a:t> </a:t>
            </a:r>
            <a:r>
              <a:rPr lang="ru-RU" b="1" dirty="0" err="1" smtClean="0"/>
              <a:t>селекційна</a:t>
            </a:r>
            <a:r>
              <a:rPr lang="ru-RU" b="1" dirty="0" smtClean="0"/>
              <a:t> </a:t>
            </a:r>
            <a:r>
              <a:rPr lang="ru-RU" b="1" dirty="0" err="1" smtClean="0"/>
              <a:t>програма</a:t>
            </a:r>
            <a:r>
              <a:rPr lang="ru-RU" b="1" dirty="0" smtClean="0"/>
              <a:t> </a:t>
            </a:r>
            <a:r>
              <a:rPr lang="ru-RU" b="1" dirty="0" err="1" smtClean="0"/>
              <a:t>починається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підбору</a:t>
            </a:r>
            <a:r>
              <a:rPr lang="ru-RU" b="1" dirty="0" smtClean="0"/>
              <a:t> </a:t>
            </a:r>
            <a:r>
              <a:rPr lang="ru-RU" b="1" dirty="0" err="1" smtClean="0"/>
              <a:t>вихідного</a:t>
            </a:r>
            <a:r>
              <a:rPr lang="ru-RU" b="1" dirty="0" smtClean="0"/>
              <a:t> </a:t>
            </a:r>
            <a:r>
              <a:rPr lang="ru-RU" b="1" dirty="0" err="1" smtClean="0"/>
              <a:t>матеріалу</a:t>
            </a:r>
            <a:r>
              <a:rPr lang="ru-RU" b="1" dirty="0" smtClean="0"/>
              <a:t>. Чим </a:t>
            </a:r>
            <a:r>
              <a:rPr lang="ru-RU" b="1" dirty="0" err="1" smtClean="0"/>
              <a:t>він</a:t>
            </a:r>
            <a:r>
              <a:rPr lang="ru-RU" b="1" dirty="0" smtClean="0"/>
              <a:t> </a:t>
            </a:r>
            <a:r>
              <a:rPr lang="ru-RU" b="1" dirty="0" err="1" smtClean="0"/>
              <a:t>різноманітніше</a:t>
            </a:r>
            <a:r>
              <a:rPr lang="ru-RU" b="1" dirty="0" smtClean="0"/>
              <a:t>, </a:t>
            </a:r>
            <a:r>
              <a:rPr lang="ru-RU" b="1" dirty="0" err="1" smtClean="0"/>
              <a:t>тим</a:t>
            </a:r>
            <a:r>
              <a:rPr lang="ru-RU" b="1" dirty="0" smtClean="0"/>
              <a:t> </a:t>
            </a:r>
            <a:r>
              <a:rPr lang="ru-RU" b="1" dirty="0" err="1" smtClean="0"/>
              <a:t>ефективніше</a:t>
            </a:r>
            <a:r>
              <a:rPr lang="ru-RU" b="1" dirty="0" smtClean="0"/>
              <a:t> </a:t>
            </a:r>
            <a:r>
              <a:rPr lang="ru-RU" b="1" dirty="0" err="1" smtClean="0"/>
              <a:t>будуть</a:t>
            </a:r>
            <a:r>
              <a:rPr lang="ru-RU" b="1" dirty="0" smtClean="0"/>
              <a:t> </a:t>
            </a:r>
            <a:r>
              <a:rPr lang="ru-RU" b="1" dirty="0" err="1" smtClean="0"/>
              <a:t>результати</a:t>
            </a:r>
            <a:r>
              <a:rPr lang="ru-RU" b="1" dirty="0" smtClean="0"/>
              <a:t>. </a:t>
            </a:r>
            <a:r>
              <a:rPr lang="ru-RU" b="1" dirty="0" err="1" smtClean="0"/>
              <a:t>Найважливіший</a:t>
            </a:r>
            <a:r>
              <a:rPr lang="ru-RU" b="1" dirty="0" smtClean="0"/>
              <a:t> </a:t>
            </a:r>
            <a:r>
              <a:rPr lang="ru-RU" b="1" dirty="0" err="1" smtClean="0"/>
              <a:t>розділ</a:t>
            </a:r>
            <a:r>
              <a:rPr lang="ru-RU" b="1" dirty="0" smtClean="0"/>
              <a:t> </a:t>
            </a:r>
            <a:r>
              <a:rPr lang="ru-RU" b="1" dirty="0" err="1" smtClean="0"/>
              <a:t>селекції</a:t>
            </a:r>
            <a:r>
              <a:rPr lang="ru-RU" b="1" dirty="0" smtClean="0"/>
              <a:t> - </a:t>
            </a:r>
            <a:r>
              <a:rPr lang="ru-RU" b="1" dirty="0" err="1" smtClean="0"/>
              <a:t>вчення</a:t>
            </a:r>
            <a:r>
              <a:rPr lang="ru-RU" b="1" dirty="0" smtClean="0"/>
              <a:t> про </a:t>
            </a:r>
            <a:r>
              <a:rPr lang="ru-RU" b="1" dirty="0" err="1" smtClean="0"/>
              <a:t>вихідний</a:t>
            </a:r>
            <a:r>
              <a:rPr lang="ru-RU" b="1" dirty="0" smtClean="0"/>
              <a:t> </a:t>
            </a:r>
            <a:r>
              <a:rPr lang="ru-RU" b="1" dirty="0" err="1" smtClean="0"/>
              <a:t>матеріал</a:t>
            </a:r>
            <a:r>
              <a:rPr lang="ru-RU" b="1" dirty="0" smtClean="0"/>
              <a:t> - </a:t>
            </a:r>
            <a:r>
              <a:rPr lang="ru-RU" b="1" dirty="0" err="1" smtClean="0"/>
              <a:t>фактично</a:t>
            </a:r>
            <a:r>
              <a:rPr lang="ru-RU" b="1" dirty="0" smtClean="0"/>
              <a:t> </a:t>
            </a:r>
            <a:r>
              <a:rPr lang="ru-RU" b="1" dirty="0" err="1" smtClean="0"/>
              <a:t>був</a:t>
            </a:r>
            <a:r>
              <a:rPr lang="ru-RU" b="1" dirty="0" smtClean="0"/>
              <a:t> </a:t>
            </a:r>
            <a:r>
              <a:rPr lang="ru-RU" b="1" dirty="0" err="1" smtClean="0"/>
              <a:t>розроблений</a:t>
            </a:r>
            <a:r>
              <a:rPr lang="ru-RU" b="1" dirty="0" smtClean="0"/>
              <a:t> Н. І. </a:t>
            </a:r>
            <a:r>
              <a:rPr lang="ru-RU" b="1" dirty="0" err="1" smtClean="0"/>
              <a:t>Вавіловим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докладно</a:t>
            </a:r>
            <a:r>
              <a:rPr lang="ru-RU" b="1" dirty="0" smtClean="0"/>
              <a:t> </a:t>
            </a:r>
            <a:r>
              <a:rPr lang="ru-RU" b="1" dirty="0" err="1" smtClean="0"/>
              <a:t>викладений</a:t>
            </a:r>
            <a:r>
              <a:rPr lang="ru-RU" b="1" dirty="0" smtClean="0"/>
              <a:t> в </a:t>
            </a:r>
            <a:r>
              <a:rPr lang="ru-RU" b="1" dirty="0" err="1" smtClean="0"/>
              <a:t>його</a:t>
            </a:r>
            <a:r>
              <a:rPr lang="ru-RU" b="1" dirty="0" smtClean="0"/>
              <a:t> </a:t>
            </a:r>
            <a:r>
              <a:rPr lang="ru-RU" b="1" dirty="0" err="1" smtClean="0"/>
              <a:t>праці</a:t>
            </a:r>
            <a:r>
              <a:rPr lang="ru-RU" b="1" dirty="0" smtClean="0"/>
              <a:t> «</a:t>
            </a:r>
            <a:r>
              <a:rPr lang="ru-RU" b="1" dirty="0" err="1" smtClean="0"/>
              <a:t>Центри</a:t>
            </a:r>
            <a:r>
              <a:rPr lang="ru-RU" b="1" dirty="0" smtClean="0"/>
              <a:t> </a:t>
            </a:r>
            <a:r>
              <a:rPr lang="ru-RU" b="1" dirty="0" err="1" smtClean="0"/>
              <a:t>походження</a:t>
            </a:r>
            <a:r>
              <a:rPr lang="ru-RU" b="1" dirty="0" smtClean="0"/>
              <a:t> </a:t>
            </a:r>
            <a:r>
              <a:rPr lang="ru-RU" b="1" dirty="0" err="1" smtClean="0"/>
              <a:t>культурних</a:t>
            </a:r>
            <a:r>
              <a:rPr lang="ru-RU" b="1" dirty="0" smtClean="0"/>
              <a:t> </a:t>
            </a:r>
            <a:r>
              <a:rPr lang="ru-RU" b="1" dirty="0" err="1" smtClean="0"/>
              <a:t>рослин</a:t>
            </a:r>
            <a:r>
              <a:rPr lang="ru-RU" b="1" dirty="0" smtClean="0"/>
              <a:t>».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714884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Вирішуючи</a:t>
            </a:r>
            <a:r>
              <a:rPr lang="ru-RU" b="1" dirty="0" smtClean="0"/>
              <a:t> проблему </a:t>
            </a:r>
            <a:r>
              <a:rPr lang="ru-RU" b="1" dirty="0" err="1" smtClean="0"/>
              <a:t>вихідного</a:t>
            </a:r>
            <a:r>
              <a:rPr lang="ru-RU" b="1" dirty="0" smtClean="0"/>
              <a:t> </a:t>
            </a:r>
            <a:r>
              <a:rPr lang="ru-RU" b="1" dirty="0" err="1" smtClean="0"/>
              <a:t>матеріалу</a:t>
            </a:r>
            <a:r>
              <a:rPr lang="ru-RU" b="1" dirty="0" smtClean="0"/>
              <a:t>, М. І. </a:t>
            </a:r>
            <a:r>
              <a:rPr lang="ru-RU" b="1" dirty="0" err="1" smtClean="0"/>
              <a:t>Вавілов</a:t>
            </a:r>
            <a:r>
              <a:rPr lang="ru-RU" b="1" dirty="0" smtClean="0"/>
              <a:t> </a:t>
            </a:r>
            <a:r>
              <a:rPr lang="ru-RU" b="1" dirty="0" err="1" smtClean="0"/>
              <a:t>обстежив</a:t>
            </a:r>
            <a:r>
              <a:rPr lang="ru-RU" b="1" dirty="0" smtClean="0"/>
              <a:t> </a:t>
            </a:r>
            <a:r>
              <a:rPr lang="ru-RU" b="1" dirty="0" err="1" smtClean="0"/>
              <a:t>багато</a:t>
            </a:r>
            <a:r>
              <a:rPr lang="ru-RU" b="1" dirty="0" smtClean="0"/>
              <a:t> </a:t>
            </a:r>
            <a:r>
              <a:rPr lang="ru-RU" b="1" dirty="0" err="1" smtClean="0"/>
              <a:t>районів</a:t>
            </a:r>
            <a:r>
              <a:rPr lang="ru-RU" b="1" dirty="0" smtClean="0"/>
              <a:t> </a:t>
            </a:r>
            <a:r>
              <a:rPr lang="ru-RU" b="1" dirty="0" err="1" smtClean="0"/>
              <a:t>земної</a:t>
            </a:r>
            <a:r>
              <a:rPr lang="ru-RU" b="1" dirty="0" smtClean="0"/>
              <a:t> </a:t>
            </a:r>
            <a:r>
              <a:rPr lang="ru-RU" b="1" dirty="0" err="1" smtClean="0"/>
              <a:t>кулі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виявив</a:t>
            </a:r>
            <a:r>
              <a:rPr lang="ru-RU" b="1" dirty="0" smtClean="0"/>
              <a:t> </a:t>
            </a:r>
            <a:r>
              <a:rPr lang="ru-RU" b="1" dirty="0" err="1" smtClean="0"/>
              <a:t>території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найбільшим</a:t>
            </a:r>
            <a:r>
              <a:rPr lang="ru-RU" b="1" dirty="0" smtClean="0"/>
              <a:t> </a:t>
            </a:r>
            <a:r>
              <a:rPr lang="ru-RU" b="1" dirty="0" err="1" smtClean="0"/>
              <a:t>генетичним</a:t>
            </a:r>
            <a:r>
              <a:rPr lang="ru-RU" b="1" dirty="0" smtClean="0"/>
              <a:t> </a:t>
            </a:r>
            <a:r>
              <a:rPr lang="ru-RU" b="1" dirty="0" err="1" smtClean="0"/>
              <a:t>різноманітністю</a:t>
            </a:r>
            <a:r>
              <a:rPr lang="ru-RU" b="1" dirty="0" smtClean="0"/>
              <a:t> </a:t>
            </a:r>
            <a:r>
              <a:rPr lang="ru-RU" b="1" dirty="0" err="1" smtClean="0"/>
              <a:t>культивованих</a:t>
            </a:r>
            <a:r>
              <a:rPr lang="ru-RU" b="1" dirty="0" smtClean="0"/>
              <a:t> </a:t>
            </a:r>
            <a:r>
              <a:rPr lang="ru-RU" b="1" dirty="0" err="1" smtClean="0"/>
              <a:t>рослин</a:t>
            </a:r>
            <a:r>
              <a:rPr lang="ru-RU" b="1" dirty="0" smtClean="0"/>
              <a:t> та </a:t>
            </a:r>
            <a:r>
              <a:rPr lang="ru-RU" b="1" dirty="0" err="1" smtClean="0"/>
              <a:t>їх</a:t>
            </a:r>
            <a:r>
              <a:rPr lang="ru-RU" b="1" dirty="0" smtClean="0"/>
              <a:t> диких </a:t>
            </a:r>
            <a:r>
              <a:rPr lang="ru-RU" b="1" dirty="0" err="1" smtClean="0"/>
              <a:t>родичів</a:t>
            </a:r>
            <a:r>
              <a:rPr lang="ru-RU" b="1" dirty="0" smtClean="0"/>
              <a:t>. У 1920-1930 </a:t>
            </a:r>
            <a:r>
              <a:rPr lang="ru-RU" b="1" dirty="0" err="1" smtClean="0"/>
              <a:t>рр</a:t>
            </a:r>
            <a:r>
              <a:rPr lang="ru-RU" b="1" dirty="0" smtClean="0"/>
              <a:t>.. М. І. </a:t>
            </a:r>
            <a:r>
              <a:rPr lang="ru-RU" b="1" dirty="0" err="1" smtClean="0"/>
              <a:t>Вавілов</a:t>
            </a:r>
            <a:r>
              <a:rPr lang="ru-RU" b="1" dirty="0" smtClean="0"/>
              <a:t> разом </a:t>
            </a: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 smtClean="0"/>
              <a:t>співробітниками</a:t>
            </a:r>
            <a:r>
              <a:rPr lang="ru-RU" b="1" dirty="0" smtClean="0"/>
              <a:t> </a:t>
            </a:r>
            <a:r>
              <a:rPr lang="ru-RU" b="1" dirty="0" err="1" smtClean="0"/>
              <a:t>здійснив</a:t>
            </a:r>
            <a:r>
              <a:rPr lang="ru-RU" b="1" dirty="0" smtClean="0"/>
              <a:t> </a:t>
            </a:r>
            <a:r>
              <a:rPr lang="ru-RU" b="1" dirty="0" err="1" smtClean="0"/>
              <a:t>понад</a:t>
            </a:r>
            <a:r>
              <a:rPr lang="ru-RU" b="1" dirty="0" smtClean="0"/>
              <a:t> 60 </a:t>
            </a:r>
            <a:r>
              <a:rPr lang="ru-RU" b="1" dirty="0" err="1" smtClean="0"/>
              <a:t>експедицій</a:t>
            </a:r>
            <a:r>
              <a:rPr lang="ru-RU" b="1" dirty="0" smtClean="0"/>
              <a:t> у 54 </a:t>
            </a:r>
            <a:r>
              <a:rPr lang="ru-RU" b="1" dirty="0" err="1" smtClean="0"/>
              <a:t>країни</a:t>
            </a:r>
            <a:r>
              <a:rPr lang="ru-RU" b="1" dirty="0" smtClean="0"/>
              <a:t> </a:t>
            </a:r>
            <a:r>
              <a:rPr lang="ru-RU" b="1" dirty="0" err="1" smtClean="0"/>
              <a:t>світу</a:t>
            </a:r>
            <a:r>
              <a:rPr lang="ru-RU" b="1" dirty="0" smtClean="0"/>
              <a:t> за </a:t>
            </a:r>
            <a:r>
              <a:rPr lang="ru-RU" b="1" dirty="0" err="1" smtClean="0"/>
              <a:t>всіма</a:t>
            </a:r>
            <a:r>
              <a:rPr lang="ru-RU" b="1" dirty="0" smtClean="0"/>
              <a:t> жилим континентах, </a:t>
            </a:r>
            <a:r>
              <a:rPr lang="ru-RU" b="1" dirty="0" err="1" smtClean="0"/>
              <a:t>крім</a:t>
            </a:r>
            <a:r>
              <a:rPr lang="ru-RU" b="1" dirty="0" smtClean="0"/>
              <a:t> </a:t>
            </a:r>
            <a:r>
              <a:rPr lang="ru-RU" b="1" dirty="0" err="1" smtClean="0"/>
              <a:t>Австралії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357166"/>
            <a:ext cx="2905122" cy="409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4357718" cy="6369072"/>
          </a:xfrm>
        </p:spPr>
        <p:txBody>
          <a:bodyPr>
            <a:normAutofit/>
          </a:bodyPr>
          <a:lstStyle/>
          <a:p>
            <a:r>
              <a:rPr lang="ru-RU" sz="1600" b="1" dirty="0" err="1" smtClean="0"/>
              <a:t>Учасники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експедицій</a:t>
            </a:r>
            <a:r>
              <a:rPr lang="ru-RU" sz="1600" b="1" dirty="0" smtClean="0"/>
              <a:t> - </a:t>
            </a:r>
            <a:r>
              <a:rPr lang="ru-RU" sz="1600" b="1" dirty="0" err="1" smtClean="0"/>
              <a:t>ботаніки</a:t>
            </a:r>
            <a:r>
              <a:rPr lang="ru-RU" sz="1600" b="1" dirty="0" smtClean="0"/>
              <a:t>, генетики, </a:t>
            </a:r>
            <a:r>
              <a:rPr lang="ru-RU" sz="1600" b="1" dirty="0" err="1" smtClean="0"/>
              <a:t>селекціонери</a:t>
            </a:r>
            <a:r>
              <a:rPr lang="ru-RU" sz="1600" b="1" dirty="0" smtClean="0"/>
              <a:t> - </a:t>
            </a:r>
            <a:r>
              <a:rPr lang="ru-RU" sz="1600" b="1" dirty="0" err="1" smtClean="0"/>
              <a:t>були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справжніми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мисливцями</a:t>
            </a:r>
            <a:r>
              <a:rPr lang="ru-RU" sz="1600" b="1" dirty="0" smtClean="0"/>
              <a:t> за </a:t>
            </a:r>
            <a:r>
              <a:rPr lang="ru-RU" sz="1600" b="1" dirty="0" err="1" smtClean="0"/>
              <a:t>рослинами</a:t>
            </a:r>
            <a:r>
              <a:rPr lang="ru-RU" sz="1600" b="1" dirty="0" smtClean="0"/>
              <a:t>. В </a:t>
            </a:r>
            <a:r>
              <a:rPr lang="ru-RU" sz="1600" b="1" dirty="0" err="1" smtClean="0"/>
              <a:t>результаті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величезної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роботи</a:t>
            </a:r>
            <a:r>
              <a:rPr lang="ru-RU" sz="1600" b="1" dirty="0" smtClean="0"/>
              <a:t> вони </a:t>
            </a:r>
            <a:r>
              <a:rPr lang="ru-RU" sz="1600" b="1" dirty="0" err="1" smtClean="0"/>
              <a:t>встановили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важливі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закономірності</a:t>
            </a:r>
            <a:r>
              <a:rPr lang="ru-RU" sz="1600" b="1" dirty="0" smtClean="0"/>
              <a:t>, показавши, </a:t>
            </a:r>
            <a:r>
              <a:rPr lang="ru-RU" sz="1600" b="1" dirty="0" err="1" smtClean="0"/>
              <a:t>що</a:t>
            </a:r>
            <a:r>
              <a:rPr lang="ru-RU" sz="1600" b="1" dirty="0" smtClean="0"/>
              <a:t> не у </a:t>
            </a:r>
            <a:r>
              <a:rPr lang="ru-RU" sz="1600" b="1" dirty="0" err="1" smtClean="0"/>
              <a:t>всіх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географічних</a:t>
            </a:r>
            <a:r>
              <a:rPr lang="ru-RU" sz="1600" b="1" dirty="0" smtClean="0"/>
              <a:t> зонах </a:t>
            </a:r>
            <a:r>
              <a:rPr lang="ru-RU" sz="1600" b="1" dirty="0" err="1" smtClean="0"/>
              <a:t>культурні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рослини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мають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однаковий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різноманітністю</a:t>
            </a:r>
            <a:r>
              <a:rPr lang="ru-RU" sz="1600" b="1" dirty="0" smtClean="0"/>
              <a:t>. Для </a:t>
            </a:r>
            <a:r>
              <a:rPr lang="ru-RU" sz="1600" b="1" dirty="0" err="1" smtClean="0"/>
              <a:t>різних</a:t>
            </a:r>
            <a:r>
              <a:rPr lang="ru-RU" sz="1600" b="1" dirty="0" smtClean="0"/>
              <a:t> культур </a:t>
            </a:r>
            <a:r>
              <a:rPr lang="ru-RU" sz="1600" b="1" dirty="0" err="1" smtClean="0"/>
              <a:t>існують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свої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центри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різноманіття</a:t>
            </a:r>
            <a:r>
              <a:rPr lang="ru-RU" sz="1600" b="1" dirty="0" smtClean="0"/>
              <a:t>, де </a:t>
            </a:r>
            <a:r>
              <a:rPr lang="ru-RU" sz="1600" b="1" dirty="0" err="1" smtClean="0"/>
              <a:t>зосереджена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найбільша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кількість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сортів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різновидів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різноманітних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спадкових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відхилень</a:t>
            </a:r>
            <a:r>
              <a:rPr lang="ru-RU" sz="1600" b="1" dirty="0" smtClean="0"/>
              <a:t>. </a:t>
            </a:r>
            <a:r>
              <a:rPr lang="ru-RU" sz="1600" b="1" dirty="0" err="1" smtClean="0"/>
              <a:t>Ці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центри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різноманіття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є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районами </a:t>
            </a:r>
            <a:r>
              <a:rPr lang="ru-RU" sz="1600" b="1" dirty="0" err="1" smtClean="0"/>
              <a:t>виникнення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культурних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сортів</a:t>
            </a:r>
            <a:r>
              <a:rPr lang="ru-RU" sz="1600" b="1" dirty="0" smtClean="0"/>
              <a:t>. Так, у </a:t>
            </a:r>
            <a:r>
              <a:rPr lang="ru-RU" sz="1600" b="1" dirty="0" err="1" smtClean="0"/>
              <a:t>картоплі</a:t>
            </a:r>
            <a:r>
              <a:rPr lang="ru-RU" sz="1600" b="1" dirty="0" smtClean="0"/>
              <a:t> максимум </a:t>
            </a:r>
            <a:r>
              <a:rPr lang="ru-RU" sz="1600" b="1" dirty="0" err="1" smtClean="0"/>
              <a:t>генетичної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розмаїтості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відзначений</a:t>
            </a:r>
            <a:r>
              <a:rPr lang="ru-RU" sz="1600" b="1" dirty="0" smtClean="0"/>
              <a:t> в </a:t>
            </a:r>
            <a:r>
              <a:rPr lang="ru-RU" sz="1600" b="1" dirty="0" err="1" smtClean="0"/>
              <a:t>Південній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Америці</a:t>
            </a:r>
            <a:r>
              <a:rPr lang="ru-RU" sz="1600" b="1" dirty="0" smtClean="0"/>
              <a:t>, у </a:t>
            </a:r>
            <a:r>
              <a:rPr lang="ru-RU" sz="1600" b="1" dirty="0" err="1" smtClean="0"/>
              <a:t>кукурудзи</a:t>
            </a:r>
            <a:r>
              <a:rPr lang="ru-RU" sz="1600" b="1" dirty="0" smtClean="0"/>
              <a:t> - в </a:t>
            </a:r>
            <a:r>
              <a:rPr lang="ru-RU" sz="1600" b="1" dirty="0" err="1" smtClean="0"/>
              <a:t>Мексиці</a:t>
            </a:r>
            <a:r>
              <a:rPr lang="ru-RU" sz="1600" b="1" dirty="0" smtClean="0"/>
              <a:t>, у рису - в </a:t>
            </a:r>
            <a:r>
              <a:rPr lang="ru-RU" sz="1600" b="1" dirty="0" err="1" smtClean="0"/>
              <a:t>Китаї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Японії</a:t>
            </a:r>
            <a:r>
              <a:rPr lang="ru-RU" sz="1600" b="1" dirty="0" smtClean="0"/>
              <a:t>, у </a:t>
            </a:r>
            <a:r>
              <a:rPr lang="ru-RU" sz="1600" b="1" dirty="0" err="1" smtClean="0"/>
              <a:t>пшениці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жита - в </a:t>
            </a:r>
            <a:r>
              <a:rPr lang="ru-RU" sz="1600" b="1" dirty="0" err="1" smtClean="0"/>
              <a:t>Середній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Азії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Закавказзя</a:t>
            </a:r>
            <a:r>
              <a:rPr lang="ru-RU" sz="1600" b="1" dirty="0" smtClean="0"/>
              <a:t>, у ячменю - в </a:t>
            </a:r>
            <a:r>
              <a:rPr lang="ru-RU" sz="1600" b="1" dirty="0" err="1" smtClean="0"/>
              <a:t>Африці</a:t>
            </a:r>
            <a:r>
              <a:rPr lang="ru-RU" sz="1600" b="1" dirty="0" smtClean="0"/>
              <a:t>. </a:t>
            </a:r>
            <a:r>
              <a:rPr lang="ru-RU" sz="1600" b="1" dirty="0" err="1" smtClean="0"/>
              <a:t>Більшість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центрів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збігається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древніми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вогнищами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землеробства</a:t>
            </a:r>
            <a:r>
              <a:rPr lang="ru-RU" sz="1600" b="1" dirty="0" smtClean="0"/>
              <a:t> . </a:t>
            </a:r>
            <a:r>
              <a:rPr lang="ru-RU" sz="1600" b="1" dirty="0" err="1" smtClean="0"/>
              <a:t>Це</a:t>
            </a:r>
            <a:r>
              <a:rPr lang="ru-RU" sz="1600" b="1" dirty="0" smtClean="0"/>
              <a:t> в основному не </a:t>
            </a:r>
            <a:r>
              <a:rPr lang="ru-RU" sz="1600" b="1" dirty="0" err="1" smtClean="0"/>
              <a:t>рівнинні</a:t>
            </a:r>
            <a:r>
              <a:rPr lang="ru-RU" sz="1600" b="1" dirty="0" smtClean="0"/>
              <a:t>, а </a:t>
            </a:r>
            <a:r>
              <a:rPr lang="ru-RU" sz="1600" b="1" dirty="0" err="1" smtClean="0"/>
              <a:t>гірські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райони</a:t>
            </a:r>
            <a:r>
              <a:rPr lang="ru-RU" sz="1600" b="1" dirty="0" smtClean="0"/>
              <a:t>. Таких </a:t>
            </a:r>
            <a:r>
              <a:rPr lang="ru-RU" sz="1600" b="1" dirty="0" err="1" smtClean="0"/>
              <a:t>центрів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різноманіття</a:t>
            </a:r>
            <a:r>
              <a:rPr lang="ru-RU" sz="1600" b="1" dirty="0" smtClean="0"/>
              <a:t> М. І. </a:t>
            </a:r>
            <a:r>
              <a:rPr lang="ru-RU" sz="1600" b="1" dirty="0" err="1" smtClean="0"/>
              <a:t>Вавілов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нарахував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спочатку</a:t>
            </a:r>
            <a:r>
              <a:rPr lang="ru-RU" sz="1600" b="1" dirty="0" smtClean="0"/>
              <a:t> 8, а в </a:t>
            </a:r>
            <a:r>
              <a:rPr lang="ru-RU" sz="1600" b="1" dirty="0" err="1" smtClean="0"/>
              <a:t>більш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пізніх</a:t>
            </a:r>
            <a:r>
              <a:rPr lang="ru-RU" sz="1600" b="1" dirty="0" smtClean="0"/>
              <a:t> роботах </a:t>
            </a:r>
            <a:r>
              <a:rPr lang="ru-RU" sz="1600" b="1" dirty="0" err="1" smtClean="0"/>
              <a:t>скоротив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їх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кількість</a:t>
            </a:r>
            <a:r>
              <a:rPr lang="ru-RU" sz="1600" b="1" dirty="0" smtClean="0"/>
              <a:t> до 7.</a:t>
            </a:r>
            <a:endParaRPr lang="ru-RU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57298"/>
            <a:ext cx="4059612" cy="336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п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4571998"/>
            <a:ext cx="2000264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j0425942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1364840"/>
            <a:ext cx="5715008" cy="54931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71448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1. Предмет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завдання</a:t>
            </a:r>
            <a:r>
              <a:rPr lang="ru-RU" b="1" dirty="0" smtClean="0"/>
              <a:t> </a:t>
            </a:r>
            <a:r>
              <a:rPr lang="ru-RU" b="1" dirty="0" err="1" smtClean="0"/>
              <a:t>селекції</a:t>
            </a:r>
            <a:r>
              <a:rPr lang="uk-UA" b="1" dirty="0" smtClean="0"/>
              <a:t>.</a:t>
            </a:r>
            <a:endParaRPr lang="ru-RU" b="1" dirty="0"/>
          </a:p>
        </p:txBody>
      </p:sp>
      <p:pic>
        <p:nvPicPr>
          <p:cNvPr id="5" name="Рисунок 4" descr="j0408026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3714752"/>
            <a:ext cx="2870917" cy="2390781"/>
          </a:xfrm>
          <a:prstGeom prst="rect">
            <a:avLst/>
          </a:prstGeom>
        </p:spPr>
      </p:pic>
      <p:pic>
        <p:nvPicPr>
          <p:cNvPr id="7" name="Рисунок 6" descr="j0424116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7158" y="500042"/>
            <a:ext cx="1571636" cy="1367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8" y="285728"/>
            <a:ext cx="8828420" cy="6226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662" y="1142984"/>
            <a:ext cx="1739259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Середземноморський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3929066"/>
            <a:ext cx="1357322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err="1" smtClean="0"/>
              <a:t>Абіссінський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071811"/>
            <a:ext cx="150019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sz="1200" dirty="0" smtClean="0"/>
              <a:t>Центрально</a:t>
            </a:r>
            <a:endParaRPr lang="en-US" sz="1200" dirty="0" smtClean="0"/>
          </a:p>
          <a:p>
            <a:r>
              <a:rPr lang="ru-RU" sz="1200" dirty="0" err="1" smtClean="0"/>
              <a:t>американський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28926" y="3786190"/>
            <a:ext cx="1928826" cy="2857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 err="1" smtClean="0"/>
              <a:t>Південноамериканський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643702" y="4357694"/>
            <a:ext cx="2249077" cy="285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 err="1" smtClean="0"/>
              <a:t>Південноазійський</a:t>
            </a:r>
            <a:r>
              <a:rPr lang="ru-RU" sz="1200" dirty="0" smtClean="0"/>
              <a:t> </a:t>
            </a:r>
            <a:r>
              <a:rPr lang="ru-RU" sz="1200" dirty="0" err="1" smtClean="0"/>
              <a:t>тропічний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86644" y="2714620"/>
            <a:ext cx="1604991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 err="1" smtClean="0"/>
              <a:t>Східноазіатський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71934" y="714356"/>
            <a:ext cx="2773323" cy="338554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1600" dirty="0" err="1" smtClean="0"/>
              <a:t>Південно-Західноазіатській</a:t>
            </a:r>
            <a:endParaRPr lang="ru-RU" sz="1600" dirty="0"/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28604"/>
            <a:ext cx="8421969" cy="602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329642" cy="296842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Заповнення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таблиці</a:t>
            </a:r>
            <a:r>
              <a:rPr lang="ru-RU" sz="2000" dirty="0" smtClean="0"/>
              <a:t> «</a:t>
            </a:r>
            <a:r>
              <a:rPr lang="ru-RU" sz="2000" dirty="0" err="1" smtClean="0"/>
              <a:t>Центри</a:t>
            </a:r>
            <a:r>
              <a:rPr lang="ru-RU" sz="2000" dirty="0" smtClean="0"/>
              <a:t> </a:t>
            </a:r>
            <a:r>
              <a:rPr lang="ru-RU" sz="2000" dirty="0" err="1" smtClean="0"/>
              <a:t>походження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571480"/>
          <a:ext cx="8786874" cy="607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702"/>
                <a:gridCol w="2000264"/>
                <a:gridCol w="4714908"/>
              </a:tblGrid>
              <a:tr h="66005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Назва</a:t>
                      </a:r>
                      <a:r>
                        <a:rPr lang="ru-RU" dirty="0" smtClean="0"/>
                        <a:t> центру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Географічне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положення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Окультурені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рослини</a:t>
                      </a:r>
                      <a:endParaRPr lang="ru-RU" dirty="0"/>
                    </a:p>
                  </a:txBody>
                  <a:tcPr/>
                </a:tc>
              </a:tr>
              <a:tr h="858950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Південноазійський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тропічний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Тропічна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Індія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Індокитай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Південний</a:t>
                      </a:r>
                      <a:r>
                        <a:rPr lang="ru-RU" sz="1100" dirty="0" smtClean="0"/>
                        <a:t> Китай, </a:t>
                      </a:r>
                      <a:r>
                        <a:rPr lang="ru-RU" sz="1100" dirty="0" err="1" smtClean="0"/>
                        <a:t>острови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Південно-Східної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Азії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Рис, </a:t>
                      </a:r>
                      <a:r>
                        <a:rPr lang="ru-RU" sz="1100" dirty="0" err="1" smtClean="0"/>
                        <a:t>цукровий</a:t>
                      </a:r>
                      <a:r>
                        <a:rPr lang="ru-RU" sz="1100" dirty="0" smtClean="0"/>
                        <a:t> очерет, </a:t>
                      </a:r>
                      <a:r>
                        <a:rPr lang="ru-RU" sz="1100" dirty="0" err="1" smtClean="0"/>
                        <a:t>огірок</a:t>
                      </a:r>
                      <a:r>
                        <a:rPr lang="ru-RU" sz="1100" dirty="0" smtClean="0"/>
                        <a:t>, баклажан, </a:t>
                      </a:r>
                      <a:r>
                        <a:rPr lang="ru-RU" sz="1100" dirty="0" err="1" smtClean="0"/>
                        <a:t>чорний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перець</a:t>
                      </a:r>
                      <a:r>
                        <a:rPr lang="ru-RU" sz="1100" dirty="0" smtClean="0"/>
                        <a:t>, банан, </a:t>
                      </a:r>
                      <a:r>
                        <a:rPr lang="ru-RU" sz="1100" dirty="0" err="1" smtClean="0"/>
                        <a:t>цукрова</a:t>
                      </a:r>
                      <a:r>
                        <a:rPr lang="ru-RU" sz="1100" dirty="0" smtClean="0"/>
                        <a:t> пальма, саговая пальма, </a:t>
                      </a:r>
                      <a:r>
                        <a:rPr lang="ru-RU" sz="1100" dirty="0" err="1" smtClean="0"/>
                        <a:t>хлібне</a:t>
                      </a:r>
                      <a:r>
                        <a:rPr lang="ru-RU" sz="1100" dirty="0" smtClean="0"/>
                        <a:t> дерево, чай, лимон, апельсин, манго, джут та </a:t>
                      </a:r>
                      <a:r>
                        <a:rPr lang="ru-RU" sz="1100" dirty="0" err="1" smtClean="0"/>
                        <a:t>ін</a:t>
                      </a:r>
                      <a:r>
                        <a:rPr lang="ru-RU" sz="1100" dirty="0" smtClean="0"/>
                        <a:t> (50% </a:t>
                      </a:r>
                      <a:r>
                        <a:rPr lang="ru-RU" sz="1100" dirty="0" err="1" smtClean="0"/>
                        <a:t>культурних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рослин</a:t>
                      </a:r>
                      <a:r>
                        <a:rPr lang="ru-RU" sz="1100" dirty="0" smtClean="0"/>
                        <a:t>)</a:t>
                      </a:r>
                      <a:endParaRPr lang="ru-RU" sz="1100" dirty="0"/>
                    </a:p>
                  </a:txBody>
                  <a:tcPr/>
                </a:tc>
              </a:tr>
              <a:tr h="858950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Східноазіатський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Центральний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і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Східний</a:t>
                      </a:r>
                      <a:r>
                        <a:rPr lang="ru-RU" sz="1100" dirty="0" smtClean="0"/>
                        <a:t> Китай, </a:t>
                      </a:r>
                      <a:r>
                        <a:rPr lang="ru-RU" sz="1100" dirty="0" err="1" smtClean="0"/>
                        <a:t>Японія</a:t>
                      </a:r>
                      <a:r>
                        <a:rPr lang="ru-RU" sz="1100" dirty="0" smtClean="0"/>
                        <a:t>, Корея, Тайвань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Соя, просо, гречка, слива, вишня, редька, </a:t>
                      </a:r>
                      <a:r>
                        <a:rPr lang="ru-RU" sz="1100" dirty="0" err="1" smtClean="0"/>
                        <a:t>шовковиця</a:t>
                      </a:r>
                      <a:r>
                        <a:rPr lang="ru-RU" sz="1100" dirty="0" smtClean="0"/>
                        <a:t>, гаолян, </a:t>
                      </a:r>
                      <a:r>
                        <a:rPr lang="ru-RU" sz="1100" dirty="0" err="1" smtClean="0"/>
                        <a:t>коноплі</a:t>
                      </a:r>
                      <a:r>
                        <a:rPr lang="ru-RU" sz="1100" dirty="0" smtClean="0"/>
                        <a:t>, хурма, </a:t>
                      </a:r>
                      <a:r>
                        <a:rPr lang="ru-RU" sz="1100" dirty="0" err="1" smtClean="0"/>
                        <a:t>китайські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яблука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опійний</a:t>
                      </a:r>
                      <a:r>
                        <a:rPr lang="ru-RU" sz="1100" dirty="0" smtClean="0"/>
                        <a:t> мак, </a:t>
                      </a:r>
                      <a:r>
                        <a:rPr lang="ru-RU" sz="1100" dirty="0" err="1" smtClean="0"/>
                        <a:t>ревінь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кориця</a:t>
                      </a:r>
                      <a:r>
                        <a:rPr lang="ru-RU" sz="1100" dirty="0" smtClean="0"/>
                        <a:t>, олива та </a:t>
                      </a:r>
                      <a:r>
                        <a:rPr lang="ru-RU" sz="1100" dirty="0" err="1" smtClean="0"/>
                        <a:t>ін</a:t>
                      </a:r>
                      <a:r>
                        <a:rPr lang="ru-RU" sz="1100" dirty="0" smtClean="0"/>
                        <a:t> (20% </a:t>
                      </a:r>
                      <a:r>
                        <a:rPr lang="ru-RU" sz="1100" dirty="0" err="1" smtClean="0"/>
                        <a:t>культурних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рослин</a:t>
                      </a:r>
                      <a:r>
                        <a:rPr lang="ru-RU" sz="1100" dirty="0" smtClean="0"/>
                        <a:t>)</a:t>
                      </a:r>
                      <a:endParaRPr lang="ru-RU" sz="1100" dirty="0"/>
                    </a:p>
                  </a:txBody>
                  <a:tcPr/>
                </a:tc>
              </a:tr>
              <a:tr h="858950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Південно-Західноазіатській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Мала </a:t>
                      </a:r>
                      <a:r>
                        <a:rPr lang="ru-RU" sz="1100" dirty="0" err="1" smtClean="0"/>
                        <a:t>Азія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Середня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Азія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Іран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Афганістан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Південно-Західна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Індія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М'яка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пшениця</a:t>
                      </a:r>
                      <a:r>
                        <a:rPr lang="ru-RU" sz="1100" dirty="0" smtClean="0"/>
                        <a:t>, жито, </a:t>
                      </a:r>
                      <a:r>
                        <a:rPr lang="ru-RU" sz="1100" dirty="0" err="1" smtClean="0"/>
                        <a:t>льон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коноплі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ріпа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морква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часник</a:t>
                      </a:r>
                      <a:r>
                        <a:rPr lang="ru-RU" sz="1100" dirty="0" smtClean="0"/>
                        <a:t>, виноград, абрикос, груша, горох, </a:t>
                      </a:r>
                      <a:r>
                        <a:rPr lang="ru-RU" sz="1100" dirty="0" err="1" smtClean="0"/>
                        <a:t>боби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диня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ячмінь</a:t>
                      </a:r>
                      <a:r>
                        <a:rPr lang="ru-RU" sz="1100" dirty="0" smtClean="0"/>
                        <a:t>, овес, черешня, шпинат, </a:t>
                      </a:r>
                      <a:r>
                        <a:rPr lang="ru-RU" sz="1100" dirty="0" err="1" smtClean="0"/>
                        <a:t>базилік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волоський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горіх</a:t>
                      </a:r>
                      <a:r>
                        <a:rPr lang="ru-RU" sz="1100" dirty="0" smtClean="0"/>
                        <a:t> та </a:t>
                      </a:r>
                      <a:r>
                        <a:rPr lang="ru-RU" sz="1100" dirty="0" err="1" smtClean="0"/>
                        <a:t>ін</a:t>
                      </a:r>
                      <a:r>
                        <a:rPr lang="ru-RU" sz="1100" dirty="0" smtClean="0"/>
                        <a:t> (14% </a:t>
                      </a:r>
                      <a:r>
                        <a:rPr lang="ru-RU" sz="1100" dirty="0" err="1" smtClean="0"/>
                        <a:t>культурних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рослин</a:t>
                      </a:r>
                      <a:r>
                        <a:rPr lang="ru-RU" sz="1100" dirty="0" smtClean="0"/>
                        <a:t>)</a:t>
                      </a:r>
                      <a:endParaRPr lang="ru-RU" sz="1100" dirty="0"/>
                    </a:p>
                  </a:txBody>
                  <a:tcPr/>
                </a:tc>
              </a:tr>
              <a:tr h="858950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Середземноморський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Країни</a:t>
                      </a:r>
                      <a:r>
                        <a:rPr lang="ru-RU" sz="1100" dirty="0" smtClean="0"/>
                        <a:t> по берегах </a:t>
                      </a:r>
                      <a:r>
                        <a:rPr lang="ru-RU" sz="1100" dirty="0" err="1" smtClean="0"/>
                        <a:t>Середземного</a:t>
                      </a:r>
                      <a:r>
                        <a:rPr lang="ru-RU" sz="1100" dirty="0" smtClean="0"/>
                        <a:t> моря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Капуста, </a:t>
                      </a:r>
                      <a:r>
                        <a:rPr lang="ru-RU" sz="1100" dirty="0" err="1" smtClean="0"/>
                        <a:t>цукровий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буряк</a:t>
                      </a:r>
                      <a:r>
                        <a:rPr lang="ru-RU" sz="1100" dirty="0" smtClean="0"/>
                        <a:t>, оливка (олива), </a:t>
                      </a:r>
                      <a:r>
                        <a:rPr lang="ru-RU" sz="1100" dirty="0" err="1" smtClean="0"/>
                        <a:t>конюшина</a:t>
                      </a:r>
                      <a:r>
                        <a:rPr lang="ru-RU" sz="1100" dirty="0" smtClean="0"/>
                        <a:t>, одноцветковая </a:t>
                      </a:r>
                      <a:r>
                        <a:rPr lang="ru-RU" sz="1100" dirty="0" err="1" smtClean="0"/>
                        <a:t>сочевиця</a:t>
                      </a:r>
                      <a:r>
                        <a:rPr lang="ru-RU" sz="1100" dirty="0" smtClean="0"/>
                        <a:t>, люпин, цибуля, </a:t>
                      </a:r>
                      <a:r>
                        <a:rPr lang="ru-RU" sz="1100" dirty="0" err="1" smtClean="0"/>
                        <a:t>гірчиця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бруква</a:t>
                      </a:r>
                      <a:r>
                        <a:rPr lang="ru-RU" sz="1100" dirty="0" smtClean="0"/>
                        <a:t>, спаржа, </a:t>
                      </a:r>
                      <a:r>
                        <a:rPr lang="ru-RU" sz="1100" dirty="0" err="1" smtClean="0"/>
                        <a:t>селера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кріп</a:t>
                      </a:r>
                      <a:r>
                        <a:rPr lang="ru-RU" sz="1100" dirty="0" smtClean="0"/>
                        <a:t>, щавель, </a:t>
                      </a:r>
                      <a:r>
                        <a:rPr lang="ru-RU" sz="1100" dirty="0" err="1" smtClean="0"/>
                        <a:t>кмин</a:t>
                      </a:r>
                      <a:r>
                        <a:rPr lang="ru-RU" sz="1100" dirty="0" smtClean="0"/>
                        <a:t> та </a:t>
                      </a:r>
                      <a:r>
                        <a:rPr lang="ru-RU" sz="1100" dirty="0" err="1" smtClean="0"/>
                        <a:t>ін</a:t>
                      </a:r>
                      <a:r>
                        <a:rPr lang="ru-RU" sz="1100" dirty="0" smtClean="0"/>
                        <a:t> (11% </a:t>
                      </a:r>
                      <a:r>
                        <a:rPr lang="ru-RU" sz="1100" dirty="0" err="1" smtClean="0"/>
                        <a:t>культурних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рослин</a:t>
                      </a:r>
                      <a:r>
                        <a:rPr lang="ru-RU" sz="1100" dirty="0" smtClean="0"/>
                        <a:t>)</a:t>
                      </a:r>
                      <a:endParaRPr lang="ru-RU" sz="1100" dirty="0"/>
                    </a:p>
                  </a:txBody>
                  <a:tcPr/>
                </a:tc>
              </a:tr>
              <a:tr h="660059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Абіссінський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Ефіопське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нагір'я</a:t>
                      </a:r>
                      <a:r>
                        <a:rPr lang="ru-RU" sz="1100" dirty="0" smtClean="0"/>
                        <a:t> Африки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Тверда </a:t>
                      </a:r>
                      <a:r>
                        <a:rPr lang="ru-RU" sz="1100" dirty="0" err="1" smtClean="0"/>
                        <a:t>пшениця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ячмінь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кавове</a:t>
                      </a:r>
                      <a:r>
                        <a:rPr lang="ru-RU" sz="1100" dirty="0" smtClean="0"/>
                        <a:t> дерево, </a:t>
                      </a:r>
                      <a:r>
                        <a:rPr lang="ru-RU" sz="1100" dirty="0" err="1" smtClean="0"/>
                        <a:t>зернове</a:t>
                      </a:r>
                      <a:r>
                        <a:rPr lang="ru-RU" sz="1100" dirty="0" smtClean="0"/>
                        <a:t> сорго, </a:t>
                      </a:r>
                      <a:r>
                        <a:rPr lang="ru-RU" sz="1100" dirty="0" err="1" smtClean="0"/>
                        <a:t>банани</a:t>
                      </a:r>
                      <a:r>
                        <a:rPr lang="ru-RU" sz="1100" dirty="0" smtClean="0"/>
                        <a:t>, нут, кавун, рицина та </a:t>
                      </a:r>
                      <a:r>
                        <a:rPr lang="ru-RU" sz="1100" dirty="0" err="1" smtClean="0"/>
                        <a:t>ін</a:t>
                      </a:r>
                      <a:endParaRPr lang="ru-RU" sz="1100" dirty="0"/>
                    </a:p>
                  </a:txBody>
                  <a:tcPr/>
                </a:tc>
              </a:tr>
              <a:tr h="660059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Центральноамериканський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Південна</a:t>
                      </a:r>
                      <a:r>
                        <a:rPr lang="ru-RU" sz="1100" dirty="0" smtClean="0"/>
                        <a:t> Мексика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Кукурудза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довговолокнистих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бавовник</a:t>
                      </a:r>
                      <a:r>
                        <a:rPr lang="ru-RU" sz="1100" dirty="0" smtClean="0"/>
                        <a:t>, какао, </a:t>
                      </a:r>
                      <a:r>
                        <a:rPr lang="ru-RU" sz="1100" dirty="0" err="1" smtClean="0"/>
                        <a:t>гарбуз</a:t>
                      </a:r>
                      <a:r>
                        <a:rPr lang="ru-RU" sz="1100" dirty="0" smtClean="0"/>
                        <a:t>, тютюн, </a:t>
                      </a:r>
                      <a:r>
                        <a:rPr lang="ru-RU" sz="1100" dirty="0" err="1" smtClean="0"/>
                        <a:t>квасоля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червоний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перець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соняшник</a:t>
                      </a:r>
                      <a:r>
                        <a:rPr lang="ru-RU" sz="1100" dirty="0" smtClean="0"/>
                        <a:t>, батат та </a:t>
                      </a:r>
                      <a:r>
                        <a:rPr lang="ru-RU" sz="1100" dirty="0" err="1" smtClean="0"/>
                        <a:t>ін</a:t>
                      </a:r>
                      <a:endParaRPr lang="ru-RU" sz="1100" dirty="0"/>
                    </a:p>
                  </a:txBody>
                  <a:tcPr/>
                </a:tc>
              </a:tr>
              <a:tr h="660059"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Південноамериканський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Південна</a:t>
                      </a:r>
                      <a:r>
                        <a:rPr lang="ru-RU" sz="1100" dirty="0" smtClean="0"/>
                        <a:t> Америка </a:t>
                      </a:r>
                      <a:r>
                        <a:rPr lang="ru-RU" sz="1100" dirty="0" err="1" smtClean="0"/>
                        <a:t>вздовж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західного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узбережжя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 smtClean="0"/>
                        <a:t>Картопля</a:t>
                      </a:r>
                      <a:r>
                        <a:rPr lang="ru-RU" sz="1100" dirty="0" smtClean="0"/>
                        <a:t>, ананас, </a:t>
                      </a:r>
                      <a:r>
                        <a:rPr lang="ru-RU" sz="1100" dirty="0" err="1" smtClean="0"/>
                        <a:t>хінне</a:t>
                      </a:r>
                      <a:r>
                        <a:rPr lang="ru-RU" sz="1100" dirty="0" smtClean="0"/>
                        <a:t> дерево, </a:t>
                      </a:r>
                      <a:r>
                        <a:rPr lang="ru-RU" sz="1100" dirty="0" err="1" smtClean="0"/>
                        <a:t>маніок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томати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арахіс</a:t>
                      </a:r>
                      <a:r>
                        <a:rPr lang="ru-RU" sz="1100" dirty="0" smtClean="0"/>
                        <a:t>, </a:t>
                      </a:r>
                      <a:r>
                        <a:rPr lang="ru-RU" sz="1100" dirty="0" err="1" smtClean="0"/>
                        <a:t>кокаїновий</a:t>
                      </a:r>
                      <a:r>
                        <a:rPr lang="ru-RU" sz="1100" dirty="0" smtClean="0"/>
                        <a:t> кущ, </a:t>
                      </a:r>
                      <a:r>
                        <a:rPr lang="ru-RU" sz="1100" dirty="0" err="1" smtClean="0"/>
                        <a:t>суниця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садова</a:t>
                      </a:r>
                      <a:r>
                        <a:rPr lang="ru-RU" sz="1100" dirty="0" smtClean="0"/>
                        <a:t> та </a:t>
                      </a:r>
                      <a:r>
                        <a:rPr lang="ru-RU" sz="1100" dirty="0" err="1" smtClean="0"/>
                        <a:t>ін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40719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Разом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відкриттям</a:t>
            </a:r>
            <a:r>
              <a:rPr lang="ru-RU" sz="1600" dirty="0" smtClean="0"/>
              <a:t> </a:t>
            </a:r>
            <a:r>
              <a:rPr lang="ru-RU" sz="1600" dirty="0" err="1" smtClean="0"/>
              <a:t>світових</a:t>
            </a:r>
            <a:r>
              <a:rPr lang="ru-RU" sz="1600" dirty="0" smtClean="0"/>
              <a:t> </a:t>
            </a:r>
            <a:r>
              <a:rPr lang="ru-RU" sz="1600" dirty="0" err="1" smtClean="0"/>
              <a:t>центрів</a:t>
            </a:r>
            <a:r>
              <a:rPr lang="ru-RU" sz="1600" dirty="0" smtClean="0"/>
              <a:t> </a:t>
            </a:r>
            <a:r>
              <a:rPr lang="ru-RU" sz="1600" dirty="0" err="1" smtClean="0"/>
              <a:t>походження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культурних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рослин</a:t>
            </a:r>
            <a:r>
              <a:rPr lang="ru-RU" sz="1600" dirty="0" smtClean="0"/>
              <a:t> М. І. </a:t>
            </a:r>
            <a:r>
              <a:rPr lang="ru-RU" sz="1600" dirty="0" err="1" smtClean="0"/>
              <a:t>Вавілов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співробітники</a:t>
            </a:r>
            <a:r>
              <a:rPr lang="ru-RU" sz="1600" dirty="0" smtClean="0"/>
              <a:t> </a:t>
            </a:r>
            <a:r>
              <a:rPr lang="ru-RU" sz="1600" dirty="0" err="1" smtClean="0"/>
              <a:t>зібрали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найбільшу</a:t>
            </a:r>
            <a:r>
              <a:rPr lang="ru-RU" sz="1600" dirty="0" smtClean="0"/>
              <a:t> в </a:t>
            </a:r>
            <a:r>
              <a:rPr lang="ru-RU" sz="1600" dirty="0" err="1" smtClean="0"/>
              <a:t>світі</a:t>
            </a:r>
            <a:r>
              <a:rPr lang="ru-RU" sz="1600" dirty="0" smtClean="0"/>
              <a:t> </a:t>
            </a:r>
            <a:r>
              <a:rPr lang="ru-RU" sz="1600" dirty="0" err="1" smtClean="0"/>
              <a:t>колекцію</a:t>
            </a:r>
            <a:r>
              <a:rPr lang="ru-RU" sz="1600" dirty="0" smtClean="0"/>
              <a:t> </a:t>
            </a:r>
            <a:r>
              <a:rPr lang="ru-RU" sz="1600" dirty="0" err="1" smtClean="0"/>
              <a:t>рослин</a:t>
            </a:r>
            <a:r>
              <a:rPr lang="ru-RU" sz="1600" dirty="0" smtClean="0"/>
              <a:t>, яка </a:t>
            </a:r>
            <a:r>
              <a:rPr lang="ru-RU" sz="1600" dirty="0" err="1" smtClean="0"/>
              <a:t>була</a:t>
            </a:r>
            <a:r>
              <a:rPr lang="ru-RU" sz="1600" dirty="0" smtClean="0"/>
              <a:t> </a:t>
            </a:r>
            <a:r>
              <a:rPr lang="ru-RU" sz="1600" dirty="0" err="1" smtClean="0"/>
              <a:t>зосереджена</a:t>
            </a:r>
            <a:r>
              <a:rPr lang="ru-RU" sz="1600" dirty="0" smtClean="0"/>
              <a:t> в </a:t>
            </a:r>
            <a:r>
              <a:rPr lang="ru-RU" sz="1600" dirty="0" err="1" smtClean="0"/>
              <a:t>створеному</a:t>
            </a:r>
            <a:r>
              <a:rPr lang="ru-RU" sz="1600" dirty="0" smtClean="0"/>
              <a:t> Всесоюзному </a:t>
            </a:r>
            <a:r>
              <a:rPr lang="ru-RU" sz="1600" dirty="0" err="1" smtClean="0"/>
              <a:t>інституті</a:t>
            </a:r>
            <a:r>
              <a:rPr lang="ru-RU" sz="1600" dirty="0" smtClean="0"/>
              <a:t> </a:t>
            </a:r>
            <a:r>
              <a:rPr lang="ru-RU" sz="1600" dirty="0" err="1" smtClean="0"/>
              <a:t>рослинництва</a:t>
            </a:r>
            <a:r>
              <a:rPr lang="ru-RU" sz="1600" dirty="0" smtClean="0"/>
              <a:t> (ВІР, м. </a:t>
            </a:r>
            <a:r>
              <a:rPr lang="ru-RU" sz="1600" dirty="0" err="1" smtClean="0"/>
              <a:t>Ленінград</a:t>
            </a:r>
            <a:r>
              <a:rPr lang="ru-RU" sz="1600" dirty="0" smtClean="0"/>
              <a:t>, </a:t>
            </a:r>
            <a:r>
              <a:rPr lang="ru-RU" sz="1600" dirty="0" err="1" smtClean="0"/>
              <a:t>нині</a:t>
            </a:r>
            <a:r>
              <a:rPr lang="ru-RU" sz="1600" dirty="0" smtClean="0"/>
              <a:t> </a:t>
            </a:r>
            <a:r>
              <a:rPr lang="ru-RU" sz="1600" dirty="0" err="1" smtClean="0"/>
              <a:t>Санктпетербург</a:t>
            </a:r>
            <a:r>
              <a:rPr lang="ru-RU" sz="1600" dirty="0" smtClean="0"/>
              <a:t>), в </a:t>
            </a:r>
            <a:r>
              <a:rPr lang="ru-RU" sz="1600" dirty="0" err="1" smtClean="0"/>
              <a:t>даний</a:t>
            </a:r>
            <a:r>
              <a:rPr lang="ru-RU" sz="1600" dirty="0" smtClean="0"/>
              <a:t> час носить </a:t>
            </a:r>
            <a:r>
              <a:rPr lang="ru-RU" sz="1600" dirty="0" err="1" smtClean="0"/>
              <a:t>ім'я</a:t>
            </a:r>
            <a:r>
              <a:rPr lang="ru-RU" sz="1600" dirty="0" smtClean="0"/>
              <a:t> М. І. </a:t>
            </a:r>
            <a:r>
              <a:rPr lang="ru-RU" sz="1600" dirty="0" err="1" smtClean="0"/>
              <a:t>Вавілова</a:t>
            </a:r>
            <a:r>
              <a:rPr lang="ru-RU" sz="1600" dirty="0" smtClean="0"/>
              <a:t>. </a:t>
            </a:r>
            <a:r>
              <a:rPr lang="ru-RU" sz="1600" dirty="0" err="1" smtClean="0"/>
              <a:t>Ця</a:t>
            </a:r>
            <a:r>
              <a:rPr lang="ru-RU" sz="1600" dirty="0" smtClean="0"/>
              <a:t> </a:t>
            </a:r>
            <a:r>
              <a:rPr lang="ru-RU" sz="1600" dirty="0" err="1" smtClean="0"/>
              <a:t>колекція</a:t>
            </a:r>
            <a:r>
              <a:rPr lang="ru-RU" sz="1600" dirty="0" smtClean="0"/>
              <a:t> у </a:t>
            </a:r>
            <a:r>
              <a:rPr lang="ru-RU" sz="1600" dirty="0" err="1" smtClean="0"/>
              <a:t>вигляді</a:t>
            </a:r>
            <a:r>
              <a:rPr lang="ru-RU" sz="1600" dirty="0" smtClean="0"/>
              <a:t> </a:t>
            </a:r>
            <a:r>
              <a:rPr lang="ru-RU" sz="1600" dirty="0" err="1" smtClean="0"/>
              <a:t>насіннєвих</a:t>
            </a:r>
            <a:r>
              <a:rPr lang="ru-RU" sz="1600" dirty="0" smtClean="0"/>
              <a:t> </a:t>
            </a:r>
            <a:r>
              <a:rPr lang="ru-RU" sz="1600" dirty="0" err="1" smtClean="0"/>
              <a:t>зразків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постійно</a:t>
            </a:r>
            <a:r>
              <a:rPr lang="ru-RU" sz="1600" dirty="0" smtClean="0"/>
              <a:t> </a:t>
            </a:r>
            <a:r>
              <a:rPr lang="ru-RU" sz="1600" dirty="0" err="1" smtClean="0"/>
              <a:t>поповнюється</a:t>
            </a:r>
            <a:r>
              <a:rPr lang="ru-RU" sz="1600" dirty="0" smtClean="0"/>
              <a:t>, </a:t>
            </a:r>
            <a:r>
              <a:rPr lang="ru-RU" sz="1600" dirty="0" err="1" smtClean="0"/>
              <a:t>відтворюється</a:t>
            </a:r>
            <a:r>
              <a:rPr lang="ru-RU" sz="1600" dirty="0" smtClean="0"/>
              <a:t> на полях </a:t>
            </a:r>
            <a:r>
              <a:rPr lang="ru-RU" sz="1600" dirty="0" err="1" smtClean="0"/>
              <a:t>дослідних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станцій</a:t>
            </a:r>
            <a:r>
              <a:rPr lang="ru-RU" sz="1600" dirty="0" smtClean="0"/>
              <a:t> </a:t>
            </a:r>
            <a:r>
              <a:rPr lang="ru-RU" sz="1600" dirty="0" err="1" smtClean="0"/>
              <a:t>інституту</a:t>
            </a:r>
            <a:r>
              <a:rPr lang="ru-RU" sz="1600" dirty="0" smtClean="0"/>
              <a:t>. Вона </a:t>
            </a:r>
            <a:r>
              <a:rPr lang="ru-RU" sz="1600" dirty="0" err="1" smtClean="0"/>
              <a:t>є</a:t>
            </a:r>
            <a:r>
              <a:rPr lang="ru-RU" sz="1600" dirty="0" smtClean="0"/>
              <a:t> </a:t>
            </a:r>
            <a:r>
              <a:rPr lang="ru-RU" sz="1600" dirty="0" err="1" smtClean="0"/>
              <a:t>тим</a:t>
            </a:r>
            <a:r>
              <a:rPr lang="ru-RU" sz="1600" dirty="0" smtClean="0"/>
              <a:t> </a:t>
            </a:r>
            <a:r>
              <a:rPr lang="ru-RU" sz="1600" dirty="0" err="1" smtClean="0"/>
              <a:t>джерелом</a:t>
            </a:r>
            <a:r>
              <a:rPr lang="ru-RU" sz="1600" dirty="0" smtClean="0"/>
              <a:t> </a:t>
            </a:r>
            <a:r>
              <a:rPr lang="ru-RU" sz="1600" dirty="0" err="1" smtClean="0"/>
              <a:t>вихідного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матеріалу</a:t>
            </a:r>
            <a:r>
              <a:rPr lang="ru-RU" sz="1600" dirty="0" smtClean="0"/>
              <a:t>, </a:t>
            </a:r>
            <a:r>
              <a:rPr lang="ru-RU" sz="1600" dirty="0" err="1" smtClean="0"/>
              <a:t>яким</a:t>
            </a:r>
            <a:r>
              <a:rPr lang="ru-RU" sz="1600" dirty="0" smtClean="0"/>
              <a:t> </a:t>
            </a:r>
            <a:r>
              <a:rPr lang="ru-RU" sz="1600" dirty="0" err="1" smtClean="0"/>
              <a:t>користуються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всі</a:t>
            </a:r>
            <a:r>
              <a:rPr lang="ru-RU" sz="1600" dirty="0" smtClean="0"/>
              <a:t> генетики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селекціонери</a:t>
            </a:r>
            <a:r>
              <a:rPr lang="ru-RU" sz="1600" dirty="0" smtClean="0"/>
              <a:t> </a:t>
            </a:r>
            <a:r>
              <a:rPr lang="ru-RU" sz="1600" dirty="0" err="1" smtClean="0"/>
              <a:t>країни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працюють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рослинами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428604"/>
            <a:ext cx="36433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У </a:t>
            </a:r>
            <a:r>
              <a:rPr lang="ru-RU" sz="1600" dirty="0" err="1" smtClean="0"/>
              <a:t>колекції</a:t>
            </a:r>
            <a:r>
              <a:rPr lang="ru-RU" sz="1600" dirty="0" smtClean="0"/>
              <a:t> </a:t>
            </a:r>
            <a:r>
              <a:rPr lang="ru-RU" sz="1600" dirty="0" err="1" smtClean="0"/>
              <a:t>ВИРа</a:t>
            </a:r>
            <a:r>
              <a:rPr lang="ru-RU" sz="1600" dirty="0" smtClean="0"/>
              <a:t> </a:t>
            </a:r>
            <a:r>
              <a:rPr lang="ru-RU" sz="1600" dirty="0" err="1" smtClean="0"/>
              <a:t>налічується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понад</a:t>
            </a:r>
            <a:r>
              <a:rPr lang="ru-RU" sz="1600" dirty="0" smtClean="0"/>
              <a:t> 180 тис. </a:t>
            </a:r>
            <a:r>
              <a:rPr lang="ru-RU" sz="1600" dirty="0" err="1" smtClean="0"/>
              <a:t>зразків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представляють</a:t>
            </a:r>
            <a:r>
              <a:rPr lang="ru-RU" sz="1600" dirty="0" smtClean="0"/>
              <a:t> 1740 </a:t>
            </a:r>
            <a:r>
              <a:rPr lang="ru-RU" sz="1600" dirty="0" err="1" smtClean="0"/>
              <a:t>видів</a:t>
            </a:r>
            <a:r>
              <a:rPr lang="ru-RU" sz="1600" dirty="0" smtClean="0"/>
              <a:t> </a:t>
            </a:r>
            <a:r>
              <a:rPr lang="ru-RU" sz="1600" dirty="0" err="1" smtClean="0"/>
              <a:t>рослин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усіх</a:t>
            </a:r>
            <a:r>
              <a:rPr lang="ru-RU" sz="1600" dirty="0" smtClean="0"/>
              <a:t> </a:t>
            </a:r>
            <a:r>
              <a:rPr lang="ru-RU" sz="1600" dirty="0" err="1" smtClean="0"/>
              <a:t>континентів</a:t>
            </a:r>
            <a:r>
              <a:rPr lang="ru-RU" sz="1600" dirty="0" smtClean="0"/>
              <a:t> </a:t>
            </a:r>
            <a:r>
              <a:rPr lang="ru-RU" sz="1600" dirty="0" err="1" smtClean="0"/>
              <a:t>нашої</a:t>
            </a:r>
            <a:r>
              <a:rPr lang="ru-RU" sz="1600" dirty="0" smtClean="0"/>
              <a:t> </a:t>
            </a:r>
            <a:r>
              <a:rPr lang="ru-RU" sz="1600" dirty="0" err="1" smtClean="0"/>
              <a:t>планети</a:t>
            </a:r>
            <a:r>
              <a:rPr lang="ru-RU" sz="1600" dirty="0" smtClean="0"/>
              <a:t>. У </a:t>
            </a:r>
            <a:r>
              <a:rPr lang="ru-RU" sz="1600" dirty="0" err="1" smtClean="0"/>
              <a:t>їх</a:t>
            </a:r>
            <a:r>
              <a:rPr lang="ru-RU" sz="1600" dirty="0" smtClean="0"/>
              <a:t> </a:t>
            </a:r>
            <a:r>
              <a:rPr lang="ru-RU" sz="1600" dirty="0" err="1" smtClean="0"/>
              <a:t>числі</a:t>
            </a:r>
            <a:r>
              <a:rPr lang="ru-RU" sz="1600" dirty="0" smtClean="0"/>
              <a:t> </a:t>
            </a:r>
            <a:r>
              <a:rPr lang="ru-RU" sz="1600" dirty="0" err="1" smtClean="0"/>
              <a:t>понад</a:t>
            </a:r>
            <a:r>
              <a:rPr lang="ru-RU" sz="1600" dirty="0" smtClean="0"/>
              <a:t> 39 тис. </a:t>
            </a:r>
            <a:r>
              <a:rPr lang="ru-RU" sz="1600" dirty="0" err="1" smtClean="0"/>
              <a:t>зразків</a:t>
            </a:r>
            <a:r>
              <a:rPr lang="ru-RU" sz="1600" dirty="0" smtClean="0"/>
              <a:t> </a:t>
            </a:r>
            <a:r>
              <a:rPr lang="ru-RU" sz="1600" dirty="0" err="1" smtClean="0"/>
              <a:t>зернових</a:t>
            </a:r>
            <a:r>
              <a:rPr lang="ru-RU" sz="1600" dirty="0" smtClean="0"/>
              <a:t>, </a:t>
            </a:r>
            <a:r>
              <a:rPr lang="ru-RU" sz="1600" dirty="0" err="1" smtClean="0"/>
              <a:t>більше</a:t>
            </a:r>
            <a:r>
              <a:rPr lang="ru-RU" sz="1600" dirty="0" smtClean="0"/>
              <a:t> 19 тис. - </a:t>
            </a:r>
            <a:r>
              <a:rPr lang="ru-RU" sz="1600" dirty="0" err="1" smtClean="0"/>
              <a:t>Зернобобових</a:t>
            </a:r>
            <a:r>
              <a:rPr lang="ru-RU" sz="1600" dirty="0" smtClean="0"/>
              <a:t>, </a:t>
            </a:r>
            <a:r>
              <a:rPr lang="ru-RU" sz="1600" dirty="0" err="1" smtClean="0"/>
              <a:t>майже</a:t>
            </a:r>
            <a:r>
              <a:rPr lang="ru-RU" sz="1600" dirty="0" smtClean="0"/>
              <a:t> 30 тис. - </a:t>
            </a:r>
            <a:r>
              <a:rPr lang="ru-RU" sz="1600" dirty="0" err="1" smtClean="0"/>
              <a:t>Кукурудзи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круп'яних</a:t>
            </a:r>
            <a:r>
              <a:rPr lang="ru-RU" sz="1600" dirty="0" smtClean="0"/>
              <a:t> культур, </a:t>
            </a:r>
            <a:r>
              <a:rPr lang="ru-RU" sz="1600" dirty="0" err="1" smtClean="0"/>
              <a:t>близько</a:t>
            </a:r>
            <a:r>
              <a:rPr lang="ru-RU" sz="1600" dirty="0" smtClean="0"/>
              <a:t> 4 тис. - </a:t>
            </a:r>
            <a:r>
              <a:rPr lang="ru-RU" sz="1600" dirty="0" err="1" smtClean="0"/>
              <a:t>Бульбоплодів</a:t>
            </a:r>
            <a:r>
              <a:rPr lang="ru-RU" sz="1600" dirty="0" smtClean="0"/>
              <a:t>, </a:t>
            </a:r>
            <a:r>
              <a:rPr lang="ru-RU" sz="1600" dirty="0" err="1" smtClean="0"/>
              <a:t>майже</a:t>
            </a:r>
            <a:r>
              <a:rPr lang="ru-RU" sz="1600" dirty="0" smtClean="0"/>
              <a:t> 17 тис. - </a:t>
            </a:r>
            <a:r>
              <a:rPr lang="ru-RU" sz="1600" dirty="0" err="1" smtClean="0"/>
              <a:t>Овочевих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Баштанних</a:t>
            </a:r>
            <a:r>
              <a:rPr lang="ru-RU" sz="1600" dirty="0" smtClean="0"/>
              <a:t> культур, </a:t>
            </a:r>
            <a:r>
              <a:rPr lang="ru-RU" sz="1600" dirty="0" err="1" smtClean="0"/>
              <a:t>більше</a:t>
            </a:r>
            <a:r>
              <a:rPr lang="ru-RU" sz="1600" dirty="0" smtClean="0"/>
              <a:t> 11 тис. - </a:t>
            </a:r>
            <a:r>
              <a:rPr lang="ru-RU" sz="1600" dirty="0" err="1" smtClean="0"/>
              <a:t>Плодових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Ягідних</a:t>
            </a:r>
            <a:r>
              <a:rPr lang="ru-RU" sz="1600" dirty="0" smtClean="0"/>
              <a:t> культур, </a:t>
            </a:r>
            <a:r>
              <a:rPr lang="ru-RU" sz="1600" dirty="0" err="1" smtClean="0"/>
              <a:t>близько</a:t>
            </a:r>
            <a:r>
              <a:rPr lang="ru-RU" sz="1600" dirty="0" smtClean="0"/>
              <a:t> 2 тис. </a:t>
            </a:r>
            <a:r>
              <a:rPr lang="ru-RU" sz="1600" dirty="0" err="1" smtClean="0"/>
              <a:t>зразків</a:t>
            </a:r>
            <a:r>
              <a:rPr lang="ru-RU" sz="1600" dirty="0" smtClean="0"/>
              <a:t> винограду, </a:t>
            </a:r>
            <a:r>
              <a:rPr lang="ru-RU" sz="1600" dirty="0" err="1" smtClean="0"/>
              <a:t>понад</a:t>
            </a:r>
            <a:r>
              <a:rPr lang="ru-RU" sz="1600" dirty="0" smtClean="0"/>
              <a:t> 9 тис. </a:t>
            </a:r>
            <a:r>
              <a:rPr lang="ru-RU" sz="1600" dirty="0" err="1" smtClean="0"/>
              <a:t>зразків</a:t>
            </a:r>
            <a:r>
              <a:rPr lang="ru-RU" sz="1600" dirty="0" smtClean="0"/>
              <a:t> </a:t>
            </a:r>
            <a:r>
              <a:rPr lang="ru-RU" sz="1600" dirty="0" err="1" smtClean="0"/>
              <a:t>субтропічних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декоративних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рослин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357694"/>
            <a:ext cx="3458072" cy="226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304115"/>
            <a:ext cx="3143272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196958"/>
            <a:ext cx="3286148" cy="246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143380"/>
            <a:ext cx="3286148" cy="247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3. </a:t>
            </a:r>
            <a:r>
              <a:rPr lang="ru-RU" sz="4000" b="1" dirty="0" err="1" smtClean="0"/>
              <a:t>Походження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домашніх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тварин</a:t>
            </a:r>
            <a:r>
              <a:rPr lang="ru-RU" sz="4000" b="1" dirty="0" smtClean="0"/>
              <a:t> та </a:t>
            </a:r>
            <a:r>
              <a:rPr lang="ru-RU" sz="4000" b="1" dirty="0" err="1" smtClean="0"/>
              <a:t>центри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доместикації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3" name="Рисунок 2" descr="3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5072074"/>
            <a:ext cx="1905000" cy="131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785786" y="1285860"/>
            <a:ext cx="7643866" cy="178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Цілеспрямованійї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селекційній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роботі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передував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період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одомашнення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тварин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окультурення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рослин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3643314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 </a:t>
            </a:r>
            <a:r>
              <a:rPr lang="ru-RU" sz="2400" b="1" dirty="0" err="1" smtClean="0"/>
              <a:t>нашій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планеті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живе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близько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двох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мільйонів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тварин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З них </a:t>
            </a:r>
            <a:r>
              <a:rPr lang="ru-RU" sz="2400" b="1" dirty="0" err="1" smtClean="0"/>
              <a:t>майже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п'ятдесят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одомашнені</a:t>
            </a:r>
            <a:r>
              <a:rPr lang="ru-RU" sz="2400" b="1" dirty="0" smtClean="0"/>
              <a:t>!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Відбір</a:t>
            </a:r>
            <a:r>
              <a:rPr lang="ru-RU" sz="3600" dirty="0" smtClean="0"/>
              <a:t>, </a:t>
            </a:r>
            <a:r>
              <a:rPr lang="ru-RU" sz="3600" dirty="0" err="1" smtClean="0"/>
              <a:t>який</a:t>
            </a:r>
            <a:r>
              <a:rPr lang="ru-RU" sz="3600" dirty="0" smtClean="0"/>
              <a:t> проводив </a:t>
            </a:r>
            <a:r>
              <a:rPr lang="ru-RU" sz="3600" dirty="0" err="1" smtClean="0"/>
              <a:t>чоловік</a:t>
            </a:r>
            <a:r>
              <a:rPr lang="ru-RU" sz="3600" dirty="0" smtClean="0"/>
              <a:t>, </a:t>
            </a:r>
            <a:r>
              <a:rPr lang="ru-RU" sz="3600" dirty="0" err="1" smtClean="0"/>
              <a:t>спочатку</a:t>
            </a:r>
            <a:r>
              <a:rPr lang="ru-RU" sz="3600" dirty="0" smtClean="0"/>
              <a:t> </a:t>
            </a:r>
            <a:r>
              <a:rPr lang="ru-RU" sz="3600" dirty="0" err="1" smtClean="0"/>
              <a:t>був</a:t>
            </a:r>
            <a:r>
              <a:rPr lang="ru-RU" sz="3600" dirty="0" smtClean="0"/>
              <a:t> </a:t>
            </a:r>
            <a:r>
              <a:rPr lang="ru-RU" sz="3600" dirty="0" err="1" smtClean="0"/>
              <a:t>несвідомим</a:t>
            </a:r>
            <a:r>
              <a:rPr lang="ru-RU" sz="3600" dirty="0" smtClean="0"/>
              <a:t>, тому </a:t>
            </a:r>
            <a:r>
              <a:rPr lang="ru-RU" sz="3600" dirty="0" err="1" smtClean="0"/>
              <a:t>що</a:t>
            </a:r>
            <a:r>
              <a:rPr lang="ru-RU" sz="3600" dirty="0" smtClean="0"/>
              <a:t> не </a:t>
            </a:r>
            <a:r>
              <a:rPr lang="ru-RU" sz="3600" dirty="0" err="1" smtClean="0"/>
              <a:t>ставилася</a:t>
            </a:r>
            <a:r>
              <a:rPr lang="ru-RU" sz="3600" dirty="0" smtClean="0"/>
              <a:t> мета </a:t>
            </a:r>
            <a:r>
              <a:rPr lang="ru-RU" sz="3600" dirty="0" err="1" smtClean="0"/>
              <a:t>поліпшити</a:t>
            </a:r>
            <a:r>
              <a:rPr lang="ru-RU" sz="3600" dirty="0" smtClean="0"/>
              <a:t> </a:t>
            </a:r>
            <a:r>
              <a:rPr lang="ru-RU" sz="3600" dirty="0" err="1" smtClean="0"/>
              <a:t>окремі</a:t>
            </a:r>
            <a:r>
              <a:rPr lang="ru-RU" sz="3600" dirty="0" smtClean="0"/>
              <a:t> </a:t>
            </a:r>
            <a:r>
              <a:rPr lang="ru-RU" sz="3600" dirty="0" err="1" smtClean="0"/>
              <a:t>показники</a:t>
            </a:r>
            <a:r>
              <a:rPr lang="ru-RU" sz="3600" dirty="0" smtClean="0"/>
              <a:t> </a:t>
            </a:r>
            <a:r>
              <a:rPr lang="ru-RU" sz="3600" dirty="0" err="1" smtClean="0"/>
              <a:t>продуктивності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61055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786190"/>
            <a:ext cx="3190874" cy="288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4500570"/>
            <a:ext cx="2071694" cy="2071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285728"/>
            <a:ext cx="8643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Як </a:t>
            </a:r>
            <a:r>
              <a:rPr lang="ru-RU" sz="2000" b="1" dirty="0" err="1" smtClean="0"/>
              <a:t>свідчать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сучасні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дані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центри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походження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тварин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райони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одомашнення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або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доместикації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лат. </a:t>
            </a:r>
            <a:r>
              <a:rPr lang="en-US" sz="2000" b="1" dirty="0" err="1" smtClean="0"/>
              <a:t>Domesticus</a:t>
            </a:r>
            <a:r>
              <a:rPr lang="en-US" sz="2000" b="1" dirty="0" smtClean="0"/>
              <a:t> - </a:t>
            </a:r>
            <a:r>
              <a:rPr lang="ru-RU" sz="2000" b="1" dirty="0" err="1" smtClean="0"/>
              <a:t>домашній</a:t>
            </a:r>
            <a:r>
              <a:rPr lang="ru-RU" sz="2000" b="1" dirty="0" smtClean="0"/>
              <a:t>), -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древніх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цивілізацій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4" name="Рисунок 3" descr="Рисун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736"/>
            <a:ext cx="8143932" cy="5191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714356"/>
            <a:ext cx="364333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Так, предком </a:t>
            </a:r>
            <a:r>
              <a:rPr lang="ru-RU" dirty="0" err="1" smtClean="0"/>
              <a:t>домашніх</a:t>
            </a:r>
            <a:r>
              <a:rPr lang="ru-RU" dirty="0" smtClean="0"/>
              <a:t> курей </a:t>
            </a:r>
            <a:r>
              <a:rPr lang="ru-RU" dirty="0" err="1" smtClean="0"/>
              <a:t>вважають</a:t>
            </a:r>
            <a:r>
              <a:rPr lang="ru-RU" dirty="0" smtClean="0"/>
              <a:t> </a:t>
            </a:r>
            <a:r>
              <a:rPr lang="ru-RU" dirty="0" err="1" smtClean="0"/>
              <a:t>дику</a:t>
            </a:r>
            <a:r>
              <a:rPr lang="ru-RU" dirty="0" smtClean="0"/>
              <a:t> </a:t>
            </a:r>
            <a:r>
              <a:rPr lang="ru-RU" dirty="0" err="1" smtClean="0"/>
              <a:t>Банківський</a:t>
            </a:r>
            <a:r>
              <a:rPr lang="ru-RU" dirty="0" smtClean="0"/>
              <a:t> курку,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населяє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Центральної</a:t>
            </a:r>
            <a:r>
              <a:rPr lang="ru-RU" dirty="0" smtClean="0"/>
              <a:t> </a:t>
            </a:r>
            <a:r>
              <a:rPr lang="ru-RU" dirty="0" err="1" smtClean="0"/>
              <a:t>Індії</a:t>
            </a:r>
            <a:r>
              <a:rPr lang="ru-RU" dirty="0" smtClean="0"/>
              <a:t>, </a:t>
            </a:r>
            <a:r>
              <a:rPr lang="ru-RU" dirty="0" err="1" smtClean="0"/>
              <a:t>Індокитаю</a:t>
            </a:r>
            <a:r>
              <a:rPr lang="ru-RU" dirty="0" smtClean="0"/>
              <a:t>, </a:t>
            </a:r>
            <a:r>
              <a:rPr lang="ru-RU" dirty="0" err="1" smtClean="0"/>
              <a:t>Малайзії</a:t>
            </a:r>
            <a:r>
              <a:rPr lang="ru-RU" dirty="0" smtClean="0"/>
              <a:t> та </a:t>
            </a:r>
            <a:r>
              <a:rPr lang="ru-RU" dirty="0" err="1" smtClean="0"/>
              <a:t>Індонезії</a:t>
            </a:r>
            <a:r>
              <a:rPr lang="ru-RU" dirty="0" smtClean="0"/>
              <a:t>. Але </a:t>
            </a:r>
            <a:r>
              <a:rPr lang="ru-RU" dirty="0" err="1" smtClean="0"/>
              <a:t>людина</a:t>
            </a:r>
            <a:r>
              <a:rPr lang="ru-RU" dirty="0" smtClean="0"/>
              <a:t> </a:t>
            </a:r>
            <a:r>
              <a:rPr lang="ru-RU" dirty="0" err="1" smtClean="0"/>
              <a:t>настільки</a:t>
            </a:r>
            <a:r>
              <a:rPr lang="ru-RU" dirty="0" smtClean="0"/>
              <a:t> сильно </a:t>
            </a:r>
            <a:r>
              <a:rPr lang="ru-RU" dirty="0" err="1" smtClean="0"/>
              <a:t>змінила</a:t>
            </a:r>
            <a:r>
              <a:rPr lang="ru-RU" dirty="0" smtClean="0"/>
              <a:t> </a:t>
            </a:r>
            <a:r>
              <a:rPr lang="ru-RU" dirty="0" err="1" smtClean="0"/>
              <a:t>мешканців</a:t>
            </a:r>
            <a:r>
              <a:rPr lang="ru-RU" dirty="0" smtClean="0"/>
              <a:t> </a:t>
            </a:r>
            <a:r>
              <a:rPr lang="ru-RU" dirty="0" err="1" smtClean="0"/>
              <a:t>дикої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вже</a:t>
            </a:r>
            <a:r>
              <a:rPr lang="ru-RU" dirty="0" smtClean="0"/>
              <a:t> не </a:t>
            </a:r>
            <a:r>
              <a:rPr lang="ru-RU" dirty="0" err="1" smtClean="0"/>
              <a:t>здатні</a:t>
            </a:r>
            <a:r>
              <a:rPr lang="ru-RU" dirty="0" smtClean="0"/>
              <a:t> </a:t>
            </a:r>
            <a:r>
              <a:rPr lang="ru-RU" dirty="0" err="1" smtClean="0"/>
              <a:t>вижити</a:t>
            </a:r>
            <a:r>
              <a:rPr lang="ru-RU" dirty="0" smtClean="0"/>
              <a:t> в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без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допомоги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півень</a:t>
            </a:r>
            <a:r>
              <a:rPr lang="ru-RU" dirty="0" smtClean="0"/>
              <a:t> </a:t>
            </a:r>
            <a:r>
              <a:rPr lang="ru-RU" dirty="0" err="1" smtClean="0"/>
              <a:t>японської</a:t>
            </a:r>
            <a:r>
              <a:rPr lang="ru-RU" dirty="0" smtClean="0"/>
              <a:t> </a:t>
            </a:r>
            <a:r>
              <a:rPr lang="ru-RU" dirty="0" err="1" smtClean="0"/>
              <a:t>декоративної</a:t>
            </a:r>
            <a:r>
              <a:rPr lang="ru-RU" dirty="0" smtClean="0"/>
              <a:t> породи "</a:t>
            </a:r>
            <a:r>
              <a:rPr lang="ru-RU" dirty="0" err="1" smtClean="0"/>
              <a:t>Фенікс</a:t>
            </a:r>
            <a:r>
              <a:rPr lang="ru-RU" dirty="0" smtClean="0"/>
              <a:t>" - </a:t>
            </a:r>
            <a:r>
              <a:rPr lang="ru-RU" dirty="0" err="1" smtClean="0"/>
              <a:t>володар</a:t>
            </a:r>
            <a:r>
              <a:rPr lang="ru-RU" dirty="0" smtClean="0"/>
              <a:t> </a:t>
            </a:r>
            <a:r>
              <a:rPr lang="ru-RU" dirty="0" err="1" smtClean="0"/>
              <a:t>розкішного</a:t>
            </a:r>
            <a:r>
              <a:rPr lang="ru-RU" dirty="0" smtClean="0"/>
              <a:t> </a:t>
            </a:r>
            <a:r>
              <a:rPr lang="ru-RU" dirty="0" err="1" smtClean="0"/>
              <a:t>п'ятиметрового</a:t>
            </a:r>
            <a:r>
              <a:rPr lang="ru-RU" dirty="0" smtClean="0"/>
              <a:t> хвоста - </a:t>
            </a:r>
            <a:r>
              <a:rPr lang="ru-RU" dirty="0" err="1" smtClean="0"/>
              <a:t>зможе</a:t>
            </a:r>
            <a:r>
              <a:rPr lang="ru-RU" dirty="0" smtClean="0"/>
              <a:t> </a:t>
            </a:r>
            <a:r>
              <a:rPr lang="ru-RU" dirty="0" err="1" smtClean="0"/>
              <a:t>вільно</a:t>
            </a:r>
            <a:r>
              <a:rPr lang="ru-RU" dirty="0" smtClean="0"/>
              <a:t> </a:t>
            </a:r>
            <a:r>
              <a:rPr lang="ru-RU" dirty="0" err="1" smtClean="0"/>
              <a:t>пересуватися</a:t>
            </a:r>
            <a:r>
              <a:rPr lang="ru-RU" dirty="0" smtClean="0"/>
              <a:t> по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того, як </a:t>
            </a:r>
            <a:r>
              <a:rPr lang="ru-RU" dirty="0" err="1" smtClean="0"/>
              <a:t>господар</a:t>
            </a:r>
            <a:r>
              <a:rPr lang="ru-RU" dirty="0" smtClean="0"/>
              <a:t> накрутить </a:t>
            </a:r>
            <a:r>
              <a:rPr lang="ru-RU" dirty="0" err="1" smtClean="0"/>
              <a:t>пір'я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хвоста на </a:t>
            </a:r>
            <a:r>
              <a:rPr lang="ru-RU" dirty="0" err="1" smtClean="0"/>
              <a:t>спеціальні</a:t>
            </a:r>
            <a:r>
              <a:rPr lang="ru-RU" dirty="0" smtClean="0"/>
              <a:t> </a:t>
            </a:r>
            <a:r>
              <a:rPr lang="ru-RU" dirty="0" err="1" smtClean="0"/>
              <a:t>палички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714356"/>
            <a:ext cx="4352932" cy="5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571480"/>
            <a:ext cx="264320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Першим </a:t>
            </a:r>
            <a:r>
              <a:rPr lang="ru-RU" dirty="0" err="1" smtClean="0"/>
              <a:t>твариною</a:t>
            </a:r>
            <a:r>
              <a:rPr lang="ru-RU" dirty="0" smtClean="0"/>
              <a:t>, яку приручила </a:t>
            </a:r>
            <a:r>
              <a:rPr lang="ru-RU" dirty="0" err="1" smtClean="0"/>
              <a:t>стародавня</a:t>
            </a:r>
            <a:r>
              <a:rPr lang="ru-RU" dirty="0" smtClean="0"/>
              <a:t> </a:t>
            </a:r>
            <a:r>
              <a:rPr lang="ru-RU" dirty="0" err="1" smtClean="0"/>
              <a:t>людина</a:t>
            </a:r>
            <a:r>
              <a:rPr lang="ru-RU" dirty="0" smtClean="0"/>
              <a:t>, </a:t>
            </a:r>
            <a:r>
              <a:rPr lang="ru-RU" dirty="0" err="1" smtClean="0"/>
              <a:t>вважається</a:t>
            </a:r>
            <a:r>
              <a:rPr lang="ru-RU" dirty="0" smtClean="0"/>
              <a:t> СОБАКА: </a:t>
            </a:r>
            <a:r>
              <a:rPr lang="ru-RU" dirty="0" err="1" smtClean="0"/>
              <a:t>вік</a:t>
            </a:r>
            <a:r>
              <a:rPr lang="ru-RU" dirty="0" smtClean="0"/>
              <a:t> </a:t>
            </a:r>
            <a:r>
              <a:rPr lang="ru-RU" dirty="0" err="1" smtClean="0"/>
              <a:t>найдавніших</a:t>
            </a:r>
            <a:r>
              <a:rPr lang="ru-RU" dirty="0" smtClean="0"/>
              <a:t> </a:t>
            </a:r>
            <a:r>
              <a:rPr lang="ru-RU" dirty="0" err="1" smtClean="0"/>
              <a:t>кісткових</a:t>
            </a:r>
            <a:r>
              <a:rPr lang="ru-RU" dirty="0" smtClean="0"/>
              <a:t> </a:t>
            </a:r>
            <a:r>
              <a:rPr lang="ru-RU" dirty="0" err="1" smtClean="0"/>
              <a:t>останків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14.000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знаходять</a:t>
            </a:r>
            <a:r>
              <a:rPr lang="ru-RU" dirty="0" smtClean="0"/>
              <a:t> як у </a:t>
            </a:r>
            <a:r>
              <a:rPr lang="ru-RU" dirty="0" err="1" smtClean="0"/>
              <a:t>Західній</a:t>
            </a:r>
            <a:r>
              <a:rPr lang="ru-RU" dirty="0" smtClean="0"/>
              <a:t> </a:t>
            </a:r>
            <a:r>
              <a:rPr lang="ru-RU" dirty="0" err="1" smtClean="0"/>
              <a:t>Європі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Східній</a:t>
            </a:r>
            <a:r>
              <a:rPr lang="ru-RU" dirty="0" smtClean="0"/>
              <a:t> </a:t>
            </a:r>
            <a:r>
              <a:rPr lang="ru-RU" dirty="0" err="1" smtClean="0"/>
              <a:t>Азії</a:t>
            </a:r>
            <a:r>
              <a:rPr lang="ru-RU" dirty="0" smtClean="0"/>
              <a:t>. </a:t>
            </a:r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версій</a:t>
            </a:r>
            <a:r>
              <a:rPr lang="ru-RU" dirty="0" smtClean="0"/>
              <a:t> про </a:t>
            </a:r>
            <a:r>
              <a:rPr lang="ru-RU" dirty="0" err="1" smtClean="0"/>
              <a:t>походження</a:t>
            </a:r>
            <a:r>
              <a:rPr lang="ru-RU" dirty="0" smtClean="0"/>
              <a:t> собак: 1)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вовків</a:t>
            </a:r>
            <a:r>
              <a:rPr lang="ru-RU" dirty="0" smtClean="0"/>
              <a:t>; 2)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диких </a:t>
            </a:r>
            <a:r>
              <a:rPr lang="ru-RU" dirty="0" err="1" smtClean="0"/>
              <a:t>видів</a:t>
            </a:r>
            <a:r>
              <a:rPr lang="ru-RU" dirty="0" smtClean="0"/>
              <a:t> - </a:t>
            </a:r>
            <a:r>
              <a:rPr lang="ru-RU" dirty="0" err="1" smtClean="0"/>
              <a:t>вовків</a:t>
            </a:r>
            <a:r>
              <a:rPr lang="ru-RU" dirty="0" smtClean="0"/>
              <a:t>, </a:t>
            </a:r>
            <a:r>
              <a:rPr lang="ru-RU" dirty="0" err="1" smtClean="0"/>
              <a:t>шакалів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койотів</a:t>
            </a:r>
            <a:r>
              <a:rPr lang="ru-RU" dirty="0" smtClean="0"/>
              <a:t>; 3)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невідомого</a:t>
            </a:r>
            <a:r>
              <a:rPr lang="ru-RU" dirty="0" smtClean="0"/>
              <a:t> </a:t>
            </a:r>
            <a:r>
              <a:rPr lang="ru-RU" dirty="0" err="1" smtClean="0"/>
              <a:t>вимерлого</a:t>
            </a:r>
            <a:r>
              <a:rPr lang="ru-RU" dirty="0" smtClean="0"/>
              <a:t> виду.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поширена</a:t>
            </a:r>
            <a:r>
              <a:rPr lang="ru-RU" dirty="0" smtClean="0"/>
              <a:t> думка про </a:t>
            </a:r>
            <a:r>
              <a:rPr lang="ru-RU" dirty="0" err="1" smtClean="0"/>
              <a:t>приручення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одомашнення</a:t>
            </a:r>
            <a:r>
              <a:rPr lang="ru-RU" dirty="0" smtClean="0"/>
              <a:t> </a:t>
            </a:r>
            <a:r>
              <a:rPr lang="ru-RU" dirty="0" err="1" smtClean="0"/>
              <a:t>вовків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642918"/>
            <a:ext cx="2428892" cy="13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143116"/>
            <a:ext cx="29622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4143380"/>
            <a:ext cx="4325008" cy="23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642918"/>
            <a:ext cx="2667002" cy="213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8604"/>
            <a:ext cx="3786214" cy="592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Кіз</a:t>
            </a:r>
            <a:r>
              <a:rPr lang="ru-RU" dirty="0" smtClean="0"/>
              <a:t> одомашнили </a:t>
            </a:r>
            <a:r>
              <a:rPr lang="ru-RU" dirty="0" err="1" smtClean="0"/>
              <a:t>близько</a:t>
            </a:r>
            <a:r>
              <a:rPr lang="ru-RU" dirty="0" smtClean="0"/>
              <a:t> 7 тис. </a:t>
            </a:r>
            <a:r>
              <a:rPr lang="ru-RU" dirty="0" err="1" smtClean="0"/>
              <a:t>років</a:t>
            </a:r>
            <a:r>
              <a:rPr lang="ru-RU" dirty="0" smtClean="0"/>
              <a:t> тому в </a:t>
            </a:r>
            <a:r>
              <a:rPr lang="ru-RU" dirty="0" err="1" smtClean="0"/>
              <a:t>Передній</a:t>
            </a:r>
            <a:r>
              <a:rPr lang="ru-RU" dirty="0" smtClean="0"/>
              <a:t> </a:t>
            </a:r>
            <a:r>
              <a:rPr lang="ru-RU" dirty="0" err="1" smtClean="0"/>
              <a:t>Азії</a:t>
            </a:r>
            <a:r>
              <a:rPr lang="ru-RU" dirty="0" smtClean="0"/>
              <a:t>,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Месопотамії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Південній</a:t>
            </a:r>
            <a:r>
              <a:rPr lang="ru-RU" dirty="0" smtClean="0"/>
              <a:t> </a:t>
            </a:r>
            <a:r>
              <a:rPr lang="ru-RU" dirty="0" err="1" smtClean="0"/>
              <a:t>Європі</a:t>
            </a:r>
            <a:r>
              <a:rPr lang="ru-RU" dirty="0" smtClean="0"/>
              <a:t>. У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домашніх</a:t>
            </a:r>
            <a:r>
              <a:rPr lang="ru-RU" dirty="0" smtClean="0"/>
              <a:t> </a:t>
            </a:r>
            <a:r>
              <a:rPr lang="ru-RU" dirty="0" err="1" smtClean="0"/>
              <a:t>кіз</a:t>
            </a:r>
            <a:r>
              <a:rPr lang="ru-RU" dirty="0" smtClean="0"/>
              <a:t>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</a:t>
            </a:r>
            <a:r>
              <a:rPr lang="ru-RU" dirty="0" err="1" smtClean="0"/>
              <a:t>роги</a:t>
            </a:r>
            <a:r>
              <a:rPr lang="ru-RU" dirty="0" smtClean="0"/>
              <a:t> </a:t>
            </a:r>
            <a:r>
              <a:rPr lang="ru-RU" dirty="0" err="1" smtClean="0"/>
              <a:t>різного</a:t>
            </a:r>
            <a:r>
              <a:rPr lang="ru-RU" dirty="0" smtClean="0"/>
              <a:t> типу - </a:t>
            </a:r>
            <a:r>
              <a:rPr lang="ru-RU" dirty="0" err="1" smtClean="0"/>
              <a:t>шаблеподібні</a:t>
            </a:r>
            <a:r>
              <a:rPr lang="ru-RU" dirty="0" smtClean="0"/>
              <a:t>, як у дикого </a:t>
            </a:r>
            <a:r>
              <a:rPr lang="ru-RU" dirty="0" err="1" smtClean="0"/>
              <a:t>безоаровий</a:t>
            </a:r>
            <a:r>
              <a:rPr lang="ru-RU" dirty="0" smtClean="0"/>
              <a:t> козла,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штопороподібні</a:t>
            </a:r>
            <a:r>
              <a:rPr lang="ru-RU" dirty="0" smtClean="0"/>
              <a:t>, як у винторогого </a:t>
            </a:r>
            <a:r>
              <a:rPr lang="ru-RU" dirty="0" err="1" smtClean="0"/>
              <a:t>гірського</a:t>
            </a:r>
            <a:r>
              <a:rPr lang="ru-RU" dirty="0" smtClean="0"/>
              <a:t> козла. </a:t>
            </a:r>
            <a:r>
              <a:rPr lang="ru-RU" dirty="0" err="1" smtClean="0"/>
              <a:t>Ймовірно</a:t>
            </a:r>
            <a:r>
              <a:rPr lang="ru-RU" dirty="0" smtClean="0"/>
              <a:t>, </a:t>
            </a:r>
            <a:r>
              <a:rPr lang="ru-RU" dirty="0" err="1" smtClean="0"/>
              <a:t>обидва</a:t>
            </a:r>
            <a:r>
              <a:rPr lang="ru-RU" dirty="0" smtClean="0"/>
              <a:t> диких вида брали участь в </a:t>
            </a:r>
            <a:r>
              <a:rPr lang="ru-RU" dirty="0" err="1" smtClean="0"/>
              <a:t>утворенні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 </a:t>
            </a:r>
            <a:r>
              <a:rPr lang="ru-RU" dirty="0" err="1" smtClean="0"/>
              <a:t>домашніх</a:t>
            </a:r>
            <a:r>
              <a:rPr lang="ru-RU" dirty="0" smtClean="0"/>
              <a:t> </a:t>
            </a:r>
            <a:r>
              <a:rPr lang="ru-RU" dirty="0" err="1" smtClean="0"/>
              <a:t>кіз</a:t>
            </a:r>
            <a:r>
              <a:rPr lang="ru-RU" dirty="0" smtClean="0"/>
              <a:t>. У </a:t>
            </a:r>
            <a:r>
              <a:rPr lang="ru-RU" dirty="0" err="1" smtClean="0"/>
              <a:t>Єгипті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африканських</a:t>
            </a:r>
            <a:r>
              <a:rPr lang="ru-RU" dirty="0" smtClean="0"/>
              <a:t> </a:t>
            </a:r>
            <a:r>
              <a:rPr lang="ru-RU" dirty="0" err="1" smtClean="0"/>
              <a:t>країнах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дні</a:t>
            </a:r>
            <a:r>
              <a:rPr lang="ru-RU" dirty="0" smtClean="0"/>
              <a:t> </a:t>
            </a:r>
            <a:r>
              <a:rPr lang="ru-RU" dirty="0" err="1" smtClean="0"/>
              <a:t>розводять</a:t>
            </a:r>
            <a:r>
              <a:rPr lang="ru-RU" dirty="0" smtClean="0"/>
              <a:t> </a:t>
            </a:r>
            <a:r>
              <a:rPr lang="ru-RU" dirty="0" err="1" smtClean="0"/>
              <a:t>карликових</a:t>
            </a:r>
            <a:r>
              <a:rPr lang="ru-RU" dirty="0" smtClean="0"/>
              <a:t> </a:t>
            </a:r>
            <a:r>
              <a:rPr lang="ru-RU" dirty="0" err="1" smtClean="0"/>
              <a:t>кіз</a:t>
            </a:r>
            <a:r>
              <a:rPr lang="ru-RU" dirty="0" smtClean="0"/>
              <a:t>, </a:t>
            </a:r>
            <a:r>
              <a:rPr lang="ru-RU" dirty="0" err="1" smtClean="0"/>
              <a:t>зовні</a:t>
            </a:r>
            <a:r>
              <a:rPr lang="ru-RU" dirty="0" smtClean="0"/>
              <a:t> схожих на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предків</a:t>
            </a:r>
            <a:r>
              <a:rPr lang="ru-RU" dirty="0" smtClean="0"/>
              <a:t> (коза </a:t>
            </a:r>
            <a:r>
              <a:rPr lang="ru-RU" dirty="0" err="1" smtClean="0"/>
              <a:t>камерунської</a:t>
            </a:r>
            <a:r>
              <a:rPr lang="ru-RU" dirty="0" smtClean="0"/>
              <a:t> породи). В </a:t>
            </a:r>
            <a:r>
              <a:rPr lang="ru-RU" dirty="0" err="1" smtClean="0"/>
              <a:t>Азії</a:t>
            </a:r>
            <a:r>
              <a:rPr lang="ru-RU" dirty="0" smtClean="0"/>
              <a:t> </a:t>
            </a:r>
            <a:r>
              <a:rPr lang="ru-RU" dirty="0" err="1" smtClean="0"/>
              <a:t>переважають</a:t>
            </a:r>
            <a:r>
              <a:rPr lang="ru-RU" dirty="0" smtClean="0"/>
              <a:t> </a:t>
            </a:r>
            <a:r>
              <a:rPr lang="ru-RU" dirty="0" err="1" smtClean="0"/>
              <a:t>шерстяно-пухові</a:t>
            </a:r>
            <a:r>
              <a:rPr lang="ru-RU" dirty="0" smtClean="0"/>
              <a:t> та </a:t>
            </a:r>
            <a:r>
              <a:rPr lang="ru-RU" dirty="0" err="1" smtClean="0"/>
              <a:t>хутрові</a:t>
            </a:r>
            <a:r>
              <a:rPr lang="ru-RU" dirty="0" smtClean="0"/>
              <a:t> напрямки в </a:t>
            </a:r>
            <a:r>
              <a:rPr lang="ru-RU" dirty="0" err="1" smtClean="0"/>
              <a:t>розведенні</a:t>
            </a:r>
            <a:r>
              <a:rPr lang="ru-RU" dirty="0" smtClean="0"/>
              <a:t> </a:t>
            </a:r>
            <a:r>
              <a:rPr lang="ru-RU" dirty="0" err="1" smtClean="0"/>
              <a:t>кіз</a:t>
            </a:r>
            <a:r>
              <a:rPr lang="ru-RU" dirty="0" smtClean="0"/>
              <a:t>, </a:t>
            </a:r>
            <a:r>
              <a:rPr lang="ru-RU" dirty="0" err="1" smtClean="0"/>
              <a:t>ймовірно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збереглися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месопотамських</a:t>
            </a:r>
            <a:r>
              <a:rPr lang="ru-RU" dirty="0" smtClean="0"/>
              <a:t> культур (коза </a:t>
            </a:r>
            <a:r>
              <a:rPr lang="ru-RU" dirty="0" err="1" smtClean="0"/>
              <a:t>ангорської</a:t>
            </a:r>
            <a:r>
              <a:rPr lang="ru-RU" dirty="0" smtClean="0"/>
              <a:t> породи).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14290"/>
            <a:ext cx="3571877" cy="476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429000"/>
            <a:ext cx="4191009" cy="314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154" y="2214554"/>
            <a:ext cx="4957846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24" cy="33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0"/>
            <a:ext cx="4786326" cy="638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0"/>
            <a:ext cx="66579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571480"/>
            <a:ext cx="66579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364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54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86150" y="357166"/>
            <a:ext cx="53578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43372" y="0"/>
            <a:ext cx="3433771" cy="515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05350" y="200025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571480"/>
            <a:ext cx="35004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Ще</a:t>
            </a:r>
            <a:r>
              <a:rPr lang="ru-RU" dirty="0" smtClean="0"/>
              <a:t> до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ери</a:t>
            </a:r>
            <a:r>
              <a:rPr lang="ru-RU" dirty="0" smtClean="0"/>
              <a:t> </a:t>
            </a:r>
            <a:r>
              <a:rPr lang="ru-RU" dirty="0" err="1" smtClean="0"/>
              <a:t>римляни</a:t>
            </a:r>
            <a:r>
              <a:rPr lang="ru-RU" dirty="0" smtClean="0"/>
              <a:t> ловили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відгодовували</a:t>
            </a:r>
            <a:r>
              <a:rPr lang="ru-RU" dirty="0" smtClean="0"/>
              <a:t> диких КРОЛИКІВ </a:t>
            </a:r>
            <a:r>
              <a:rPr lang="ru-RU" dirty="0" err="1" smtClean="0"/>
              <a:t>заради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смачного </a:t>
            </a:r>
            <a:r>
              <a:rPr lang="ru-RU" dirty="0" err="1" smtClean="0"/>
              <a:t>м'яса</a:t>
            </a:r>
            <a:r>
              <a:rPr lang="ru-RU" dirty="0" smtClean="0"/>
              <a:t>. </a:t>
            </a:r>
            <a:r>
              <a:rPr lang="ru-RU" dirty="0" err="1" smtClean="0"/>
              <a:t>Приручення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почалося</a:t>
            </a:r>
            <a:r>
              <a:rPr lang="ru-RU" dirty="0" smtClean="0"/>
              <a:t> в </a:t>
            </a:r>
            <a:r>
              <a:rPr lang="ru-RU" dirty="0" err="1" smtClean="0"/>
              <a:t>Іспанії</a:t>
            </a:r>
            <a:r>
              <a:rPr lang="ru-RU" dirty="0" smtClean="0"/>
              <a:t>, </a:t>
            </a:r>
            <a:r>
              <a:rPr lang="ru-RU" dirty="0" err="1" smtClean="0"/>
              <a:t>звідки</a:t>
            </a:r>
            <a:r>
              <a:rPr lang="ru-RU" dirty="0" smtClean="0"/>
              <a:t> </a:t>
            </a:r>
            <a:r>
              <a:rPr lang="ru-RU" dirty="0" err="1" smtClean="0"/>
              <a:t>одомашнені</a:t>
            </a:r>
            <a:r>
              <a:rPr lang="ru-RU" dirty="0" smtClean="0"/>
              <a:t> кролики стали </a:t>
            </a:r>
            <a:r>
              <a:rPr lang="ru-RU" dirty="0" err="1" smtClean="0"/>
              <a:t>поширюватися</a:t>
            </a:r>
            <a:r>
              <a:rPr lang="ru-RU" dirty="0" smtClean="0"/>
              <a:t> по </a:t>
            </a:r>
            <a:r>
              <a:rPr lang="ru-RU" dirty="0" err="1" smtClean="0"/>
              <a:t>Європі</a:t>
            </a:r>
            <a:r>
              <a:rPr lang="ru-RU" dirty="0" smtClean="0"/>
              <a:t>.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далекі</a:t>
            </a:r>
            <a:r>
              <a:rPr lang="ru-RU" dirty="0" smtClean="0"/>
              <a:t> </a:t>
            </a:r>
            <a:r>
              <a:rPr lang="ru-RU" dirty="0" err="1" smtClean="0"/>
              <a:t>родичі</a:t>
            </a:r>
            <a:r>
              <a:rPr lang="ru-RU" dirty="0" smtClean="0"/>
              <a:t> </a:t>
            </a:r>
            <a:r>
              <a:rPr lang="ru-RU" dirty="0" err="1" smtClean="0"/>
              <a:t>домашніх</a:t>
            </a:r>
            <a:r>
              <a:rPr lang="ru-RU" dirty="0" smtClean="0"/>
              <a:t> </a:t>
            </a:r>
            <a:r>
              <a:rPr lang="ru-RU" dirty="0" err="1" smtClean="0"/>
              <a:t>кроликів</a:t>
            </a:r>
            <a:r>
              <a:rPr lang="ru-RU" dirty="0" smtClean="0"/>
              <a:t> - </a:t>
            </a:r>
            <a:r>
              <a:rPr lang="ru-RU" dirty="0" err="1" smtClean="0"/>
              <a:t>зайці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00372"/>
            <a:ext cx="3214710" cy="346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785794"/>
            <a:ext cx="42862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err="1" smtClean="0"/>
              <a:t>Найбільш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цікавим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кролик "баран" - </a:t>
            </a:r>
            <a:r>
              <a:rPr lang="ru-RU" sz="2000" b="1" dirty="0" err="1" smtClean="0"/>
              <a:t>спеціалізована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м'ясна</a:t>
            </a:r>
            <a:r>
              <a:rPr lang="ru-RU" sz="2000" b="1" dirty="0" smtClean="0"/>
              <a:t> порода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довгими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одвислими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вухами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довжина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досягати</a:t>
            </a:r>
            <a:r>
              <a:rPr lang="ru-RU" sz="2000" b="1" dirty="0" smtClean="0"/>
              <a:t> 65 см. </a:t>
            </a:r>
            <a:r>
              <a:rPr lang="ru-RU" sz="2000" b="1" dirty="0" err="1" smtClean="0"/>
              <a:t>Виведено</a:t>
            </a:r>
            <a:r>
              <a:rPr lang="ru-RU" sz="2000" b="1" dirty="0" smtClean="0"/>
              <a:t> порода в </a:t>
            </a:r>
            <a:r>
              <a:rPr lang="ru-RU" sz="2000" b="1" dirty="0" err="1" smtClean="0"/>
              <a:t>Англії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кінці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минулого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століття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6201392" cy="365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57364"/>
            <a:ext cx="42672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err="1" smtClean="0"/>
              <a:t>Короткошерстні</a:t>
            </a:r>
            <a:r>
              <a:rPr lang="ru-RU" sz="2000" b="1" dirty="0" smtClean="0"/>
              <a:t> кролики (Рекс) </a:t>
            </a:r>
            <a:r>
              <a:rPr lang="ru-RU" sz="2000" b="1" dirty="0" err="1" smtClean="0"/>
              <a:t>були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виведені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період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1919 по 1924 р. у </a:t>
            </a:r>
            <a:r>
              <a:rPr lang="ru-RU" sz="2000" b="1" dirty="0" err="1" smtClean="0"/>
              <a:t>Франції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Володіючи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дуже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м'яким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шовковистим</a:t>
            </a:r>
            <a:r>
              <a:rPr lang="ru-RU" sz="2000" b="1" dirty="0" smtClean="0"/>
              <a:t>, густим </a:t>
            </a:r>
            <a:r>
              <a:rPr lang="ru-RU" sz="2000" b="1" dirty="0" err="1" smtClean="0"/>
              <a:t>хутром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яскравим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блиском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шкірки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кроликів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використовуються</a:t>
            </a:r>
            <a:r>
              <a:rPr lang="ru-RU" sz="2000" b="1" dirty="0" smtClean="0"/>
              <a:t>, часом, для </a:t>
            </a:r>
            <a:r>
              <a:rPr lang="ru-RU" sz="2000" b="1" dirty="0" err="1" smtClean="0"/>
              <a:t>імітації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хутра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цінних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хутрових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звірів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наприклад</a:t>
            </a:r>
            <a:r>
              <a:rPr lang="ru-RU" sz="2000" b="1" dirty="0" smtClean="0"/>
              <a:t>, "</a:t>
            </a:r>
            <a:r>
              <a:rPr lang="ru-RU" sz="2000" b="1" dirty="0" err="1" smtClean="0"/>
              <a:t>сибірської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білки</a:t>
            </a:r>
            <a:r>
              <a:rPr lang="ru-RU" sz="2000" b="1" dirty="0" smtClean="0"/>
              <a:t>".</a:t>
            </a:r>
            <a:endParaRPr lang="ru-RU" sz="20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414" y="3000372"/>
            <a:ext cx="3984338" cy="351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785926"/>
            <a:ext cx="492537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143248"/>
            <a:ext cx="4357994" cy="337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err="1" smtClean="0"/>
              <a:t>Ангорський</a:t>
            </a:r>
            <a:r>
              <a:rPr lang="ru-RU" sz="2000" b="1" dirty="0" smtClean="0"/>
              <a:t> кролик славиться </a:t>
            </a:r>
            <a:r>
              <a:rPr lang="ru-RU" sz="2000" b="1" dirty="0" err="1" smtClean="0"/>
              <a:t>надзвичайно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довгим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тонким пухом, </a:t>
            </a:r>
            <a:r>
              <a:rPr lang="ru-RU" sz="2000" b="1" dirty="0" err="1" smtClean="0"/>
              <a:t>який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використовують</a:t>
            </a:r>
            <a:r>
              <a:rPr lang="ru-RU" sz="2000" b="1" dirty="0" smtClean="0"/>
              <a:t> при </a:t>
            </a:r>
            <a:r>
              <a:rPr lang="ru-RU" sz="2000" b="1" dirty="0" err="1" smtClean="0"/>
              <a:t>виробництві</a:t>
            </a:r>
            <a:r>
              <a:rPr lang="ru-RU" sz="2000" b="1" dirty="0" smtClean="0"/>
              <a:t> фетру. </a:t>
            </a:r>
            <a:r>
              <a:rPr lang="ru-RU" sz="2000" b="1" dirty="0" err="1" smtClean="0"/>
              <a:t>Ця</a:t>
            </a:r>
            <a:r>
              <a:rPr lang="ru-RU" sz="2000" b="1" dirty="0" smtClean="0"/>
              <a:t> порода </a:t>
            </a:r>
            <a:r>
              <a:rPr lang="ru-RU" sz="2000" b="1" dirty="0" err="1" smtClean="0"/>
              <a:t>була</a:t>
            </a:r>
            <a:r>
              <a:rPr lang="ru-RU" sz="2000" b="1" dirty="0" smtClean="0"/>
              <a:t> завезена в </a:t>
            </a:r>
            <a:r>
              <a:rPr lang="ru-RU" sz="2000" b="1" dirty="0" err="1" smtClean="0"/>
              <a:t>Європу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Туреччини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середині</a:t>
            </a:r>
            <a:r>
              <a:rPr lang="ru-RU" sz="2000" b="1" dirty="0" smtClean="0"/>
              <a:t> 18 </a:t>
            </a:r>
            <a:r>
              <a:rPr lang="ru-RU" sz="2000" b="1" dirty="0" err="1" smtClean="0"/>
              <a:t>століття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55420"/>
            <a:ext cx="5715040" cy="446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469" y="1500174"/>
            <a:ext cx="6352089" cy="485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500174"/>
            <a:ext cx="6527683" cy="449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При </a:t>
            </a:r>
            <a:r>
              <a:rPr lang="ru-RU" sz="2000" b="1" dirty="0" err="1" smtClean="0"/>
              <a:t>виведенні</a:t>
            </a:r>
            <a:r>
              <a:rPr lang="ru-RU" sz="2000" b="1" dirty="0" smtClean="0"/>
              <a:t> породи кролик - "</a:t>
            </a:r>
            <a:r>
              <a:rPr lang="ru-RU" sz="2000" b="1" dirty="0" err="1" smtClean="0"/>
              <a:t>метелик</a:t>
            </a:r>
            <a:r>
              <a:rPr lang="ru-RU" sz="2000" b="1" dirty="0" smtClean="0"/>
              <a:t>" </a:t>
            </a:r>
            <a:r>
              <a:rPr lang="ru-RU" sz="2000" b="1" dirty="0" err="1" smtClean="0"/>
              <a:t>селекціонери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намагалися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домогтися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певного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розташування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темних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плям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білому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тлі</a:t>
            </a:r>
            <a:r>
              <a:rPr lang="ru-RU" sz="2000" b="1" dirty="0" smtClean="0"/>
              <a:t>. На </a:t>
            </a:r>
            <a:r>
              <a:rPr lang="ru-RU" sz="2000" b="1" dirty="0" err="1" smtClean="0"/>
              <a:t>носі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щоках</a:t>
            </a:r>
            <a:r>
              <a:rPr lang="ru-RU" sz="2000" b="1" dirty="0" smtClean="0"/>
              <a:t> вони </a:t>
            </a:r>
            <a:r>
              <a:rPr lang="ru-RU" sz="2000" b="1" dirty="0" err="1" smtClean="0"/>
              <a:t>нагадують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крила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метеликів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243261" y="3214687"/>
            <a:ext cx="590074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70" y="1428736"/>
            <a:ext cx="561975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857232"/>
            <a:ext cx="26432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Синів</a:t>
            </a:r>
            <a:r>
              <a:rPr lang="ru-RU" b="1" dirty="0" smtClean="0"/>
              <a:t> </a:t>
            </a:r>
            <a:r>
              <a:rPr lang="ru-RU" b="1" dirty="0" err="1" smtClean="0"/>
              <a:t>стародавніх</a:t>
            </a:r>
            <a:r>
              <a:rPr lang="ru-RU" b="1" dirty="0" smtClean="0"/>
              <a:t> КОНЕЙ </a:t>
            </a:r>
            <a:r>
              <a:rPr lang="ru-RU" b="1" dirty="0" err="1" smtClean="0"/>
              <a:t>Ассирії</a:t>
            </a:r>
            <a:r>
              <a:rPr lang="ru-RU" b="1" dirty="0" smtClean="0"/>
              <a:t> та Вавилону ми </a:t>
            </a:r>
            <a:r>
              <a:rPr lang="ru-RU" b="1" dirty="0" err="1" smtClean="0"/>
              <a:t>бачимо</a:t>
            </a:r>
            <a:r>
              <a:rPr lang="ru-RU" b="1" dirty="0" smtClean="0"/>
              <a:t> в </a:t>
            </a:r>
            <a:r>
              <a:rPr lang="ru-RU" b="1" dirty="0" err="1" smtClean="0"/>
              <a:t>знаменитій</a:t>
            </a:r>
            <a:r>
              <a:rPr lang="ru-RU" b="1" dirty="0" smtClean="0"/>
              <a:t> </a:t>
            </a:r>
            <a:r>
              <a:rPr lang="ru-RU" b="1" dirty="0" err="1" smtClean="0"/>
              <a:t>Ахалтекінській</a:t>
            </a:r>
            <a:r>
              <a:rPr lang="ru-RU" b="1" dirty="0" smtClean="0"/>
              <a:t> </a:t>
            </a:r>
            <a:r>
              <a:rPr lang="ru-RU" b="1" dirty="0" err="1" smtClean="0"/>
              <a:t>породі</a:t>
            </a:r>
            <a:r>
              <a:rPr lang="ru-RU" b="1" dirty="0" smtClean="0"/>
              <a:t> коней. </a:t>
            </a:r>
            <a:r>
              <a:rPr lang="ru-RU" b="1" dirty="0" err="1" smtClean="0"/>
              <a:t>Виведено</a:t>
            </a:r>
            <a:r>
              <a:rPr lang="ru-RU" b="1" dirty="0" smtClean="0"/>
              <a:t> </a:t>
            </a:r>
            <a:r>
              <a:rPr lang="ru-RU" b="1" dirty="0" err="1" smtClean="0"/>
              <a:t>цю</a:t>
            </a:r>
            <a:r>
              <a:rPr lang="ru-RU" b="1" dirty="0" smtClean="0"/>
              <a:t> породу в оазисах </a:t>
            </a:r>
            <a:r>
              <a:rPr lang="ru-RU" b="1" dirty="0" err="1" smtClean="0"/>
              <a:t>Туркменії</a:t>
            </a:r>
            <a:r>
              <a:rPr lang="ru-RU" b="1" dirty="0" smtClean="0"/>
              <a:t>. </a:t>
            </a:r>
            <a:r>
              <a:rPr lang="ru-RU" b="1" dirty="0" err="1" smtClean="0"/>
              <a:t>Дрібні</a:t>
            </a:r>
            <a:r>
              <a:rPr lang="ru-RU" b="1" dirty="0" smtClean="0"/>
              <a:t>, </a:t>
            </a:r>
            <a:r>
              <a:rPr lang="ru-RU" b="1" dirty="0" err="1" smtClean="0"/>
              <a:t>сухої</a:t>
            </a:r>
            <a:r>
              <a:rPr lang="ru-RU" b="1" dirty="0" smtClean="0"/>
              <a:t>  </a:t>
            </a:r>
            <a:r>
              <a:rPr lang="ru-RU" b="1" dirty="0" err="1" smtClean="0"/>
              <a:t>статури</a:t>
            </a:r>
            <a:r>
              <a:rPr lang="ru-RU" b="1" dirty="0" smtClean="0"/>
              <a:t>, </a:t>
            </a:r>
            <a:r>
              <a:rPr lang="ru-RU" b="1" dirty="0" err="1" smtClean="0"/>
              <a:t>тонконогі</a:t>
            </a:r>
            <a:r>
              <a:rPr lang="ru-RU" b="1" dirty="0" smtClean="0"/>
              <a:t> </a:t>
            </a:r>
            <a:r>
              <a:rPr lang="ru-RU" b="1" dirty="0" err="1" smtClean="0"/>
              <a:t>тварини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вертикально </a:t>
            </a:r>
            <a:r>
              <a:rPr lang="ru-RU" b="1" dirty="0" err="1" smtClean="0"/>
              <a:t>поставленою</a:t>
            </a:r>
            <a:r>
              <a:rPr lang="ru-RU" b="1" dirty="0" smtClean="0"/>
              <a:t> </a:t>
            </a:r>
            <a:r>
              <a:rPr lang="ru-RU" b="1" dirty="0" err="1" smtClean="0"/>
              <a:t>довгою</a:t>
            </a:r>
            <a:r>
              <a:rPr lang="ru-RU" b="1" dirty="0" smtClean="0"/>
              <a:t> </a:t>
            </a:r>
            <a:r>
              <a:rPr lang="ru-RU" b="1" dirty="0" err="1" smtClean="0"/>
              <a:t>шиєю</a:t>
            </a:r>
            <a:r>
              <a:rPr lang="ru-RU" b="1" dirty="0" smtClean="0"/>
              <a:t>, </a:t>
            </a:r>
            <a:r>
              <a:rPr lang="ru-RU" b="1" dirty="0" err="1" smtClean="0"/>
              <a:t>з</a:t>
            </a:r>
            <a:r>
              <a:rPr lang="ru-RU" b="1" dirty="0" smtClean="0"/>
              <a:t> невеликою головою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довгими</a:t>
            </a:r>
            <a:r>
              <a:rPr lang="ru-RU" b="1" dirty="0" smtClean="0"/>
              <a:t> </a:t>
            </a:r>
            <a:r>
              <a:rPr lang="ru-RU" b="1" dirty="0" err="1" smtClean="0"/>
              <a:t>вухами</a:t>
            </a:r>
            <a:r>
              <a:rPr lang="ru-RU" b="1" dirty="0" smtClean="0"/>
              <a:t> </a:t>
            </a:r>
            <a:r>
              <a:rPr lang="ru-RU" b="1" dirty="0" err="1" smtClean="0"/>
              <a:t>відрізняються</a:t>
            </a:r>
            <a:r>
              <a:rPr lang="ru-RU" b="1" dirty="0" smtClean="0"/>
              <a:t> великою </a:t>
            </a:r>
            <a:r>
              <a:rPr lang="ru-RU" b="1" dirty="0" err="1" smtClean="0"/>
              <a:t>жвавістю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071942"/>
            <a:ext cx="2438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0"/>
            <a:ext cx="4952988" cy="371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857232"/>
            <a:ext cx="264320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ДОМАШНІ </a:t>
            </a:r>
            <a:r>
              <a:rPr lang="ru-RU" b="1" dirty="0" err="1" smtClean="0"/>
              <a:t>північні</a:t>
            </a:r>
            <a:r>
              <a:rPr lang="ru-RU" b="1" dirty="0" smtClean="0"/>
              <a:t> </a:t>
            </a:r>
            <a:r>
              <a:rPr lang="ru-RU" b="1" dirty="0" err="1" smtClean="0"/>
              <a:t>олені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грають</a:t>
            </a:r>
            <a:r>
              <a:rPr lang="ru-RU" b="1" dirty="0" smtClean="0"/>
              <a:t> </a:t>
            </a:r>
            <a:r>
              <a:rPr lang="ru-RU" b="1" dirty="0" err="1" smtClean="0"/>
              <a:t>важливу</a:t>
            </a:r>
            <a:r>
              <a:rPr lang="ru-RU" b="1" dirty="0" smtClean="0"/>
              <a:t> роль в </a:t>
            </a:r>
            <a:r>
              <a:rPr lang="ru-RU" b="1" dirty="0" err="1" smtClean="0"/>
              <a:t>житті</a:t>
            </a:r>
            <a:r>
              <a:rPr lang="ru-RU" b="1" dirty="0" smtClean="0"/>
              <a:t> </a:t>
            </a:r>
            <a:r>
              <a:rPr lang="ru-RU" b="1" dirty="0" err="1" smtClean="0"/>
              <a:t>народів</a:t>
            </a:r>
            <a:r>
              <a:rPr lang="ru-RU" b="1" dirty="0" smtClean="0"/>
              <a:t> </a:t>
            </a:r>
            <a:r>
              <a:rPr lang="ru-RU" b="1" dirty="0" err="1" smtClean="0"/>
              <a:t>Крайньої</a:t>
            </a:r>
            <a:r>
              <a:rPr lang="ru-RU" b="1" dirty="0" smtClean="0"/>
              <a:t> </a:t>
            </a:r>
            <a:r>
              <a:rPr lang="ru-RU" b="1" dirty="0" err="1" smtClean="0"/>
              <a:t>Півночі</a:t>
            </a:r>
            <a:r>
              <a:rPr lang="ru-RU" b="1" dirty="0" smtClean="0"/>
              <a:t>, </a:t>
            </a:r>
            <a:r>
              <a:rPr lang="ru-RU" b="1" dirty="0" err="1" smtClean="0"/>
              <a:t>були</a:t>
            </a:r>
            <a:r>
              <a:rPr lang="ru-RU" b="1" dirty="0" smtClean="0"/>
              <a:t> </a:t>
            </a:r>
            <a:r>
              <a:rPr lang="ru-RU" b="1" dirty="0" err="1" smtClean="0"/>
              <a:t>одомашнені</a:t>
            </a:r>
            <a:r>
              <a:rPr lang="ru-RU" b="1" dirty="0" smtClean="0"/>
              <a:t> </a:t>
            </a:r>
            <a:r>
              <a:rPr lang="ru-RU" b="1" dirty="0" err="1" smtClean="0"/>
              <a:t>дуже</a:t>
            </a:r>
            <a:r>
              <a:rPr lang="ru-RU" b="1" dirty="0" smtClean="0"/>
              <a:t> давно (</a:t>
            </a:r>
            <a:r>
              <a:rPr lang="ru-RU" b="1" dirty="0" err="1" smtClean="0"/>
              <a:t>одночасно</a:t>
            </a:r>
            <a:r>
              <a:rPr lang="ru-RU" b="1" dirty="0" smtClean="0"/>
              <a:t> </a:t>
            </a:r>
            <a:r>
              <a:rPr lang="ru-RU" b="1" dirty="0" err="1" smtClean="0"/>
              <a:t>зі</a:t>
            </a:r>
            <a:r>
              <a:rPr lang="ru-RU" b="1" dirty="0" smtClean="0"/>
              <a:t> </a:t>
            </a:r>
            <a:r>
              <a:rPr lang="ru-RU" b="1" dirty="0" err="1" smtClean="0"/>
              <a:t>свинями</a:t>
            </a:r>
            <a:r>
              <a:rPr lang="ru-RU" b="1" dirty="0" smtClean="0"/>
              <a:t> </a:t>
            </a:r>
            <a:r>
              <a:rPr lang="ru-RU" b="1" dirty="0" err="1" smtClean="0"/>
              <a:t>близько</a:t>
            </a:r>
            <a:r>
              <a:rPr lang="ru-RU" b="1" dirty="0" smtClean="0"/>
              <a:t> 10 тис. </a:t>
            </a:r>
            <a:r>
              <a:rPr lang="ru-RU" b="1" dirty="0" err="1" smtClean="0"/>
              <a:t>років</a:t>
            </a:r>
            <a:r>
              <a:rPr lang="ru-RU" b="1" dirty="0" smtClean="0"/>
              <a:t> тому).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своїх</a:t>
            </a:r>
            <a:r>
              <a:rPr lang="ru-RU" b="1" dirty="0" smtClean="0"/>
              <a:t> диких </a:t>
            </a:r>
            <a:r>
              <a:rPr lang="ru-RU" b="1" dirty="0" err="1" smtClean="0"/>
              <a:t>родичів</a:t>
            </a:r>
            <a:r>
              <a:rPr lang="ru-RU" b="1" dirty="0" smtClean="0"/>
              <a:t> </a:t>
            </a:r>
            <a:r>
              <a:rPr lang="ru-RU" b="1" dirty="0" err="1" smtClean="0"/>
              <a:t>домашні</a:t>
            </a:r>
            <a:r>
              <a:rPr lang="ru-RU" b="1" dirty="0" smtClean="0"/>
              <a:t> </a:t>
            </a:r>
            <a:r>
              <a:rPr lang="ru-RU" b="1" dirty="0" err="1" smtClean="0"/>
              <a:t>олені</a:t>
            </a:r>
            <a:r>
              <a:rPr lang="ru-RU" b="1" dirty="0" smtClean="0"/>
              <a:t> </a:t>
            </a:r>
            <a:r>
              <a:rPr lang="ru-RU" b="1" dirty="0" err="1" smtClean="0"/>
              <a:t>відрізняються</a:t>
            </a:r>
            <a:r>
              <a:rPr lang="ru-RU" b="1" dirty="0" smtClean="0"/>
              <a:t> </a:t>
            </a:r>
            <a:r>
              <a:rPr lang="ru-RU" b="1" dirty="0" err="1" smtClean="0"/>
              <a:t>тільки</a:t>
            </a:r>
            <a:r>
              <a:rPr lang="ru-RU" b="1" dirty="0" smtClean="0"/>
              <a:t> </a:t>
            </a:r>
            <a:r>
              <a:rPr lang="ru-RU" b="1" dirty="0" err="1" smtClean="0"/>
              <a:t>терпимим</a:t>
            </a:r>
            <a:r>
              <a:rPr lang="ru-RU" b="1" dirty="0" smtClean="0"/>
              <a:t> </a:t>
            </a:r>
            <a:r>
              <a:rPr lang="ru-RU" b="1" dirty="0" err="1" smtClean="0"/>
              <a:t>ставленням</a:t>
            </a:r>
            <a:r>
              <a:rPr lang="ru-RU" b="1" dirty="0" smtClean="0"/>
              <a:t> до </a:t>
            </a:r>
            <a:r>
              <a:rPr lang="ru-RU" b="1" dirty="0" err="1" smtClean="0"/>
              <a:t>людини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значною</a:t>
            </a:r>
            <a:r>
              <a:rPr lang="ru-RU" b="1" dirty="0" smtClean="0"/>
              <a:t> </a:t>
            </a:r>
            <a:r>
              <a:rPr lang="ru-RU" b="1" dirty="0" err="1" smtClean="0"/>
              <a:t>кількістю</a:t>
            </a:r>
            <a:r>
              <a:rPr lang="ru-RU" b="1" dirty="0" smtClean="0"/>
              <a:t> </a:t>
            </a:r>
            <a:r>
              <a:rPr lang="ru-RU" b="1" dirty="0" err="1" smtClean="0"/>
              <a:t>пегіх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білих</a:t>
            </a:r>
            <a:r>
              <a:rPr lang="ru-RU" b="1" dirty="0" smtClean="0"/>
              <a:t> </a:t>
            </a:r>
            <a:r>
              <a:rPr lang="ru-RU" b="1" dirty="0" err="1" smtClean="0"/>
              <a:t>особин</a:t>
            </a:r>
            <a:r>
              <a:rPr lang="ru-RU" b="1" dirty="0" smtClean="0"/>
              <a:t> у </a:t>
            </a:r>
            <a:r>
              <a:rPr lang="ru-RU" b="1" dirty="0" err="1" smtClean="0"/>
              <a:t>стаді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85860"/>
            <a:ext cx="5715007" cy="428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357166"/>
            <a:ext cx="335758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КІШКУ приручили </a:t>
            </a:r>
            <a:r>
              <a:rPr lang="ru-RU" dirty="0" err="1" smtClean="0"/>
              <a:t>близько</a:t>
            </a:r>
            <a:r>
              <a:rPr lang="ru-RU" dirty="0" smtClean="0"/>
              <a:t> 6 тис. </a:t>
            </a:r>
            <a:r>
              <a:rPr lang="ru-RU" dirty="0" err="1" smtClean="0"/>
              <a:t>років</a:t>
            </a:r>
            <a:r>
              <a:rPr lang="ru-RU" dirty="0" smtClean="0"/>
              <a:t> тому в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Африці</a:t>
            </a:r>
            <a:r>
              <a:rPr lang="ru-RU" dirty="0" smtClean="0"/>
              <a:t>. Предком </a:t>
            </a:r>
            <a:r>
              <a:rPr lang="ru-RU" dirty="0" err="1" smtClean="0"/>
              <a:t>домашньої</a:t>
            </a:r>
            <a:r>
              <a:rPr lang="ru-RU" dirty="0" smtClean="0"/>
              <a:t> </a:t>
            </a:r>
            <a:r>
              <a:rPr lang="ru-RU" dirty="0" err="1" smtClean="0"/>
              <a:t>кішки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лівійська</a:t>
            </a:r>
            <a:r>
              <a:rPr lang="ru-RU" dirty="0" smtClean="0"/>
              <a:t> </a:t>
            </a:r>
            <a:r>
              <a:rPr lang="ru-RU" dirty="0" err="1" smtClean="0"/>
              <a:t>булана</a:t>
            </a:r>
            <a:r>
              <a:rPr lang="ru-RU" dirty="0" smtClean="0"/>
              <a:t> </a:t>
            </a:r>
            <a:r>
              <a:rPr lang="ru-RU" dirty="0" err="1" smtClean="0"/>
              <a:t>кішка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при </a:t>
            </a:r>
            <a:r>
              <a:rPr lang="ru-RU" dirty="0" err="1" smtClean="0"/>
              <a:t>поширенні</a:t>
            </a:r>
            <a:r>
              <a:rPr lang="ru-RU" dirty="0" smtClean="0"/>
              <a:t> </a:t>
            </a:r>
            <a:r>
              <a:rPr lang="ru-RU" dirty="0" err="1" smtClean="0"/>
              <a:t>домашніх</a:t>
            </a:r>
            <a:r>
              <a:rPr lang="ru-RU" dirty="0" smtClean="0"/>
              <a:t> </a:t>
            </a:r>
            <a:r>
              <a:rPr lang="ru-RU" dirty="0" err="1" smtClean="0"/>
              <a:t>кішок</a:t>
            </a:r>
            <a:r>
              <a:rPr lang="ru-RU" dirty="0" smtClean="0"/>
              <a:t> в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деякий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на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місцевих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 </a:t>
            </a:r>
            <a:r>
              <a:rPr lang="ru-RU" dirty="0" err="1" smtClean="0"/>
              <a:t>зробили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диких </a:t>
            </a:r>
            <a:r>
              <a:rPr lang="ru-RU" dirty="0" err="1" smtClean="0"/>
              <a:t>кішок</a:t>
            </a:r>
            <a:r>
              <a:rPr lang="ru-RU" dirty="0" smtClean="0"/>
              <a:t>. </a:t>
            </a:r>
            <a:r>
              <a:rPr lang="ru-RU" dirty="0" err="1" smtClean="0"/>
              <a:t>Найперші</a:t>
            </a:r>
            <a:r>
              <a:rPr lang="ru-RU" dirty="0" smtClean="0"/>
              <a:t> </a:t>
            </a:r>
            <a:r>
              <a:rPr lang="ru-RU" dirty="0" err="1" smtClean="0"/>
              <a:t>відомості</a:t>
            </a:r>
            <a:r>
              <a:rPr lang="ru-RU" dirty="0" smtClean="0"/>
              <a:t> про </a:t>
            </a:r>
            <a:r>
              <a:rPr lang="ru-RU" dirty="0" err="1" smtClean="0"/>
              <a:t>домашню</a:t>
            </a:r>
            <a:r>
              <a:rPr lang="ru-RU" dirty="0" smtClean="0"/>
              <a:t> </a:t>
            </a:r>
            <a:r>
              <a:rPr lang="ru-RU" dirty="0" err="1" smtClean="0"/>
              <a:t>кішку</a:t>
            </a:r>
            <a:r>
              <a:rPr lang="ru-RU" dirty="0" smtClean="0"/>
              <a:t> </a:t>
            </a:r>
            <a:r>
              <a:rPr lang="ru-RU" dirty="0" err="1" smtClean="0"/>
              <a:t>відносять</a:t>
            </a:r>
            <a:r>
              <a:rPr lang="ru-RU" dirty="0" smtClean="0"/>
              <a:t> до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Стародавнього</a:t>
            </a:r>
            <a:r>
              <a:rPr lang="ru-RU" dirty="0" smtClean="0"/>
              <a:t> </a:t>
            </a:r>
            <a:r>
              <a:rPr lang="ru-RU" dirty="0" err="1" smtClean="0"/>
              <a:t>Єгипту</a:t>
            </a:r>
            <a:r>
              <a:rPr lang="ru-RU" dirty="0" smtClean="0"/>
              <a:t>, де вона </a:t>
            </a:r>
            <a:r>
              <a:rPr lang="ru-RU" dirty="0" err="1" smtClean="0"/>
              <a:t>вважалася</a:t>
            </a:r>
            <a:r>
              <a:rPr lang="ru-RU" dirty="0" smtClean="0"/>
              <a:t> священною,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розплатою</a:t>
            </a:r>
            <a:r>
              <a:rPr lang="ru-RU" dirty="0" smtClean="0"/>
              <a:t> за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вбивство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смертна кара.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ховали </a:t>
            </a:r>
            <a:r>
              <a:rPr lang="ru-RU" dirty="0" err="1" smtClean="0"/>
              <a:t>з</a:t>
            </a:r>
            <a:r>
              <a:rPr lang="ru-RU" dirty="0" smtClean="0"/>
              <a:t> почестями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муміфікували</a:t>
            </a:r>
            <a:r>
              <a:rPr lang="ru-RU" dirty="0" smtClean="0"/>
              <a:t> як </a:t>
            </a:r>
            <a:r>
              <a:rPr lang="ru-RU" dirty="0" err="1" smtClean="0"/>
              <a:t>фараонів</a:t>
            </a:r>
            <a:r>
              <a:rPr lang="ru-RU" dirty="0" smtClean="0"/>
              <a:t>. Доля </a:t>
            </a:r>
            <a:r>
              <a:rPr lang="ru-RU" dirty="0" err="1" smtClean="0"/>
              <a:t>зрадила</a:t>
            </a:r>
            <a:r>
              <a:rPr lang="ru-RU" dirty="0" smtClean="0"/>
              <a:t> </a:t>
            </a:r>
            <a:r>
              <a:rPr lang="ru-RU" dirty="0" err="1" smtClean="0"/>
              <a:t>кішкам</a:t>
            </a:r>
            <a:r>
              <a:rPr lang="ru-RU" dirty="0" smtClean="0"/>
              <a:t> в </a:t>
            </a:r>
            <a:r>
              <a:rPr lang="ru-RU" dirty="0" err="1" smtClean="0"/>
              <a:t>середні</a:t>
            </a:r>
            <a:r>
              <a:rPr lang="ru-RU" dirty="0" smtClean="0"/>
              <a:t> </a:t>
            </a:r>
            <a:r>
              <a:rPr lang="ru-RU" dirty="0" err="1" smtClean="0"/>
              <a:t>віки</a:t>
            </a:r>
            <a:r>
              <a:rPr lang="ru-RU" dirty="0" smtClean="0"/>
              <a:t>, коли </a:t>
            </a:r>
            <a:r>
              <a:rPr lang="ru-RU" dirty="0" err="1" smtClean="0"/>
              <a:t>їх</a:t>
            </a:r>
            <a:r>
              <a:rPr lang="ru-RU" dirty="0" smtClean="0"/>
              <a:t> почали </a:t>
            </a:r>
            <a:r>
              <a:rPr lang="ru-RU" dirty="0" err="1" smtClean="0"/>
              <a:t>вважати</a:t>
            </a:r>
            <a:r>
              <a:rPr lang="ru-RU" dirty="0" smtClean="0"/>
              <a:t> </a:t>
            </a:r>
            <a:r>
              <a:rPr lang="ru-RU" dirty="0" err="1" smtClean="0"/>
              <a:t>посібниками</a:t>
            </a:r>
            <a:r>
              <a:rPr lang="ru-RU" dirty="0" smtClean="0"/>
              <a:t> </a:t>
            </a:r>
            <a:r>
              <a:rPr lang="ru-RU" dirty="0" err="1" smtClean="0"/>
              <a:t>відьом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разом </a:t>
            </a:r>
            <a:r>
              <a:rPr lang="ru-RU" dirty="0" err="1" smtClean="0"/>
              <a:t>з</a:t>
            </a:r>
            <a:r>
              <a:rPr lang="ru-RU" dirty="0" smtClean="0"/>
              <a:t> ними </a:t>
            </a:r>
            <a:r>
              <a:rPr lang="ru-RU" dirty="0" err="1" smtClean="0"/>
              <a:t>спалювати</a:t>
            </a:r>
            <a:r>
              <a:rPr lang="ru-RU" dirty="0" smtClean="0"/>
              <a:t> на </a:t>
            </a:r>
            <a:r>
              <a:rPr lang="ru-RU" dirty="0" err="1" smtClean="0"/>
              <a:t>вогнищах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57166"/>
            <a:ext cx="3048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071546"/>
            <a:ext cx="34004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1" y="285728"/>
            <a:ext cx="4039665" cy="342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3589736"/>
            <a:ext cx="3881442" cy="291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331644"/>
            <a:ext cx="2816047" cy="497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22145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КУРИ </a:t>
            </a:r>
            <a:r>
              <a:rPr lang="ru-RU" sz="1600" dirty="0" err="1" smtClean="0"/>
              <a:t>одомашнені</a:t>
            </a:r>
            <a:r>
              <a:rPr lang="ru-RU" sz="1600" dirty="0" smtClean="0"/>
              <a:t> </a:t>
            </a:r>
            <a:r>
              <a:rPr lang="ru-RU" sz="1600" dirty="0" err="1" smtClean="0"/>
              <a:t>близько</a:t>
            </a:r>
            <a:r>
              <a:rPr lang="ru-RU" sz="1600" dirty="0" smtClean="0"/>
              <a:t> 8 -10 тис. </a:t>
            </a:r>
            <a:r>
              <a:rPr lang="ru-RU" sz="1600" dirty="0" err="1" smtClean="0"/>
              <a:t>років</a:t>
            </a:r>
            <a:r>
              <a:rPr lang="ru-RU" sz="1600" dirty="0" smtClean="0"/>
              <a:t> тому. На </a:t>
            </a:r>
            <a:r>
              <a:rPr lang="ru-RU" sz="1600" dirty="0" err="1" smtClean="0"/>
              <a:t>їх</a:t>
            </a:r>
            <a:r>
              <a:rPr lang="ru-RU" sz="1600" dirty="0" smtClean="0"/>
              <a:t> </a:t>
            </a:r>
            <a:r>
              <a:rPr lang="ru-RU" sz="1600" dirty="0" err="1" smtClean="0"/>
              <a:t>батьківщині</a:t>
            </a:r>
            <a:r>
              <a:rPr lang="ru-RU" sz="1600" dirty="0" smtClean="0"/>
              <a:t>, в </a:t>
            </a:r>
            <a:r>
              <a:rPr lang="ru-RU" sz="1600" dirty="0" err="1" smtClean="0"/>
              <a:t>Південно-Східній</a:t>
            </a:r>
            <a:r>
              <a:rPr lang="ru-RU" sz="1600" dirty="0" smtClean="0"/>
              <a:t> </a:t>
            </a:r>
            <a:r>
              <a:rPr lang="ru-RU" sz="1600" dirty="0" err="1" smtClean="0"/>
              <a:t>Азії</a:t>
            </a:r>
            <a:r>
              <a:rPr lang="ru-RU" sz="1600" dirty="0" smtClean="0"/>
              <a:t>,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тепер</a:t>
            </a:r>
            <a:r>
              <a:rPr lang="ru-RU" sz="1600" dirty="0" smtClean="0"/>
              <a:t> </a:t>
            </a:r>
            <a:r>
              <a:rPr lang="ru-RU" sz="1600" dirty="0" err="1" smtClean="0"/>
              <a:t>в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примітивних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господарствах</a:t>
            </a:r>
            <a:r>
              <a:rPr lang="ru-RU" sz="1600" dirty="0" smtClean="0"/>
              <a:t> </a:t>
            </a:r>
            <a:r>
              <a:rPr lang="ru-RU" sz="1600" dirty="0" err="1" smtClean="0"/>
              <a:t>тубільці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розводять</a:t>
            </a:r>
            <a:r>
              <a:rPr lang="ru-RU" sz="1600" dirty="0" smtClean="0"/>
              <a:t> </a:t>
            </a:r>
            <a:r>
              <a:rPr lang="ru-RU" sz="1600" dirty="0" err="1" smtClean="0"/>
              <a:t>тільки</a:t>
            </a:r>
            <a:r>
              <a:rPr lang="ru-RU" sz="1600" dirty="0" smtClean="0"/>
              <a:t> собак, свиней та курей. </a:t>
            </a:r>
            <a:r>
              <a:rPr lang="ru-RU" sz="1600" dirty="0" err="1" smtClean="0"/>
              <a:t>Малайська</a:t>
            </a:r>
            <a:r>
              <a:rPr lang="ru-RU" sz="1600" dirty="0" smtClean="0"/>
              <a:t> </a:t>
            </a:r>
            <a:r>
              <a:rPr lang="ru-RU" sz="1600" dirty="0" err="1" smtClean="0"/>
              <a:t>Бійцівська</a:t>
            </a:r>
            <a:r>
              <a:rPr lang="ru-RU" sz="1600" dirty="0" smtClean="0"/>
              <a:t> - одна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найдавніших</a:t>
            </a:r>
            <a:r>
              <a:rPr lang="ru-RU" sz="1600" dirty="0" smtClean="0"/>
              <a:t> </a:t>
            </a:r>
            <a:r>
              <a:rPr lang="ru-RU" sz="1600" dirty="0" err="1" smtClean="0"/>
              <a:t>культурних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порід</a:t>
            </a:r>
            <a:r>
              <a:rPr lang="ru-RU" sz="1600" dirty="0" smtClean="0"/>
              <a:t> курей. </a:t>
            </a:r>
            <a:r>
              <a:rPr lang="ru-RU" sz="1600" dirty="0" err="1" smtClean="0"/>
              <a:t>Батьківщиною</a:t>
            </a:r>
            <a:r>
              <a:rPr lang="ru-RU" sz="1600" dirty="0" smtClean="0"/>
              <a:t> </a:t>
            </a:r>
            <a:r>
              <a:rPr lang="ru-RU" sz="1600" dirty="0" err="1" smtClean="0"/>
              <a:t>бійцівських</a:t>
            </a:r>
            <a:r>
              <a:rPr lang="ru-RU" sz="1600" dirty="0" smtClean="0"/>
              <a:t> </a:t>
            </a:r>
            <a:r>
              <a:rPr lang="ru-RU" sz="1600" dirty="0" err="1" smtClean="0"/>
              <a:t>порід</a:t>
            </a:r>
            <a:r>
              <a:rPr lang="ru-RU" sz="1600" dirty="0" smtClean="0"/>
              <a:t> </a:t>
            </a:r>
            <a:r>
              <a:rPr lang="ru-RU" sz="1600" dirty="0" err="1" smtClean="0"/>
              <a:t>вважають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Середню</a:t>
            </a:r>
            <a:r>
              <a:rPr lang="ru-RU" sz="1600" dirty="0" smtClean="0"/>
              <a:t> та Малу </a:t>
            </a:r>
            <a:r>
              <a:rPr lang="ru-RU" sz="1600" dirty="0" err="1" smtClean="0"/>
              <a:t>Азію</a:t>
            </a:r>
            <a:r>
              <a:rPr lang="ru-RU" sz="1600" dirty="0" smtClean="0"/>
              <a:t>, де </a:t>
            </a:r>
            <a:r>
              <a:rPr lang="ru-RU" sz="1600" dirty="0" err="1" smtClean="0"/>
              <a:t>вперше</a:t>
            </a:r>
            <a:r>
              <a:rPr lang="ru-RU" sz="1600" dirty="0" smtClean="0"/>
              <a:t> </a:t>
            </a:r>
            <a:r>
              <a:rPr lang="ru-RU" sz="1600" dirty="0" err="1" smtClean="0"/>
              <a:t>півнячі</a:t>
            </a:r>
            <a:r>
              <a:rPr lang="ru-RU" sz="1600" dirty="0" smtClean="0"/>
              <a:t> </a:t>
            </a:r>
            <a:r>
              <a:rPr lang="ru-RU" sz="1600" dirty="0" err="1" smtClean="0"/>
              <a:t>бої</a:t>
            </a:r>
            <a:r>
              <a:rPr lang="ru-RU" sz="1600" dirty="0" smtClean="0"/>
              <a:t> </a:t>
            </a:r>
            <a:r>
              <a:rPr lang="ru-RU" sz="1600" dirty="0" err="1" smtClean="0"/>
              <a:t>з'явилися</a:t>
            </a:r>
            <a:r>
              <a:rPr lang="ru-RU" sz="1600" dirty="0" smtClean="0"/>
              <a:t> як спорт. </a:t>
            </a:r>
            <a:r>
              <a:rPr lang="ru-RU" sz="1600" dirty="0" err="1" smtClean="0"/>
              <a:t>Півні</a:t>
            </a:r>
            <a:r>
              <a:rPr lang="ru-RU" sz="1600" dirty="0" smtClean="0"/>
              <a:t> </a:t>
            </a:r>
            <a:r>
              <a:rPr lang="ru-RU" sz="1600" dirty="0" err="1" smtClean="0"/>
              <a:t>цих</a:t>
            </a:r>
            <a:r>
              <a:rPr lang="ru-RU" sz="1600" dirty="0" smtClean="0"/>
              <a:t> </a:t>
            </a:r>
            <a:r>
              <a:rPr lang="ru-RU" sz="1600" dirty="0" err="1" smtClean="0"/>
              <a:t>порід</a:t>
            </a:r>
            <a:r>
              <a:rPr lang="ru-RU" sz="1600" dirty="0" smtClean="0"/>
              <a:t> </a:t>
            </a:r>
            <a:r>
              <a:rPr lang="ru-RU" sz="1600" dirty="0" err="1" smtClean="0"/>
              <a:t>задерикуваті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часто </a:t>
            </a:r>
            <a:r>
              <a:rPr lang="ru-RU" sz="1600" dirty="0" err="1" smtClean="0"/>
              <a:t>влаштовують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бійки</a:t>
            </a:r>
            <a:r>
              <a:rPr lang="ru-RU" sz="1600" dirty="0" smtClean="0"/>
              <a:t> </a:t>
            </a:r>
            <a:r>
              <a:rPr lang="ru-RU" sz="1600" dirty="0" err="1" smtClean="0"/>
              <a:t>між</a:t>
            </a:r>
            <a:r>
              <a:rPr lang="ru-RU" sz="1600" dirty="0" smtClean="0"/>
              <a:t> собою.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428604"/>
            <a:ext cx="235743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Шовковисті</a:t>
            </a:r>
            <a:r>
              <a:rPr lang="ru-RU" sz="1600" dirty="0" smtClean="0"/>
              <a:t> породи курей - </a:t>
            </a:r>
            <a:r>
              <a:rPr lang="ru-RU" sz="1600" dirty="0" err="1" smtClean="0"/>
              <a:t>одні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найдавніших</a:t>
            </a:r>
            <a:r>
              <a:rPr lang="ru-RU" sz="1600" dirty="0" smtClean="0"/>
              <a:t> </a:t>
            </a:r>
            <a:r>
              <a:rPr lang="ru-RU" sz="1600" dirty="0" err="1" smtClean="0"/>
              <a:t>декоративних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курей</a:t>
            </a:r>
            <a:r>
              <a:rPr lang="ru-RU" sz="1600" dirty="0" smtClean="0"/>
              <a:t>. </a:t>
            </a:r>
            <a:r>
              <a:rPr lang="ru-RU" sz="1600" dirty="0" err="1" smtClean="0"/>
              <a:t>Ще</a:t>
            </a:r>
            <a:r>
              <a:rPr lang="ru-RU" sz="1600" dirty="0" smtClean="0"/>
              <a:t> у 13 ст. Марко Поло </a:t>
            </a:r>
            <a:r>
              <a:rPr lang="ru-RU" sz="1600" dirty="0" err="1" smtClean="0"/>
              <a:t>описував</a:t>
            </a:r>
            <a:r>
              <a:rPr lang="ru-RU" sz="1600" dirty="0" smtClean="0"/>
              <a:t> курей,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«</a:t>
            </a:r>
            <a:r>
              <a:rPr lang="ru-RU" sz="1600" dirty="0" err="1" smtClean="0"/>
              <a:t>замість</a:t>
            </a:r>
            <a:r>
              <a:rPr lang="ru-RU" sz="1600" dirty="0" smtClean="0"/>
              <a:t> </a:t>
            </a:r>
            <a:r>
              <a:rPr lang="ru-RU" sz="1600" dirty="0" err="1" smtClean="0"/>
              <a:t>пір'я</a:t>
            </a:r>
            <a:r>
              <a:rPr lang="ru-RU" sz="1600" dirty="0" smtClean="0"/>
              <a:t> </a:t>
            </a:r>
            <a:r>
              <a:rPr lang="ru-RU" sz="1600" dirty="0" err="1" smtClean="0"/>
              <a:t>покриті</a:t>
            </a:r>
            <a:r>
              <a:rPr lang="ru-RU" sz="1600" dirty="0" smtClean="0"/>
              <a:t> </a:t>
            </a:r>
            <a:r>
              <a:rPr lang="ru-RU" sz="1600" dirty="0" err="1" smtClean="0"/>
              <a:t>волоссям</a:t>
            </a:r>
            <a:r>
              <a:rPr lang="ru-RU" sz="1600" dirty="0" smtClean="0"/>
              <a:t> як </a:t>
            </a:r>
            <a:r>
              <a:rPr lang="ru-RU" sz="1600" dirty="0" err="1" smtClean="0"/>
              <a:t>кішки</a:t>
            </a:r>
            <a:r>
              <a:rPr lang="ru-RU" sz="1600" dirty="0" smtClean="0"/>
              <a:t>». </a:t>
            </a:r>
            <a:r>
              <a:rPr lang="ru-RU" sz="1600" dirty="0" err="1" smtClean="0"/>
              <a:t>Дуже</a:t>
            </a:r>
            <a:r>
              <a:rPr lang="ru-RU" sz="1600" dirty="0" smtClean="0"/>
              <a:t> </a:t>
            </a:r>
            <a:r>
              <a:rPr lang="ru-RU" sz="1600" dirty="0" err="1" smtClean="0"/>
              <a:t>мініатюрні</a:t>
            </a:r>
            <a:r>
              <a:rPr lang="ru-RU" sz="1600" dirty="0" smtClean="0"/>
              <a:t> курки породи </a:t>
            </a:r>
            <a:r>
              <a:rPr lang="ru-RU" sz="1600" dirty="0" err="1" smtClean="0"/>
              <a:t>японська</a:t>
            </a:r>
            <a:r>
              <a:rPr lang="ru-RU" sz="1600" dirty="0" smtClean="0"/>
              <a:t> </a:t>
            </a:r>
            <a:r>
              <a:rPr lang="ru-RU" sz="1600" dirty="0" err="1" smtClean="0"/>
              <a:t>шовковиста</a:t>
            </a:r>
            <a:r>
              <a:rPr lang="ru-RU" sz="1600" dirty="0" smtClean="0"/>
              <a:t>. </a:t>
            </a:r>
            <a:r>
              <a:rPr lang="ru-RU" sz="1600" dirty="0" err="1" smtClean="0"/>
              <a:t>Сучасне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промислове</a:t>
            </a:r>
            <a:r>
              <a:rPr lang="ru-RU" sz="1600" dirty="0" smtClean="0"/>
              <a:t> </a:t>
            </a:r>
            <a:r>
              <a:rPr lang="ru-RU" sz="1600" dirty="0" err="1" smtClean="0"/>
              <a:t>птахівництво</a:t>
            </a:r>
            <a:r>
              <a:rPr lang="ru-RU" sz="1600" dirty="0" smtClean="0"/>
              <a:t> </a:t>
            </a:r>
            <a:r>
              <a:rPr lang="ru-RU" sz="1600" dirty="0" err="1" smtClean="0"/>
              <a:t>яєчного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напрямку</a:t>
            </a:r>
            <a:r>
              <a:rPr lang="ru-RU" sz="1600" dirty="0" smtClean="0"/>
              <a:t> </a:t>
            </a:r>
            <a:r>
              <a:rPr lang="ru-RU" sz="1600" dirty="0" err="1" smtClean="0"/>
              <a:t>грунтується</a:t>
            </a:r>
            <a:r>
              <a:rPr lang="ru-RU" sz="1600" dirty="0" smtClean="0"/>
              <a:t> на </a:t>
            </a:r>
            <a:r>
              <a:rPr lang="ru-RU" sz="1600" dirty="0" err="1" smtClean="0"/>
              <a:t>класичній</a:t>
            </a:r>
            <a:r>
              <a:rPr lang="ru-RU" sz="1600" dirty="0" smtClean="0"/>
              <a:t> породу, </a:t>
            </a:r>
            <a:r>
              <a:rPr lang="ru-RU" sz="1600" dirty="0" err="1" smtClean="0"/>
              <a:t>створеної</a:t>
            </a:r>
            <a:r>
              <a:rPr lang="ru-RU" sz="1600" dirty="0" smtClean="0"/>
              <a:t> в 18 </a:t>
            </a:r>
            <a:r>
              <a:rPr lang="ru-RU" sz="1600" dirty="0" err="1" smtClean="0"/>
              <a:t>столітті</a:t>
            </a:r>
            <a:r>
              <a:rPr lang="ru-RU" sz="1600" dirty="0" smtClean="0"/>
              <a:t> в </a:t>
            </a:r>
            <a:r>
              <a:rPr lang="ru-RU" sz="1600" dirty="0" err="1" smtClean="0"/>
              <a:t>Італії</a:t>
            </a:r>
            <a:r>
              <a:rPr lang="ru-RU" sz="1600" dirty="0" smtClean="0"/>
              <a:t> - </a:t>
            </a:r>
            <a:r>
              <a:rPr lang="ru-RU" sz="1600" dirty="0" err="1" smtClean="0"/>
              <a:t>білий</a:t>
            </a:r>
            <a:r>
              <a:rPr lang="ru-RU" sz="1600" dirty="0" smtClean="0"/>
              <a:t> леггорн. </a:t>
            </a:r>
            <a:r>
              <a:rPr lang="ru-RU" sz="1600" dirty="0" err="1" smtClean="0"/>
              <a:t>Ці</a:t>
            </a:r>
            <a:r>
              <a:rPr lang="ru-RU" sz="1600" dirty="0" smtClean="0"/>
              <a:t> кури </a:t>
            </a:r>
            <a:r>
              <a:rPr lang="ru-RU" sz="1600" dirty="0" err="1" smtClean="0"/>
              <a:t>рухливі</a:t>
            </a:r>
            <a:r>
              <a:rPr lang="ru-RU" sz="1600" dirty="0" smtClean="0"/>
              <a:t>, </a:t>
            </a:r>
            <a:r>
              <a:rPr lang="ru-RU" sz="1600" dirty="0" err="1" smtClean="0"/>
              <a:t>легкі</a:t>
            </a:r>
            <a:r>
              <a:rPr lang="ru-RU" sz="1600" dirty="0" smtClean="0"/>
              <a:t>, </a:t>
            </a:r>
            <a:r>
              <a:rPr lang="ru-RU" sz="1600" dirty="0" err="1" smtClean="0"/>
              <a:t>починають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нестися</a:t>
            </a:r>
            <a:r>
              <a:rPr lang="ru-RU" sz="1600" dirty="0" smtClean="0"/>
              <a:t> у </a:t>
            </a:r>
            <a:r>
              <a:rPr lang="ru-RU" sz="1600" dirty="0" err="1" smtClean="0"/>
              <a:t>віці</a:t>
            </a:r>
            <a:r>
              <a:rPr lang="ru-RU" sz="1600" dirty="0" smtClean="0"/>
              <a:t> 4-5 </a:t>
            </a:r>
            <a:r>
              <a:rPr lang="ru-RU" sz="1600" dirty="0" err="1" smtClean="0"/>
              <a:t>місяців</a:t>
            </a:r>
            <a:r>
              <a:rPr lang="ru-RU" sz="1600" dirty="0" smtClean="0"/>
              <a:t>; </a:t>
            </a:r>
            <a:r>
              <a:rPr lang="ru-RU" sz="1600" dirty="0" err="1" smtClean="0"/>
              <a:t>несуть</a:t>
            </a:r>
            <a:r>
              <a:rPr lang="ru-RU" sz="1600" dirty="0" smtClean="0"/>
              <a:t> по 300 </a:t>
            </a:r>
            <a:r>
              <a:rPr lang="ru-RU" sz="1600" dirty="0" err="1" smtClean="0"/>
              <a:t>яєць</a:t>
            </a:r>
            <a:r>
              <a:rPr lang="ru-RU" sz="1600" dirty="0" smtClean="0"/>
              <a:t> на </a:t>
            </a:r>
            <a:r>
              <a:rPr lang="ru-RU" sz="1600" dirty="0" err="1" smtClean="0"/>
              <a:t>рік</a:t>
            </a:r>
            <a:r>
              <a:rPr lang="ru-RU" sz="1600" dirty="0" smtClean="0"/>
              <a:t>, </a:t>
            </a:r>
            <a:r>
              <a:rPr lang="ru-RU" sz="1600" dirty="0" err="1" smtClean="0"/>
              <a:t>рекордісткі</a:t>
            </a:r>
            <a:r>
              <a:rPr lang="ru-RU" sz="1600" dirty="0" smtClean="0"/>
              <a:t> - до 365.</a:t>
            </a:r>
            <a:endParaRPr lang="ru-RU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14290"/>
            <a:ext cx="2223437" cy="338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643050"/>
            <a:ext cx="3524252" cy="264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428868"/>
            <a:ext cx="2816298" cy="414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714356"/>
            <a:ext cx="3143272" cy="492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Існуючі</a:t>
            </a:r>
            <a:r>
              <a:rPr lang="ru-RU" dirty="0" smtClean="0"/>
              <a:t> породи та </a:t>
            </a:r>
            <a:r>
              <a:rPr lang="ru-RU" dirty="0" err="1" smtClean="0"/>
              <a:t>різновиди</a:t>
            </a:r>
            <a:r>
              <a:rPr lang="ru-RU" dirty="0" smtClean="0"/>
              <a:t> </a:t>
            </a:r>
            <a:r>
              <a:rPr lang="ru-RU" dirty="0" err="1" smtClean="0"/>
              <a:t>домашніх</a:t>
            </a:r>
            <a:r>
              <a:rPr lang="ru-RU" dirty="0" smtClean="0"/>
              <a:t> </a:t>
            </a:r>
            <a:r>
              <a:rPr lang="ru-RU" dirty="0" err="1" smtClean="0"/>
              <a:t>Індиків</a:t>
            </a:r>
            <a:r>
              <a:rPr lang="ru-RU" dirty="0" smtClean="0"/>
              <a:t> </a:t>
            </a:r>
            <a:r>
              <a:rPr lang="ru-RU" dirty="0" err="1" smtClean="0"/>
              <a:t>відносяться</a:t>
            </a:r>
            <a:r>
              <a:rPr lang="ru-RU" dirty="0" smtClean="0"/>
              <a:t> до виду </a:t>
            </a:r>
            <a:r>
              <a:rPr lang="ru-RU" dirty="0" err="1" smtClean="0"/>
              <a:t>північноамериканських</a:t>
            </a:r>
            <a:r>
              <a:rPr lang="ru-RU" dirty="0" smtClean="0"/>
              <a:t> </a:t>
            </a:r>
            <a:r>
              <a:rPr lang="ru-RU" dirty="0" err="1" smtClean="0"/>
              <a:t>звичайних</a:t>
            </a:r>
            <a:r>
              <a:rPr lang="ru-RU" dirty="0" smtClean="0"/>
              <a:t> </a:t>
            </a:r>
            <a:r>
              <a:rPr lang="ru-RU" dirty="0" err="1" smtClean="0"/>
              <a:t>індичок</a:t>
            </a:r>
            <a:r>
              <a:rPr lang="ru-RU" dirty="0" smtClean="0"/>
              <a:t>. </a:t>
            </a:r>
            <a:r>
              <a:rPr lang="ru-RU" dirty="0" err="1" smtClean="0"/>
              <a:t>Індички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собаки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єдиними</a:t>
            </a:r>
            <a:r>
              <a:rPr lang="ru-RU" dirty="0" smtClean="0"/>
              <a:t> </a:t>
            </a:r>
            <a:r>
              <a:rPr lang="ru-RU" dirty="0" err="1" smtClean="0"/>
              <a:t>домашніми</a:t>
            </a:r>
            <a:r>
              <a:rPr lang="ru-RU" dirty="0" smtClean="0"/>
              <a:t> </a:t>
            </a:r>
            <a:r>
              <a:rPr lang="ru-RU" dirty="0" err="1" smtClean="0"/>
              <a:t>тваринами</a:t>
            </a:r>
            <a:r>
              <a:rPr lang="ru-RU" dirty="0" smtClean="0"/>
              <a:t> </a:t>
            </a:r>
            <a:r>
              <a:rPr lang="ru-RU" dirty="0" err="1" smtClean="0"/>
              <a:t>індіанців</a:t>
            </a:r>
            <a:r>
              <a:rPr lang="ru-RU" dirty="0" smtClean="0"/>
              <a:t> майя. На початку 1500-х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індичок</a:t>
            </a:r>
            <a:r>
              <a:rPr lang="ru-RU" dirty="0" smtClean="0"/>
              <a:t> завезли до </a:t>
            </a:r>
            <a:r>
              <a:rPr lang="ru-RU" dirty="0" err="1" smtClean="0"/>
              <a:t>Іспанії</a:t>
            </a:r>
            <a:r>
              <a:rPr lang="ru-RU" dirty="0" smtClean="0"/>
              <a:t>, </a:t>
            </a:r>
            <a:r>
              <a:rPr lang="ru-RU" dirty="0" err="1" smtClean="0"/>
              <a:t>звідки</a:t>
            </a:r>
            <a:r>
              <a:rPr lang="ru-RU" dirty="0" smtClean="0"/>
              <a:t> вони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поширилися</a:t>
            </a:r>
            <a:r>
              <a:rPr lang="ru-RU" dirty="0" smtClean="0"/>
              <a:t> по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Європі</a:t>
            </a:r>
            <a:r>
              <a:rPr lang="ru-RU" dirty="0" smtClean="0"/>
              <a:t>. </a:t>
            </a:r>
            <a:r>
              <a:rPr lang="ru-RU" dirty="0" err="1" smtClean="0"/>
              <a:t>Бронзові</a:t>
            </a:r>
            <a:r>
              <a:rPr lang="ru-RU" dirty="0" smtClean="0"/>
              <a:t> </a:t>
            </a:r>
            <a:r>
              <a:rPr lang="ru-RU" dirty="0" err="1" smtClean="0"/>
              <a:t>індички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найпопулярнішою</a:t>
            </a:r>
            <a:r>
              <a:rPr lang="ru-RU" dirty="0" smtClean="0"/>
              <a:t> породою </a:t>
            </a:r>
            <a:r>
              <a:rPr lang="ru-RU" dirty="0" err="1" smtClean="0"/>
              <a:t>домашніх</a:t>
            </a:r>
            <a:r>
              <a:rPr lang="ru-RU" dirty="0" smtClean="0"/>
              <a:t> </a:t>
            </a:r>
            <a:r>
              <a:rPr lang="ru-RU" dirty="0" err="1" smtClean="0"/>
              <a:t>індичок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великій</a:t>
            </a:r>
            <a:r>
              <a:rPr lang="ru-RU" dirty="0" smtClean="0"/>
              <a:t> </a:t>
            </a:r>
            <a:r>
              <a:rPr lang="ru-RU" dirty="0" err="1" smtClean="0"/>
              <a:t>вазі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невибагливості</a:t>
            </a:r>
            <a:r>
              <a:rPr lang="ru-RU" dirty="0" smtClean="0"/>
              <a:t> до умов </a:t>
            </a:r>
            <a:r>
              <a:rPr lang="ru-RU" dirty="0" err="1" smtClean="0"/>
              <a:t>утримання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214422"/>
            <a:ext cx="5238755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3929090" cy="589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4500562" cy="66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0"/>
            <a:ext cx="66579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2254" y="1"/>
            <a:ext cx="6071746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22" y="0"/>
            <a:ext cx="578647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7620" y="0"/>
            <a:ext cx="44386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14810" y="0"/>
            <a:ext cx="3790961" cy="568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14480" y="428604"/>
            <a:ext cx="7429520" cy="49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57818" y="1178727"/>
            <a:ext cx="3786182" cy="567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71934" y="2100252"/>
            <a:ext cx="3171832" cy="475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642918"/>
            <a:ext cx="21431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КАЧОК одомашнили в </a:t>
            </a:r>
            <a:r>
              <a:rPr lang="ru-RU" dirty="0" err="1" smtClean="0"/>
              <a:t>Китаї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en-US" dirty="0" smtClean="0"/>
              <a:t>I </a:t>
            </a:r>
            <a:r>
              <a:rPr lang="ru-RU" dirty="0" err="1" smtClean="0"/>
              <a:t>тисячолітті</a:t>
            </a:r>
            <a:r>
              <a:rPr lang="ru-RU" dirty="0" smtClean="0"/>
              <a:t> до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ери</a:t>
            </a:r>
            <a:r>
              <a:rPr lang="ru-RU" dirty="0" smtClean="0"/>
              <a:t>. В </a:t>
            </a:r>
            <a:r>
              <a:rPr lang="ru-RU" dirty="0" err="1" smtClean="0"/>
              <a:t>даний</a:t>
            </a:r>
            <a:r>
              <a:rPr lang="ru-RU" dirty="0" smtClean="0"/>
              <a:t> час </a:t>
            </a:r>
            <a:r>
              <a:rPr lang="ru-RU" dirty="0" err="1" smtClean="0"/>
              <a:t>найпоширенішою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улюбленою</a:t>
            </a:r>
            <a:r>
              <a:rPr lang="ru-RU" dirty="0" smtClean="0"/>
              <a:t> породою </a:t>
            </a:r>
            <a:r>
              <a:rPr lang="ru-RU" dirty="0" err="1" smtClean="0"/>
              <a:t>качок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пекінська</a:t>
            </a:r>
            <a:r>
              <a:rPr lang="ru-RU" dirty="0" smtClean="0"/>
              <a:t>. </a:t>
            </a:r>
            <a:r>
              <a:rPr lang="ru-RU" dirty="0" err="1" smtClean="0"/>
              <a:t>Переваги</a:t>
            </a:r>
            <a:r>
              <a:rPr lang="ru-RU" dirty="0" smtClean="0"/>
              <a:t> породи: </a:t>
            </a:r>
            <a:r>
              <a:rPr lang="ru-RU" dirty="0" err="1" smtClean="0"/>
              <a:t>висока</a:t>
            </a:r>
            <a:r>
              <a:rPr lang="ru-RU" dirty="0" smtClean="0"/>
              <a:t> </a:t>
            </a:r>
            <a:r>
              <a:rPr lang="ru-RU" dirty="0" err="1" smtClean="0"/>
              <a:t>несучість</a:t>
            </a:r>
            <a:r>
              <a:rPr lang="ru-RU" dirty="0" smtClean="0"/>
              <a:t>, </a:t>
            </a:r>
            <a:r>
              <a:rPr lang="ru-RU" dirty="0" err="1" smtClean="0"/>
              <a:t>хороші</a:t>
            </a:r>
            <a:r>
              <a:rPr lang="ru-RU" dirty="0" smtClean="0"/>
              <a:t> </a:t>
            </a:r>
            <a:r>
              <a:rPr lang="ru-RU" dirty="0" err="1" smtClean="0"/>
              <a:t>якості</a:t>
            </a:r>
            <a:r>
              <a:rPr lang="ru-RU" dirty="0" smtClean="0"/>
              <a:t> </a:t>
            </a:r>
            <a:r>
              <a:rPr lang="ru-RU" dirty="0" err="1" smtClean="0"/>
              <a:t>м'яса</a:t>
            </a:r>
            <a:r>
              <a:rPr lang="ru-RU" dirty="0" smtClean="0"/>
              <a:t>, </a:t>
            </a:r>
            <a:r>
              <a:rPr lang="ru-RU" dirty="0" err="1" smtClean="0"/>
              <a:t>швидке</a:t>
            </a:r>
            <a:r>
              <a:rPr lang="ru-RU" dirty="0" smtClean="0"/>
              <a:t>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каченят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виключна</a:t>
            </a:r>
            <a:r>
              <a:rPr lang="ru-RU" dirty="0" smtClean="0"/>
              <a:t> </a:t>
            </a:r>
            <a:r>
              <a:rPr lang="ru-RU" dirty="0" err="1" smtClean="0"/>
              <a:t>витривалість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500042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571480"/>
            <a:ext cx="27860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Цесарки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зграями</a:t>
            </a:r>
            <a:r>
              <a:rPr lang="ru-RU" dirty="0" smtClean="0"/>
              <a:t> в саванах Африки.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ім'я</a:t>
            </a:r>
            <a:r>
              <a:rPr lang="ru-RU" dirty="0" smtClean="0"/>
              <a:t> - "</a:t>
            </a:r>
            <a:r>
              <a:rPr lang="ru-RU" dirty="0" err="1" smtClean="0"/>
              <a:t>царська</a:t>
            </a:r>
            <a:r>
              <a:rPr lang="ru-RU" dirty="0" smtClean="0"/>
              <a:t> </a:t>
            </a:r>
            <a:r>
              <a:rPr lang="ru-RU" dirty="0" err="1" smtClean="0"/>
              <a:t>птиця</a:t>
            </a:r>
            <a:r>
              <a:rPr lang="ru-RU" dirty="0" smtClean="0"/>
              <a:t>" - цесарки </a:t>
            </a:r>
            <a:r>
              <a:rPr lang="ru-RU" dirty="0" err="1" smtClean="0"/>
              <a:t>отримали</a:t>
            </a:r>
            <a:r>
              <a:rPr lang="ru-RU" dirty="0" smtClean="0"/>
              <a:t> в </a:t>
            </a:r>
            <a:r>
              <a:rPr lang="ru-RU" dirty="0" err="1" smtClean="0"/>
              <a:t>Древньому</a:t>
            </a:r>
            <a:r>
              <a:rPr lang="ru-RU" dirty="0" smtClean="0"/>
              <a:t> </a:t>
            </a:r>
            <a:r>
              <a:rPr lang="ru-RU" dirty="0" err="1" smtClean="0"/>
              <a:t>Римі</a:t>
            </a:r>
            <a:r>
              <a:rPr lang="ru-RU" dirty="0" smtClean="0"/>
              <a:t>, </a:t>
            </a:r>
            <a:r>
              <a:rPr lang="ru-RU" dirty="0" err="1" smtClean="0"/>
              <a:t>куди</a:t>
            </a:r>
            <a:r>
              <a:rPr lang="ru-RU" dirty="0" smtClean="0"/>
              <a:t> </a:t>
            </a:r>
            <a:r>
              <a:rPr lang="ru-RU" dirty="0" err="1" smtClean="0"/>
              <a:t>потрапило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2000 </a:t>
            </a:r>
            <a:r>
              <a:rPr lang="ru-RU" dirty="0" err="1" smtClean="0"/>
              <a:t>років</a:t>
            </a:r>
            <a:r>
              <a:rPr lang="ru-RU" dirty="0" smtClean="0"/>
              <a:t> тому. </a:t>
            </a:r>
            <a:r>
              <a:rPr lang="ru-RU" dirty="0" err="1" smtClean="0"/>
              <a:t>Задовго</a:t>
            </a:r>
            <a:r>
              <a:rPr lang="ru-RU" dirty="0" smtClean="0"/>
              <a:t> до римлян (</a:t>
            </a:r>
            <a:r>
              <a:rPr lang="ru-RU" dirty="0" err="1" smtClean="0"/>
              <a:t>близько</a:t>
            </a:r>
            <a:r>
              <a:rPr lang="ru-RU" dirty="0" smtClean="0"/>
              <a:t> 3000 </a:t>
            </a:r>
            <a:r>
              <a:rPr lang="ru-RU" dirty="0" err="1" smtClean="0"/>
              <a:t>років</a:t>
            </a:r>
            <a:r>
              <a:rPr lang="ru-RU" dirty="0" smtClean="0"/>
              <a:t> тому) цесарок одомашнили </a:t>
            </a:r>
            <a:r>
              <a:rPr lang="ru-RU" dirty="0" err="1" smtClean="0"/>
              <a:t>жителі</a:t>
            </a:r>
            <a:r>
              <a:rPr lang="ru-RU" dirty="0" smtClean="0"/>
              <a:t> Африки </a:t>
            </a:r>
            <a:r>
              <a:rPr lang="ru-RU" dirty="0" err="1" smtClean="0"/>
              <a:t>заради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смачного </a:t>
            </a:r>
            <a:r>
              <a:rPr lang="ru-RU" dirty="0" err="1" smtClean="0"/>
              <a:t>м'яса</a:t>
            </a:r>
            <a:r>
              <a:rPr lang="ru-RU" dirty="0" smtClean="0"/>
              <a:t>. За </a:t>
            </a:r>
            <a:r>
              <a:rPr lang="ru-RU" dirty="0" err="1" smtClean="0"/>
              <a:t>забарвленням</a:t>
            </a:r>
            <a:r>
              <a:rPr lang="ru-RU" dirty="0" smtClean="0"/>
              <a:t> </a:t>
            </a:r>
            <a:r>
              <a:rPr lang="ru-RU" dirty="0" err="1" smtClean="0"/>
              <a:t>оперення</a:t>
            </a:r>
            <a:r>
              <a:rPr lang="ru-RU" dirty="0" smtClean="0"/>
              <a:t> </a:t>
            </a:r>
            <a:r>
              <a:rPr lang="ru-RU" dirty="0" err="1" smtClean="0"/>
              <a:t>розрізняють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20 </a:t>
            </a:r>
            <a:r>
              <a:rPr lang="ru-RU" dirty="0" err="1" smtClean="0"/>
              <a:t>різновидів</a:t>
            </a:r>
            <a:r>
              <a:rPr lang="ru-RU" dirty="0" smtClean="0"/>
              <a:t> цесарок; </a:t>
            </a:r>
            <a:r>
              <a:rPr lang="ru-RU" dirty="0" err="1" smtClean="0"/>
              <a:t>важать</a:t>
            </a:r>
            <a:r>
              <a:rPr lang="ru-RU" dirty="0" smtClean="0"/>
              <a:t> </a:t>
            </a:r>
            <a:r>
              <a:rPr lang="ru-RU" dirty="0" err="1" smtClean="0"/>
              <a:t>домашні</a:t>
            </a:r>
            <a:r>
              <a:rPr lang="ru-RU" dirty="0" smtClean="0"/>
              <a:t> цесарки до 2 кг, </a:t>
            </a:r>
            <a:r>
              <a:rPr lang="ru-RU" dirty="0" err="1" smtClean="0"/>
              <a:t>несуть</a:t>
            </a:r>
            <a:r>
              <a:rPr lang="ru-RU" dirty="0" smtClean="0"/>
              <a:t> до 300 </a:t>
            </a:r>
            <a:r>
              <a:rPr lang="ru-RU" dirty="0" err="1" smtClean="0"/>
              <a:t>яєць</a:t>
            </a:r>
            <a:r>
              <a:rPr lang="ru-RU" dirty="0" smtClean="0"/>
              <a:t> на </a:t>
            </a:r>
            <a:r>
              <a:rPr lang="ru-RU" dirty="0" err="1" smtClean="0"/>
              <a:t>рік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85728"/>
            <a:ext cx="5180484" cy="458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571744"/>
            <a:ext cx="45720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4929222" cy="36828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4.Методи селекції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714356"/>
            <a:ext cx="176298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Штучний добір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43570" y="642918"/>
            <a:ext cx="155363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Гібридизація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730441" flipH="1">
            <a:off x="1468328" y="1116975"/>
            <a:ext cx="92835" cy="7804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0139320">
            <a:off x="2374281" y="1201705"/>
            <a:ext cx="67062" cy="59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7158" y="1928802"/>
            <a:ext cx="11339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Масовий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4480" y="1928802"/>
            <a:ext cx="18299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Індивідуальний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 rot="20139320">
            <a:off x="6977206" y="1228054"/>
            <a:ext cx="229755" cy="758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015580">
            <a:off x="5713831" y="1228415"/>
            <a:ext cx="225763" cy="580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214810" y="1928802"/>
            <a:ext cx="219387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Внутрішньовидова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358082" y="2071678"/>
            <a:ext cx="150019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Міжвидова</a:t>
            </a:r>
          </a:p>
          <a:p>
            <a:r>
              <a:rPr lang="uk-UA" dirty="0" smtClean="0"/>
              <a:t>(віддалена)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071810"/>
            <a:ext cx="3786182" cy="8617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Споріднене схрещування або інбридинг(</a:t>
            </a:r>
            <a:r>
              <a:rPr lang="ru-RU" sz="1600" dirty="0" err="1" smtClean="0"/>
              <a:t>спрямоване</a:t>
            </a:r>
            <a:r>
              <a:rPr lang="ru-RU" sz="1600" dirty="0" smtClean="0"/>
              <a:t> на </a:t>
            </a:r>
            <a:r>
              <a:rPr lang="ru-RU" sz="1600" dirty="0" err="1" smtClean="0"/>
              <a:t>збереження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поліпшення</a:t>
            </a:r>
            <a:r>
              <a:rPr lang="ru-RU" sz="1600" dirty="0" smtClean="0"/>
              <a:t> породи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20907223">
            <a:off x="5180166" y="2445680"/>
            <a:ext cx="280059" cy="1108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071934" y="3643314"/>
            <a:ext cx="2214578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Неспоріднене схрещування або аутбридинг</a:t>
            </a:r>
            <a:endParaRPr lang="ru-RU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42910" y="4000504"/>
            <a:ext cx="1985970" cy="642942"/>
          </a:xfrm>
          <a:prstGeom prst="wedgeRoundRectCallout">
            <a:avLst>
              <a:gd name="adj1" fmla="val 128253"/>
              <a:gd name="adj2" fmla="val -50501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Явище гетерозису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3214686"/>
            <a:ext cx="1905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929066"/>
            <a:ext cx="2698337" cy="21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4643446"/>
            <a:ext cx="2405065" cy="180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286512" y="6143644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Бестер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929454" y="407194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Архаромеринос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358214" y="3571876"/>
            <a:ext cx="62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Мул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4857760"/>
            <a:ext cx="2095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3357554" y="6286520"/>
            <a:ext cx="2763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біла</a:t>
            </a:r>
            <a:r>
              <a:rPr lang="ru-RU" dirty="0" smtClean="0"/>
              <a:t> </a:t>
            </a:r>
            <a:r>
              <a:rPr lang="ru-RU" dirty="0" err="1" smtClean="0"/>
              <a:t>степова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786322"/>
            <a:ext cx="14668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5143512"/>
            <a:ext cx="2480155" cy="125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трелка вниз 9"/>
          <p:cNvSpPr/>
          <p:nvPr/>
        </p:nvSpPr>
        <p:spPr>
          <a:xfrm rot="2699921">
            <a:off x="4019618" y="2283230"/>
            <a:ext cx="278835" cy="11798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2" grpId="0"/>
      <p:bldP spid="23" grpId="0"/>
      <p:bldP spid="24" grpId="0"/>
      <p:bldP spid="27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Нові методи селекції тварин</a:t>
            </a: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3500438"/>
            <a:ext cx="428628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Відбір найкращих корів для штучного запліднення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29322" y="928670"/>
            <a:ext cx="2786082" cy="50006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Трансплантація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86380" y="4071942"/>
            <a:ext cx="342902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Штучний перенос генів одного виду (породи)  в інший вид ( породу)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1000108"/>
            <a:ext cx="3357586" cy="50006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Штучне осіменіння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1643050"/>
            <a:ext cx="221457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Відбір виробників 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034" y="2357430"/>
            <a:ext cx="3643338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Створення запасів сперми від найкращих виробників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34" y="5286388"/>
            <a:ext cx="3429024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Відбір отриманих нащадків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786" y="4429132"/>
            <a:ext cx="250033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Штучне запліднення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7686" y="6143644"/>
            <a:ext cx="421484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Отримання </a:t>
            </a:r>
            <a:r>
              <a:rPr lang="uk-UA" dirty="0" err="1" smtClean="0"/>
              <a:t>трансгенних</a:t>
            </a:r>
            <a:r>
              <a:rPr lang="uk-UA" dirty="0" smtClean="0"/>
              <a:t> організмів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29124" y="5072074"/>
            <a:ext cx="4429156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Вирощування змінених клітин в повноцінні організми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6380" y="2928934"/>
            <a:ext cx="1643074" cy="85725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Генна інженерія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43504" y="1643050"/>
            <a:ext cx="3786214" cy="11430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Отримання  від найкращих корів  зигот і вирощування в коровах , котрі мають нижчу племінну цінність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214546" y="642918"/>
            <a:ext cx="142876" cy="28577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6643702" y="571480"/>
            <a:ext cx="142876" cy="28577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углом вверх 18"/>
          <p:cNvSpPr/>
          <p:nvPr/>
        </p:nvSpPr>
        <p:spPr>
          <a:xfrm rot="5400000">
            <a:off x="3571868" y="1857364"/>
            <a:ext cx="2500330" cy="357190"/>
          </a:xfrm>
          <a:prstGeom prst="bentUpArrow">
            <a:avLst>
              <a:gd name="adj1" fmla="val 25000"/>
              <a:gd name="adj2" fmla="val 23583"/>
              <a:gd name="adj3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гнутая вправо стрелка 21"/>
          <p:cNvSpPr/>
          <p:nvPr/>
        </p:nvSpPr>
        <p:spPr>
          <a:xfrm flipH="1">
            <a:off x="0" y="1785926"/>
            <a:ext cx="500066" cy="9286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право стрелка 22"/>
          <p:cNvSpPr/>
          <p:nvPr/>
        </p:nvSpPr>
        <p:spPr>
          <a:xfrm>
            <a:off x="3357554" y="4429132"/>
            <a:ext cx="642942" cy="9286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право стрелка 23"/>
          <p:cNvSpPr/>
          <p:nvPr/>
        </p:nvSpPr>
        <p:spPr>
          <a:xfrm rot="1733404">
            <a:off x="3055156" y="1331613"/>
            <a:ext cx="428628" cy="9286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1539973" flipH="1">
            <a:off x="4528591" y="4152702"/>
            <a:ext cx="430989" cy="11174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Выгнутая вправо стрелка 26"/>
          <p:cNvSpPr/>
          <p:nvPr/>
        </p:nvSpPr>
        <p:spPr>
          <a:xfrm>
            <a:off x="4000496" y="2643182"/>
            <a:ext cx="500066" cy="9286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право стрелка 27"/>
          <p:cNvSpPr/>
          <p:nvPr/>
        </p:nvSpPr>
        <p:spPr>
          <a:xfrm rot="2709999" flipH="1">
            <a:off x="5182495" y="588339"/>
            <a:ext cx="493519" cy="112112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Выгнутая вправо стрелка 28"/>
          <p:cNvSpPr/>
          <p:nvPr/>
        </p:nvSpPr>
        <p:spPr>
          <a:xfrm>
            <a:off x="7072330" y="3143248"/>
            <a:ext cx="500066" cy="9286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право стрелка 29"/>
          <p:cNvSpPr/>
          <p:nvPr/>
        </p:nvSpPr>
        <p:spPr>
          <a:xfrm flipH="1">
            <a:off x="152400" y="4081466"/>
            <a:ext cx="642910" cy="9286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Выгнутая вправо стрелка 30"/>
          <p:cNvSpPr/>
          <p:nvPr/>
        </p:nvSpPr>
        <p:spPr>
          <a:xfrm>
            <a:off x="8286776" y="5429264"/>
            <a:ext cx="642942" cy="9286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000924" cy="368280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Нові методи селекції рослин</a:t>
            </a:r>
            <a:endParaRPr lang="ru-RU" sz="32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2071678"/>
            <a:ext cx="257176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Вирощування з гамет гібридів повноцінних </a:t>
            </a:r>
            <a:r>
              <a:rPr lang="uk-UA" sz="1600" dirty="0" err="1" smtClean="0"/>
              <a:t>гаплоїдних</a:t>
            </a:r>
            <a:r>
              <a:rPr lang="uk-UA" sz="1600" dirty="0" smtClean="0"/>
              <a:t> рослин 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86182" y="1857364"/>
            <a:ext cx="250033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Заміщення хромосом одного виду( </a:t>
            </a:r>
            <a:r>
              <a:rPr lang="uk-UA" sz="1600" dirty="0" err="1" smtClean="0"/>
              <a:t>сорта</a:t>
            </a:r>
            <a:r>
              <a:rPr lang="uk-UA" sz="1600" dirty="0" smtClean="0"/>
              <a:t>)  на хромосоми іншого виду(</a:t>
            </a:r>
            <a:r>
              <a:rPr lang="uk-UA" sz="1600" dirty="0" err="1" smtClean="0"/>
              <a:t>сорта</a:t>
            </a:r>
            <a:r>
              <a:rPr lang="uk-UA" sz="1600" dirty="0" smtClean="0"/>
              <a:t>) 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1071546"/>
            <a:ext cx="2786082" cy="8572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 гаплоїдів</a:t>
            </a:r>
          </a:p>
          <a:p>
            <a:pPr algn="ctr"/>
            <a:r>
              <a:rPr lang="uk-UA" dirty="0" smtClean="0"/>
              <a:t>Культивування клітин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5429264"/>
            <a:ext cx="1700186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Отримання додаткових ліній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29058" y="3929066"/>
            <a:ext cx="2428892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Впровадження в геном одного виду</a:t>
            </a:r>
          </a:p>
          <a:p>
            <a:pPr algn="ctr"/>
            <a:r>
              <a:rPr lang="uk-UA" sz="1600" dirty="0" smtClean="0"/>
              <a:t> ( </a:t>
            </a:r>
            <a:r>
              <a:rPr lang="uk-UA" sz="1600" dirty="0" err="1" smtClean="0"/>
              <a:t>сорта</a:t>
            </a:r>
            <a:r>
              <a:rPr lang="uk-UA" sz="1600" dirty="0" smtClean="0"/>
              <a:t> ) додаткової пари хромосом іншого виду ( сорту)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43306" y="3071810"/>
            <a:ext cx="2643206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Отримання заміщених ліній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15140" y="2500306"/>
            <a:ext cx="2214546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Штучний переніс генів від одного виду(</a:t>
            </a:r>
            <a:r>
              <a:rPr lang="uk-UA" sz="1600" dirty="0" err="1" smtClean="0"/>
              <a:t>сорта</a:t>
            </a:r>
            <a:r>
              <a:rPr lang="uk-UA" sz="1600" dirty="0" smtClean="0"/>
              <a:t>) в  генотип другого</a:t>
            </a: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15140" y="1285860"/>
            <a:ext cx="2214546" cy="714380"/>
          </a:xfrm>
          <a:prstGeom prst="roundRect">
            <a:avLst/>
          </a:prstGeom>
          <a:solidFill>
            <a:srgbClr val="996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Реконструкція </a:t>
            </a:r>
            <a:r>
              <a:rPr lang="uk-UA" dirty="0" err="1" smtClean="0"/>
              <a:t>генотипа</a:t>
            </a:r>
            <a:r>
              <a:rPr lang="uk-UA" dirty="0" smtClean="0"/>
              <a:t> рослин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43702" y="714356"/>
            <a:ext cx="2286016" cy="5715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Генна інженерія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1868" y="714356"/>
            <a:ext cx="2643206" cy="3571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Хромосомна інженерія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2" y="571480"/>
            <a:ext cx="2786082" cy="50006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Клітинна інженерія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58016" y="3857628"/>
            <a:ext cx="200023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Вирощування змінених клітин в повноцінні організми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00892" y="5143512"/>
            <a:ext cx="1857356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Отримання </a:t>
            </a:r>
            <a:r>
              <a:rPr lang="uk-UA" sz="1600" dirty="0" err="1" smtClean="0"/>
              <a:t>трансгенних</a:t>
            </a:r>
            <a:r>
              <a:rPr lang="uk-UA" sz="1600" dirty="0" smtClean="0"/>
              <a:t> рослин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71868" y="1071546"/>
            <a:ext cx="2643206" cy="5715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Реконструкція каріотипу рослин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0034" y="3071810"/>
            <a:ext cx="200026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Подвоєння кількості хромосом</a:t>
            </a:r>
            <a:endParaRPr lang="ru-RU" sz="16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0034" y="4000504"/>
            <a:ext cx="2500330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Отримання гомозиготних диплоїдних рослин</a:t>
            </a:r>
            <a:endParaRPr lang="ru-RU" sz="1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14282" y="5857892"/>
            <a:ext cx="3429024" cy="714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Регенерація цілих рослин стійких  до певних умов середовища</a:t>
            </a:r>
            <a:endParaRPr lang="ru-RU" sz="16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5720" y="4929198"/>
            <a:ext cx="2857520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Відбір клітин  вирощених на певному селективному середовищу</a:t>
            </a:r>
            <a:endParaRPr lang="ru-RU" sz="1600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1357290" y="2928934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428728" y="3786190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500166" y="4714884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500166" y="5715016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4714876" y="2857496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5214942" y="5214950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7643834" y="3643314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7715272" y="4857760"/>
            <a:ext cx="428628" cy="2857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Выгнутая влево стрелка 30"/>
          <p:cNvSpPr/>
          <p:nvPr/>
        </p:nvSpPr>
        <p:spPr>
          <a:xfrm>
            <a:off x="0" y="1214422"/>
            <a:ext cx="571440" cy="1216152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Выгнутая влево стрелка 31"/>
          <p:cNvSpPr/>
          <p:nvPr/>
        </p:nvSpPr>
        <p:spPr>
          <a:xfrm rot="21442941" flipH="1">
            <a:off x="2872138" y="1442982"/>
            <a:ext cx="710372" cy="3786214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Выгнутая влево стрелка 32"/>
          <p:cNvSpPr/>
          <p:nvPr/>
        </p:nvSpPr>
        <p:spPr>
          <a:xfrm>
            <a:off x="3500430" y="1357298"/>
            <a:ext cx="374330" cy="12161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Выгнутая влево стрелка 33"/>
          <p:cNvSpPr/>
          <p:nvPr/>
        </p:nvSpPr>
        <p:spPr>
          <a:xfrm flipH="1">
            <a:off x="6000760" y="1357298"/>
            <a:ext cx="571504" cy="350046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Выгнутая влево стрелка 34"/>
          <p:cNvSpPr/>
          <p:nvPr/>
        </p:nvSpPr>
        <p:spPr>
          <a:xfrm rot="438954" flipH="1">
            <a:off x="8572528" y="2000240"/>
            <a:ext cx="411456" cy="1216152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14290"/>
            <a:ext cx="350950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886611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57166"/>
            <a:ext cx="2500330" cy="345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714356"/>
            <a:ext cx="3048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2962275"/>
            <a:ext cx="35528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207971"/>
            <a:ext cx="2552710" cy="365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617388"/>
            <a:ext cx="3071802" cy="290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429124" cy="332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42852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3050"/>
            <a:ext cx="3500442" cy="277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5355" y="0"/>
            <a:ext cx="29086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00438"/>
            <a:ext cx="3667124" cy="260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428604"/>
            <a:ext cx="4006736" cy="600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642919"/>
            <a:ext cx="39290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Селекція</a:t>
            </a:r>
            <a:r>
              <a:rPr lang="ru-RU" sz="2400" dirty="0" smtClean="0"/>
              <a:t> (</a:t>
            </a:r>
            <a:r>
              <a:rPr lang="ru-RU" sz="2400" dirty="0" err="1" smtClean="0"/>
              <a:t>від</a:t>
            </a:r>
            <a:r>
              <a:rPr lang="ru-RU" sz="2400" dirty="0" smtClean="0"/>
              <a:t> лат. </a:t>
            </a:r>
            <a:r>
              <a:rPr lang="en-US" sz="2400" dirty="0" smtClean="0"/>
              <a:t>Selection - </a:t>
            </a:r>
            <a:r>
              <a:rPr lang="ru-RU" sz="2400" dirty="0" err="1" smtClean="0"/>
              <a:t>відбір</a:t>
            </a:r>
            <a:r>
              <a:rPr lang="ru-RU" sz="2400" dirty="0" smtClean="0"/>
              <a:t>, </a:t>
            </a:r>
            <a:r>
              <a:rPr lang="ru-RU" sz="2400" dirty="0" err="1" smtClean="0"/>
              <a:t>вибір</a:t>
            </a:r>
            <a:r>
              <a:rPr lang="ru-RU" sz="2400" dirty="0" smtClean="0"/>
              <a:t>) - </a:t>
            </a:r>
            <a:r>
              <a:rPr lang="ru-RU" sz="2400" dirty="0" err="1" smtClean="0"/>
              <a:t>це</a:t>
            </a:r>
            <a:r>
              <a:rPr lang="ru-RU" sz="2400" dirty="0" smtClean="0"/>
              <a:t> наука про </a:t>
            </a:r>
            <a:r>
              <a:rPr lang="ru-RU" sz="2400" dirty="0" err="1" smtClean="0"/>
              <a:t>отримання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нових</a:t>
            </a:r>
            <a:r>
              <a:rPr lang="ru-RU" sz="2400" dirty="0" smtClean="0"/>
              <a:t> форм </a:t>
            </a:r>
            <a:r>
              <a:rPr lang="ru-RU" sz="2400" dirty="0" err="1" smtClean="0"/>
              <a:t>рослин</a:t>
            </a:r>
            <a:r>
              <a:rPr lang="ru-RU" sz="2400" dirty="0" smtClean="0"/>
              <a:t>,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мікроорганізмів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цінними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властивостями</a:t>
            </a:r>
            <a:r>
              <a:rPr lang="ru-RU" sz="2400" dirty="0" smtClean="0"/>
              <a:t>. </a:t>
            </a:r>
            <a:r>
              <a:rPr lang="ru-RU" sz="2400" dirty="0" err="1" smtClean="0"/>
              <a:t>Селекція</a:t>
            </a:r>
            <a:r>
              <a:rPr lang="ru-RU" sz="2400" dirty="0" smtClean="0"/>
              <a:t>, про яку М. І. </a:t>
            </a:r>
            <a:r>
              <a:rPr lang="ru-RU" sz="2400" dirty="0" err="1" smtClean="0"/>
              <a:t>Вавілов</a:t>
            </a:r>
            <a:r>
              <a:rPr lang="ru-RU" sz="2400" dirty="0" smtClean="0"/>
              <a:t> говорив,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це</a:t>
            </a:r>
            <a:r>
              <a:rPr lang="ru-RU" sz="2400" dirty="0" smtClean="0"/>
              <a:t> "</a:t>
            </a:r>
            <a:r>
              <a:rPr lang="ru-RU" sz="2400" dirty="0" err="1" smtClean="0"/>
              <a:t>еволюція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спрямовується</a:t>
            </a:r>
            <a:r>
              <a:rPr lang="ru-RU" sz="2400" dirty="0" smtClean="0"/>
              <a:t> волею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», </a:t>
            </a:r>
            <a:r>
              <a:rPr lang="ru-RU" sz="2400" dirty="0" err="1" smtClean="0"/>
              <a:t>є</a:t>
            </a:r>
            <a:r>
              <a:rPr lang="ru-RU" sz="2400" dirty="0" smtClean="0"/>
              <a:t> </a:t>
            </a:r>
            <a:r>
              <a:rPr lang="ru-RU" sz="2400" dirty="0" err="1" smtClean="0"/>
              <a:t>одночасно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мистецтвом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наукою, </a:t>
            </a:r>
            <a:r>
              <a:rPr lang="ru-RU" sz="2400" dirty="0" err="1" smtClean="0"/>
              <a:t>і</a:t>
            </a:r>
            <a:r>
              <a:rPr lang="ru-RU" sz="2400" dirty="0" smtClean="0"/>
              <a:t> особливою </a:t>
            </a:r>
            <a:r>
              <a:rPr lang="ru-RU" sz="2400" dirty="0" err="1" smtClean="0"/>
              <a:t>галуззю</a:t>
            </a:r>
            <a:r>
              <a:rPr lang="ru-RU" sz="2400" dirty="0" smtClean="0"/>
              <a:t> </a:t>
            </a:r>
            <a:r>
              <a:rPr lang="ru-RU" sz="2400" dirty="0" err="1" smtClean="0"/>
              <a:t>сільського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господарства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714356"/>
            <a:ext cx="4000508" cy="533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1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206" y="0"/>
            <a:ext cx="1704975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792" cy="615475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Як наука </a:t>
            </a:r>
            <a:r>
              <a:rPr lang="ru-RU" sz="2400" dirty="0" err="1" smtClean="0"/>
              <a:t>селекція</a:t>
            </a:r>
            <a:r>
              <a:rPr lang="ru-RU" sz="2400" dirty="0" smtClean="0"/>
              <a:t> остаточно </a:t>
            </a:r>
            <a:r>
              <a:rPr lang="ru-RU" sz="2400" dirty="0" err="1" smtClean="0"/>
              <a:t>оформилася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завдяки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працям</a:t>
            </a:r>
            <a:r>
              <a:rPr lang="ru-RU" sz="2400" dirty="0" smtClean="0"/>
              <a:t> Ч. </a:t>
            </a:r>
            <a:r>
              <a:rPr lang="ru-RU" sz="2400" dirty="0" err="1" smtClean="0"/>
              <a:t>Дарвіна</a:t>
            </a:r>
            <a:r>
              <a:rPr lang="ru-RU" sz="2400" dirty="0" smtClean="0"/>
              <a:t>. </a:t>
            </a:r>
            <a:r>
              <a:rPr lang="ru-RU" sz="2400" dirty="0" err="1" smtClean="0"/>
              <a:t>Він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проаналізував</a:t>
            </a:r>
            <a:r>
              <a:rPr lang="ru-RU" sz="2400" dirty="0" smtClean="0"/>
              <a:t> </a:t>
            </a:r>
            <a:r>
              <a:rPr lang="ru-RU" sz="2400" dirty="0" err="1" smtClean="0"/>
              <a:t>величезний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матеріал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одомашнення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введення</a:t>
            </a:r>
            <a:r>
              <a:rPr lang="ru-RU" sz="2400" dirty="0" smtClean="0"/>
              <a:t> в культуру </a:t>
            </a:r>
            <a:r>
              <a:rPr lang="ru-RU" sz="2400" dirty="0" err="1" smtClean="0"/>
              <a:t>рослин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на </a:t>
            </a:r>
            <a:r>
              <a:rPr lang="ru-RU" sz="2400" dirty="0" err="1" smtClean="0"/>
              <a:t>цій</a:t>
            </a:r>
            <a:r>
              <a:rPr lang="ru-RU" sz="2400" dirty="0" smtClean="0"/>
              <a:t> </a:t>
            </a:r>
            <a:r>
              <a:rPr lang="ru-RU" sz="2400" dirty="0" err="1" smtClean="0"/>
              <a:t>основі</a:t>
            </a:r>
            <a:r>
              <a:rPr lang="ru-RU" sz="2400" dirty="0" smtClean="0"/>
              <a:t> створив </a:t>
            </a:r>
            <a:r>
              <a:rPr lang="ru-RU" sz="2400" dirty="0" err="1" smtClean="0"/>
              <a:t>вчення</a:t>
            </a:r>
            <a:r>
              <a:rPr lang="ru-RU" sz="2400" dirty="0" smtClean="0"/>
              <a:t> про </a:t>
            </a:r>
            <a:r>
              <a:rPr lang="ru-RU" sz="2400" dirty="0" err="1" smtClean="0"/>
              <a:t>штучний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відбір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428736"/>
            <a:ext cx="4953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1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5" y="214290"/>
            <a:ext cx="1704975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5643602" cy="657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14678" y="0"/>
            <a:ext cx="5929322" cy="668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3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Презентация31</Template>
  <TotalTime>1075</TotalTime>
  <Words>2498</Words>
  <Application>Microsoft Office PowerPoint</Application>
  <PresentationFormat>Экран (4:3)</PresentationFormat>
  <Paragraphs>140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Презентация31</vt:lpstr>
      <vt:lpstr>«Еволюція, що спрямовується волею людини»</vt:lpstr>
      <vt:lpstr>1. Предмет і завдання селекції.</vt:lpstr>
      <vt:lpstr>Слайд 3</vt:lpstr>
      <vt:lpstr>Слайд 4</vt:lpstr>
      <vt:lpstr>Слайд 5</vt:lpstr>
      <vt:lpstr>Слайд 6</vt:lpstr>
      <vt:lpstr>Слайд 7</vt:lpstr>
      <vt:lpstr>Як наука селекція остаточно оформилася завдяки працям Ч. Дарвіна. Він проаналізував величезний матеріал з одомашнення тварин та введення в культуру рослин і на цій основі створив вчення про штучний відбір</vt:lpstr>
      <vt:lpstr>Слайд 9</vt:lpstr>
      <vt:lpstr>Слайд 10</vt:lpstr>
      <vt:lpstr>Сорт рослин або порода тварин  - це сукупність особин одного виду із певними спадковими особливостями, морфологічними, біологічними, господарськими ознаками і властивостями.</vt:lpstr>
      <vt:lpstr>Слайд 12</vt:lpstr>
      <vt:lpstr>Завдання сучасної селекції:</vt:lpstr>
      <vt:lpstr> В даний час селекція є найважливішим родом практичної діяльності людини, підсумком якої стали всі наявні сьогодні сорти культурних рослин, породи домашніх тварин і штами корисних мікроорганізмів.</vt:lpstr>
      <vt:lpstr>Слайд 15</vt:lpstr>
      <vt:lpstr>Слайд 16</vt:lpstr>
      <vt:lpstr>Один із засновників наукової селекції, академік Микола Іванович Вавилов, вважав, що для успішного вирішення завдань селекції, необхідне вивчення:</vt:lpstr>
      <vt:lpstr>Слайд 18</vt:lpstr>
      <vt:lpstr>Учасники цих експедицій - ботаніки, генетики, селекціонери - були справжніми мисливцями за рослинами. В результаті величезної роботи вони встановили важливі закономірності, показавши, що не у всіх географічних зонах культурні рослини мають однаковий різноманітністю. Для різних культур існують свої центри різноманіття, де зосереджена найбільша кількість сортів, різновидів, різноманітних спадкових відхилень. Ці центри різноманіття є і районами виникнення культурних сортів. Так, у картоплі максимум генетичної розмаїтості відзначений в Південній Америці, у кукурудзи - в Мексиці, у рису - в Китаї та Японії, у пшениці і жита - в Середній Азії та Закавказзя, у ячменю - в Африці. Більшість центрів збігається з древніми вогнищами землеробства . Це в основному не рівнинні, а гірські райони. Таких центрів різноманіття М. І. Вавілов нарахував спочатку 8, а в більш пізніх роботах скоротив їх кількість до 7.</vt:lpstr>
      <vt:lpstr>Слайд 20</vt:lpstr>
      <vt:lpstr>Заповнення таблиці «Центри походження культурних рослин».</vt:lpstr>
      <vt:lpstr>Слайд 22</vt:lpstr>
      <vt:lpstr>3. Походження домашніх тварин та центри доместикації.</vt:lpstr>
      <vt:lpstr>Слайд 24</vt:lpstr>
      <vt:lpstr>Відбір, який проводив чоловік, спочатку був несвідомим, тому що не ставилася мета поліпшити окремі показники продуктивності.</vt:lpstr>
      <vt:lpstr>Слайд 26</vt:lpstr>
      <vt:lpstr>Слайд 27</vt:lpstr>
      <vt:lpstr>Слайд 28</vt:lpstr>
      <vt:lpstr>Слайд 29</vt:lpstr>
      <vt:lpstr>Слайд 30</vt:lpstr>
      <vt:lpstr>Найбільш цікавим є кролик "баран" - спеціалізована м'ясна порода з довгими одвислими вухами - їх довжина може досягати 65 см. Виведено порода в Англії в кінці минулого століття.</vt:lpstr>
      <vt:lpstr>Короткошерстні кролики (Рекс) були виведені в період з 1919 по 1924 р. у Франції. Володіючи дуже м'яким, шовковистим, густим хутром з яскравим блиском, шкірки цих кроликів використовуються, часом, для імітації хутра цінних хутрових звірів, наприклад, "сибірської білки".</vt:lpstr>
      <vt:lpstr>Ангорський кролик славиться надзвичайно довгим і тонким пухом, який використовують при виробництві фетру. Ця порода була завезена в Європу з Туреччини в середині 18 століття.</vt:lpstr>
      <vt:lpstr>При виведенні породи кролик - "метелик" селекціонери намагалися домогтися певного розташування темних плям на білому тлі. На носі і щоках вони нагадують крила метеликів.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4.Методи селекції</vt:lpstr>
      <vt:lpstr>Нові методи селекції тварин</vt:lpstr>
      <vt:lpstr>Нові методи селекції рослин</vt:lpstr>
    </vt:vector>
  </TitlesOfParts>
  <Company>Retired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«Еволюція, що спрямовується волею людини»»</dc:title>
  <dc:creator>RWT</dc:creator>
  <cp:lastModifiedBy>Admin</cp:lastModifiedBy>
  <cp:revision>94</cp:revision>
  <dcterms:created xsi:type="dcterms:W3CDTF">2009-11-01T16:46:21Z</dcterms:created>
  <dcterms:modified xsi:type="dcterms:W3CDTF">2011-12-09T08:13:07Z</dcterms:modified>
</cp:coreProperties>
</file>