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540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9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56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674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25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2957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64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79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4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21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77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1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5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3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9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0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6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47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2398" y="1453019"/>
            <a:ext cx="6815669" cy="1933645"/>
          </a:xfrm>
        </p:spPr>
        <p:txBody>
          <a:bodyPr>
            <a:normAutofit fontScale="90000"/>
          </a:bodyPr>
          <a:lstStyle/>
          <a:p>
            <a:r>
              <a:rPr lang="uk-UA" sz="4000" dirty="0" smtClean="0"/>
              <a:t>Презентація на тему: «Рослини і тварини Сумщини занесені до Червоної книги України»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2398" y="3519814"/>
            <a:ext cx="6815669" cy="1458585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36737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Природні багатства Сумщини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Сумщина – Одна з найживописніших областей України. Ліса Сумщини вражають своєю красою. Ще за часів Київської Русі літописці описували багатство рослин і тварин, красу лісів ті лугів.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1" y="3166996"/>
            <a:ext cx="4271889" cy="32039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954" y="3100176"/>
            <a:ext cx="4360984" cy="327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85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3600" y="280676"/>
            <a:ext cx="4216050" cy="1022032"/>
          </a:xfrm>
        </p:spPr>
        <p:txBody>
          <a:bodyPr/>
          <a:lstStyle/>
          <a:p>
            <a:r>
              <a:rPr lang="uk-UA" dirty="0" smtClean="0"/>
              <a:t>Ведмідь Бурий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2910" y="1116438"/>
            <a:ext cx="5787024" cy="5741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Вигляд</a:t>
            </a:r>
            <a:r>
              <a:rPr lang="ru-RU" dirty="0">
                <a:solidFill>
                  <a:schemeClr val="tx1"/>
                </a:solidFill>
              </a:rPr>
              <a:t> бурого </a:t>
            </a:r>
            <a:r>
              <a:rPr lang="ru-RU" dirty="0" err="1">
                <a:solidFill>
                  <a:schemeClr val="tx1"/>
                </a:solidFill>
              </a:rPr>
              <a:t>ведмедя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типовим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ведмедів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взагалі</a:t>
            </a:r>
            <a:r>
              <a:rPr lang="ru-RU" dirty="0">
                <a:solidFill>
                  <a:schemeClr val="tx1"/>
                </a:solidFill>
              </a:rPr>
              <a:t>. В </a:t>
            </a:r>
            <a:r>
              <a:rPr lang="ru-RU" dirty="0" err="1">
                <a:solidFill>
                  <a:schemeClr val="tx1"/>
                </a:solidFill>
              </a:rPr>
              <a:t>нього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міцний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кремезний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тулуб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масивна</a:t>
            </a:r>
            <a:r>
              <a:rPr lang="ru-RU" dirty="0">
                <a:solidFill>
                  <a:schemeClr val="tx1"/>
                </a:solidFill>
              </a:rPr>
              <a:t> голова з невеликими </a:t>
            </a:r>
            <a:r>
              <a:rPr lang="ru-RU" dirty="0" err="1">
                <a:solidFill>
                  <a:schemeClr val="tx1"/>
                </a:solidFill>
              </a:rPr>
              <a:t>вухами</a:t>
            </a:r>
            <a:r>
              <a:rPr lang="ru-RU" dirty="0">
                <a:solidFill>
                  <a:schemeClr val="tx1"/>
                </a:solidFill>
              </a:rPr>
              <a:t> та очима. </a:t>
            </a:r>
            <a:r>
              <a:rPr lang="ru-RU" dirty="0" err="1">
                <a:solidFill>
                  <a:schemeClr val="tx1"/>
                </a:solidFill>
              </a:rPr>
              <a:t>Хвіст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короткий, </a:t>
            </a:r>
            <a:r>
              <a:rPr lang="ru-RU" dirty="0">
                <a:solidFill>
                  <a:schemeClr val="tx1"/>
                </a:solidFill>
              </a:rPr>
              <a:t>часто </a:t>
            </a:r>
            <a:r>
              <a:rPr lang="ru-RU" dirty="0" err="1">
                <a:solidFill>
                  <a:schemeClr val="tx1"/>
                </a:solidFill>
              </a:rPr>
              <a:t>повністю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прихований</a:t>
            </a:r>
            <a:r>
              <a:rPr lang="ru-RU" dirty="0">
                <a:solidFill>
                  <a:schemeClr val="tx1"/>
                </a:solidFill>
              </a:rPr>
              <a:t> в шерсті. </a:t>
            </a:r>
            <a:r>
              <a:rPr lang="ru-RU" dirty="0" err="1">
                <a:solidFill>
                  <a:schemeClr val="tx1"/>
                </a:solidFill>
              </a:rPr>
              <a:t>Лапи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міцні</a:t>
            </a:r>
            <a:r>
              <a:rPr lang="ru-RU" dirty="0">
                <a:solidFill>
                  <a:schemeClr val="tx1"/>
                </a:solidFill>
              </a:rPr>
              <a:t>, з великими </a:t>
            </a:r>
            <a:r>
              <a:rPr lang="ru-RU" dirty="0" err="1">
                <a:solidFill>
                  <a:schemeClr val="tx1"/>
                </a:solidFill>
              </a:rPr>
              <a:t>невтяжними</a:t>
            </a:r>
            <a:r>
              <a:rPr lang="ru-RU" dirty="0">
                <a:solidFill>
                  <a:schemeClr val="tx1"/>
                </a:solidFill>
              </a:rPr>
              <a:t> кігтями 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п'ятипалі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стопоходячі</a:t>
            </a:r>
            <a:r>
              <a:rPr lang="ru-RU" dirty="0">
                <a:solidFill>
                  <a:schemeClr val="tx1"/>
                </a:solidFill>
              </a:rPr>
              <a:t>. Шерсть </a:t>
            </a:r>
            <a:r>
              <a:rPr lang="ru-RU" dirty="0" smtClean="0">
                <a:solidFill>
                  <a:schemeClr val="tx1"/>
                </a:solidFill>
              </a:rPr>
              <a:t>густа. </a:t>
            </a:r>
            <a:r>
              <a:rPr lang="ru-RU" dirty="0" smtClean="0"/>
              <a:t>В </a:t>
            </a:r>
            <a:r>
              <a:rPr lang="ru-RU" dirty="0"/>
              <a:t>основному ж </a:t>
            </a:r>
            <a:r>
              <a:rPr lang="ru-RU" dirty="0" err="1"/>
              <a:t>бурий</a:t>
            </a:r>
            <a:r>
              <a:rPr lang="ru-RU" dirty="0"/>
              <a:t> </a:t>
            </a:r>
            <a:r>
              <a:rPr lang="ru-RU" dirty="0" err="1"/>
              <a:t>ведмідь</a:t>
            </a:r>
            <a:r>
              <a:rPr lang="ru-RU" dirty="0"/>
              <a:t> </a:t>
            </a:r>
            <a:r>
              <a:rPr lang="ru-RU" dirty="0" err="1"/>
              <a:t>харчується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 ягодами, плодами, горіхами,  </a:t>
            </a:r>
            <a:r>
              <a:rPr lang="ru-RU" dirty="0" smtClean="0"/>
              <a:t>комахами,</a:t>
            </a:r>
            <a:r>
              <a:rPr lang="ru-RU" dirty="0"/>
              <a:t> рибою </a:t>
            </a:r>
            <a:r>
              <a:rPr lang="ru-RU" dirty="0" smtClean="0"/>
              <a:t>. </a:t>
            </a:r>
            <a:r>
              <a:rPr lang="ru-RU" dirty="0"/>
              <a:t>Але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з'їдає</a:t>
            </a:r>
            <a:r>
              <a:rPr lang="ru-RU" dirty="0"/>
              <a:t> дуже </a:t>
            </a:r>
            <a:r>
              <a:rPr lang="ru-RU" dirty="0" err="1"/>
              <a:t>багато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шлунку</a:t>
            </a:r>
            <a:r>
              <a:rPr lang="ru-RU" dirty="0"/>
              <a:t> одного </a:t>
            </a:r>
            <a:r>
              <a:rPr lang="ru-RU" dirty="0" err="1"/>
              <a:t>ведмедя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нещодавно</a:t>
            </a:r>
            <a:r>
              <a:rPr lang="ru-RU" dirty="0"/>
              <a:t> встав з барлогу,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кілограмів</a:t>
            </a:r>
            <a:r>
              <a:rPr lang="ru-RU" dirty="0"/>
              <a:t> мурах та </a:t>
            </a:r>
            <a:r>
              <a:rPr lang="ru-RU" dirty="0" err="1"/>
              <a:t>мурашиних</a:t>
            </a:r>
            <a:r>
              <a:rPr lang="ru-RU" dirty="0"/>
              <a:t> яєць 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будівельним</a:t>
            </a:r>
            <a:r>
              <a:rPr lang="ru-RU" dirty="0"/>
              <a:t> </a:t>
            </a:r>
            <a:r>
              <a:rPr lang="ru-RU" dirty="0" err="1"/>
              <a:t>сміттям</a:t>
            </a:r>
            <a:r>
              <a:rPr lang="ru-RU" dirty="0"/>
              <a:t> з </a:t>
            </a:r>
            <a:r>
              <a:rPr lang="ru-RU" dirty="0" err="1"/>
              <a:t>мурашників</a:t>
            </a:r>
            <a:r>
              <a:rPr lang="ru-RU" dirty="0"/>
              <a:t>. </a:t>
            </a:r>
            <a:r>
              <a:rPr lang="ru-RU" dirty="0" err="1" smtClean="0"/>
              <a:t>Бурі</a:t>
            </a:r>
            <a:r>
              <a:rPr lang="ru-RU" dirty="0" smtClean="0"/>
              <a:t> </a:t>
            </a:r>
            <a:r>
              <a:rPr lang="ru-RU" dirty="0" err="1"/>
              <a:t>ведмеді</a:t>
            </a:r>
            <a:r>
              <a:rPr lang="ru-RU" dirty="0"/>
              <a:t> </a:t>
            </a:r>
            <a:r>
              <a:rPr lang="ru-RU" dirty="0" err="1"/>
              <a:t>полюбляють</a:t>
            </a:r>
            <a:r>
              <a:rPr lang="ru-RU" dirty="0"/>
              <a:t> мед, за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вид і </a:t>
            </a:r>
            <a:r>
              <a:rPr lang="ru-RU" dirty="0" err="1"/>
              <a:t>отримав</a:t>
            </a:r>
            <a:r>
              <a:rPr lang="ru-RU" dirty="0"/>
              <a:t> свою </a:t>
            </a:r>
            <a:r>
              <a:rPr lang="ru-RU" dirty="0" err="1"/>
              <a:t>назву</a:t>
            </a:r>
            <a:r>
              <a:rPr lang="ru-RU" dirty="0"/>
              <a:t> у</a:t>
            </a:r>
            <a:r>
              <a:rPr lang="ru-RU" dirty="0">
                <a:solidFill>
                  <a:schemeClr val="tx1"/>
                </a:solidFill>
              </a:rPr>
              <a:t> слов'янських </a:t>
            </a:r>
            <a:r>
              <a:rPr lang="ru-RU" dirty="0" err="1">
                <a:solidFill>
                  <a:schemeClr val="tx1"/>
                </a:solidFill>
              </a:rPr>
              <a:t>мовах</a:t>
            </a:r>
            <a:r>
              <a:rPr lang="ru-RU" dirty="0"/>
              <a:t>. Мед </a:t>
            </a:r>
            <a:r>
              <a:rPr lang="ru-RU" dirty="0" err="1"/>
              <a:t>ведмеді</a:t>
            </a:r>
            <a:r>
              <a:rPr lang="ru-RU" dirty="0"/>
              <a:t> </a:t>
            </a:r>
            <a:r>
              <a:rPr lang="ru-RU" dirty="0" err="1"/>
              <a:t>добувають</a:t>
            </a:r>
            <a:r>
              <a:rPr lang="ru-RU" dirty="0"/>
              <a:t> з </a:t>
            </a:r>
            <a:r>
              <a:rPr lang="ru-RU" dirty="0" err="1"/>
              <a:t>гнізд</a:t>
            </a:r>
            <a:r>
              <a:rPr lang="ru-RU" dirty="0"/>
              <a:t> диких бджіл,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розорювати</a:t>
            </a:r>
            <a:r>
              <a:rPr lang="ru-RU" dirty="0"/>
              <a:t> пасіки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30" y="1472236"/>
            <a:ext cx="5931280" cy="444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6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2466" y="148121"/>
            <a:ext cx="4709786" cy="741227"/>
          </a:xfrm>
        </p:spPr>
        <p:txBody>
          <a:bodyPr/>
          <a:lstStyle/>
          <a:p>
            <a:r>
              <a:rPr lang="uk-UA" dirty="0" smtClean="0"/>
              <a:t>Видра Річкова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0393" y="731520"/>
            <a:ext cx="6971607" cy="62329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err="1"/>
              <a:t>Хутро</a:t>
            </a:r>
            <a:r>
              <a:rPr lang="ru-RU" sz="2200" dirty="0"/>
              <a:t> </a:t>
            </a:r>
            <a:r>
              <a:rPr lang="ru-RU" sz="2200" dirty="0" err="1"/>
              <a:t>блискуче</a:t>
            </a:r>
            <a:r>
              <a:rPr lang="ru-RU" sz="2200" dirty="0"/>
              <a:t>, </a:t>
            </a:r>
            <a:r>
              <a:rPr lang="ru-RU" sz="2200" dirty="0" smtClean="0"/>
              <a:t>темно-буре.</a:t>
            </a:r>
            <a:r>
              <a:rPr lang="ru-RU" sz="2200" dirty="0"/>
              <a:t> </a:t>
            </a:r>
            <a:r>
              <a:rPr lang="ru-RU" sz="2200" dirty="0" err="1"/>
              <a:t>Місця</a:t>
            </a:r>
            <a:r>
              <a:rPr lang="ru-RU" sz="2200" dirty="0"/>
              <a:t> </a:t>
            </a:r>
            <a:r>
              <a:rPr lang="ru-RU" sz="2200" dirty="0" err="1"/>
              <a:t>оселення</a:t>
            </a:r>
            <a:r>
              <a:rPr lang="ru-RU" sz="2200" dirty="0"/>
              <a:t> — </a:t>
            </a:r>
            <a:r>
              <a:rPr lang="ru-RU" sz="2200" dirty="0" err="1"/>
              <a:t>річки</a:t>
            </a:r>
            <a:r>
              <a:rPr lang="ru-RU" sz="2200" dirty="0"/>
              <a:t>, озера, </a:t>
            </a:r>
            <a:r>
              <a:rPr lang="ru-RU" sz="2200" dirty="0" err="1"/>
              <a:t>стариці</a:t>
            </a:r>
            <a:r>
              <a:rPr lang="ru-RU" sz="2200" dirty="0"/>
              <a:t>, ставки. У </a:t>
            </a:r>
            <a:r>
              <a:rPr lang="ru-RU" sz="2200" dirty="0" err="1"/>
              <a:t>воді</a:t>
            </a:r>
            <a:r>
              <a:rPr lang="ru-RU" sz="2200" dirty="0"/>
              <a:t> </a:t>
            </a:r>
            <a:r>
              <a:rPr lang="ru-RU" sz="2200" dirty="0" err="1"/>
              <a:t>видра</a:t>
            </a:r>
            <a:r>
              <a:rPr lang="ru-RU" sz="2200" dirty="0"/>
              <a:t> </a:t>
            </a:r>
            <a:r>
              <a:rPr lang="ru-RU" sz="2200" dirty="0" err="1"/>
              <a:t>майстерно</a:t>
            </a:r>
            <a:r>
              <a:rPr lang="ru-RU" sz="2200" dirty="0"/>
              <a:t> </a:t>
            </a:r>
            <a:r>
              <a:rPr lang="ru-RU" sz="2200" dirty="0" err="1"/>
              <a:t>плаває</a:t>
            </a:r>
            <a:r>
              <a:rPr lang="ru-RU" sz="2200" dirty="0"/>
              <a:t> і </a:t>
            </a:r>
            <a:r>
              <a:rPr lang="ru-RU" sz="2200" dirty="0" err="1"/>
              <a:t>пірнає</a:t>
            </a:r>
            <a:r>
              <a:rPr lang="ru-RU" sz="2200" dirty="0"/>
              <a:t>. </a:t>
            </a:r>
            <a:r>
              <a:rPr lang="ru-RU" sz="2200" dirty="0" err="1"/>
              <a:t>Веде</a:t>
            </a:r>
            <a:r>
              <a:rPr lang="ru-RU" sz="2200" dirty="0"/>
              <a:t> </a:t>
            </a:r>
            <a:r>
              <a:rPr lang="ru-RU" sz="2200" dirty="0" err="1"/>
              <a:t>нічний</a:t>
            </a:r>
            <a:r>
              <a:rPr lang="ru-RU" sz="2200" dirty="0"/>
              <a:t> </a:t>
            </a:r>
            <a:r>
              <a:rPr lang="ru-RU" sz="2200" dirty="0" err="1"/>
              <a:t>спосіб</a:t>
            </a:r>
            <a:r>
              <a:rPr lang="ru-RU" sz="2200" dirty="0"/>
              <a:t> життя, а вдень спить в норі. </a:t>
            </a:r>
            <a:r>
              <a:rPr lang="ru-RU" sz="2200" dirty="0" err="1"/>
              <a:t>Вхід</a:t>
            </a:r>
            <a:r>
              <a:rPr lang="ru-RU" sz="2200" dirty="0"/>
              <a:t> в нору </a:t>
            </a:r>
            <a:r>
              <a:rPr lang="ru-RU" sz="2200" dirty="0" err="1"/>
              <a:t>розташований</a:t>
            </a:r>
            <a:r>
              <a:rPr lang="ru-RU" sz="2200" dirty="0"/>
              <a:t> </a:t>
            </a:r>
            <a:r>
              <a:rPr lang="ru-RU" sz="2200" dirty="0" err="1"/>
              <a:t>нижче</a:t>
            </a:r>
            <a:r>
              <a:rPr lang="ru-RU" sz="2200" dirty="0"/>
              <a:t> </a:t>
            </a:r>
            <a:r>
              <a:rPr lang="ru-RU" sz="2200" dirty="0" err="1"/>
              <a:t>рівня</a:t>
            </a:r>
            <a:r>
              <a:rPr lang="ru-RU" sz="2200" dirty="0"/>
              <a:t> води. Є у </a:t>
            </a:r>
            <a:r>
              <a:rPr lang="ru-RU" sz="2200" dirty="0" err="1"/>
              <a:t>видри</a:t>
            </a:r>
            <a:r>
              <a:rPr lang="ru-RU" sz="2200" dirty="0"/>
              <a:t> </a:t>
            </a:r>
            <a:r>
              <a:rPr lang="ru-RU" sz="2200" dirty="0" err="1"/>
              <a:t>також</a:t>
            </a:r>
            <a:r>
              <a:rPr lang="ru-RU" sz="2200" dirty="0"/>
              <a:t> і </a:t>
            </a:r>
            <a:r>
              <a:rPr lang="ru-RU" sz="2200" dirty="0" err="1"/>
              <a:t>тимчасові</a:t>
            </a:r>
            <a:r>
              <a:rPr lang="ru-RU" sz="2200" dirty="0"/>
              <a:t> </a:t>
            </a:r>
            <a:r>
              <a:rPr lang="ru-RU" sz="2200" dirty="0" err="1"/>
              <a:t>сховища</a:t>
            </a:r>
            <a:r>
              <a:rPr lang="ru-RU" sz="2200" dirty="0"/>
              <a:t> — </a:t>
            </a:r>
            <a:r>
              <a:rPr lang="ru-RU" sz="2200" dirty="0" err="1"/>
              <a:t>підмиті</a:t>
            </a:r>
            <a:r>
              <a:rPr lang="ru-RU" sz="2200" dirty="0"/>
              <a:t> водою береги, купи </a:t>
            </a:r>
            <a:r>
              <a:rPr lang="ru-RU" sz="2200" dirty="0" err="1"/>
              <a:t>хмизу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корчі</a:t>
            </a:r>
            <a:r>
              <a:rPr lang="ru-RU" sz="2200" dirty="0"/>
              <a:t>, </a:t>
            </a:r>
            <a:r>
              <a:rPr lang="ru-RU" sz="2200" dirty="0" err="1"/>
              <a:t>повалені</a:t>
            </a:r>
            <a:r>
              <a:rPr lang="ru-RU" sz="2200" dirty="0"/>
              <a:t> </a:t>
            </a:r>
            <a:r>
              <a:rPr lang="ru-RU" sz="2200" dirty="0" err="1"/>
              <a:t>дуплисті</a:t>
            </a:r>
            <a:r>
              <a:rPr lang="ru-RU" sz="2200" dirty="0"/>
              <a:t> дерева </a:t>
            </a:r>
            <a:r>
              <a:rPr lang="ru-RU" sz="2200" dirty="0" err="1"/>
              <a:t>тощо</a:t>
            </a:r>
            <a:r>
              <a:rPr lang="ru-RU" sz="2200" dirty="0"/>
              <a:t>. </a:t>
            </a:r>
            <a:r>
              <a:rPr lang="ru-RU" sz="2200" dirty="0" err="1"/>
              <a:t>Взимку</a:t>
            </a:r>
            <a:r>
              <a:rPr lang="ru-RU" sz="2200" dirty="0"/>
              <a:t> </a:t>
            </a:r>
            <a:r>
              <a:rPr lang="ru-RU" sz="2200" dirty="0" err="1"/>
              <a:t>видра</a:t>
            </a:r>
            <a:r>
              <a:rPr lang="ru-RU" sz="2200" dirty="0"/>
              <a:t> </a:t>
            </a:r>
            <a:r>
              <a:rPr lang="ru-RU" sz="2200" dirty="0" err="1"/>
              <a:t>звичайно</a:t>
            </a:r>
            <a:r>
              <a:rPr lang="ru-RU" sz="2200" dirty="0"/>
              <a:t> </a:t>
            </a:r>
            <a:r>
              <a:rPr lang="ru-RU" sz="2200" dirty="0" err="1"/>
              <a:t>тримається</a:t>
            </a:r>
            <a:r>
              <a:rPr lang="ru-RU" sz="2200" dirty="0"/>
              <a:t> в </a:t>
            </a:r>
            <a:r>
              <a:rPr lang="ru-RU" sz="2200" dirty="0" err="1"/>
              <a:t>незамерзаючих</a:t>
            </a:r>
            <a:r>
              <a:rPr lang="ru-RU" sz="2200" dirty="0"/>
              <a:t> </a:t>
            </a:r>
            <a:r>
              <a:rPr lang="ru-RU" sz="2200" dirty="0" err="1"/>
              <a:t>місцях</a:t>
            </a:r>
            <a:r>
              <a:rPr lang="ru-RU" sz="2200" dirty="0"/>
              <a:t> </a:t>
            </a:r>
            <a:r>
              <a:rPr lang="ru-RU" sz="2200" dirty="0" err="1"/>
              <a:t>річок</a:t>
            </a:r>
            <a:r>
              <a:rPr lang="ru-RU" sz="2200" dirty="0" smtClean="0"/>
              <a:t>.</a:t>
            </a:r>
            <a:r>
              <a:rPr lang="ru-RU" sz="2200" dirty="0"/>
              <a:t> Живиться </a:t>
            </a:r>
            <a:r>
              <a:rPr lang="ru-RU" sz="2200" dirty="0" err="1"/>
              <a:t>переважно</a:t>
            </a:r>
            <a:r>
              <a:rPr lang="ru-RU" sz="2200" dirty="0"/>
              <a:t> рибою, </a:t>
            </a:r>
            <a:r>
              <a:rPr lang="ru-RU" sz="2200" dirty="0" err="1"/>
              <a:t>хоч</a:t>
            </a:r>
            <a:r>
              <a:rPr lang="ru-RU" sz="2200" dirty="0"/>
              <a:t> </a:t>
            </a:r>
            <a:r>
              <a:rPr lang="ru-RU" sz="2200" dirty="0" err="1"/>
              <a:t>поїдає</a:t>
            </a:r>
            <a:r>
              <a:rPr lang="ru-RU" sz="2200" dirty="0"/>
              <a:t>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багато</a:t>
            </a:r>
            <a:r>
              <a:rPr lang="ru-RU" sz="2200" dirty="0"/>
              <a:t> жаб, </a:t>
            </a:r>
            <a:r>
              <a:rPr lang="ru-RU" sz="2200" dirty="0" err="1"/>
              <a:t>раків</a:t>
            </a:r>
            <a:r>
              <a:rPr lang="ru-RU" sz="2200" dirty="0"/>
              <a:t>, </a:t>
            </a:r>
            <a:r>
              <a:rPr lang="ru-RU" sz="2200" dirty="0" err="1"/>
              <a:t>молюсків</a:t>
            </a:r>
            <a:r>
              <a:rPr lang="ru-RU" sz="2200" dirty="0"/>
              <a:t> та </a:t>
            </a:r>
            <a:r>
              <a:rPr lang="ru-RU" sz="2200" dirty="0" err="1"/>
              <a:t>різних</a:t>
            </a:r>
            <a:r>
              <a:rPr lang="ru-RU" sz="2200" dirty="0"/>
              <a:t> </a:t>
            </a:r>
            <a:r>
              <a:rPr lang="ru-RU" sz="2200" dirty="0" err="1"/>
              <a:t>водяних</a:t>
            </a:r>
            <a:r>
              <a:rPr lang="ru-RU" sz="2200" dirty="0"/>
              <a:t> комах. </a:t>
            </a:r>
            <a:r>
              <a:rPr lang="ru-RU" sz="2200" dirty="0" err="1"/>
              <a:t>Полює</a:t>
            </a:r>
            <a:r>
              <a:rPr lang="ru-RU" sz="2200" dirty="0"/>
              <a:t> і на </a:t>
            </a:r>
            <a:r>
              <a:rPr lang="ru-RU" sz="2200" dirty="0" err="1"/>
              <a:t>водоплавних</a:t>
            </a:r>
            <a:r>
              <a:rPr lang="ru-RU" sz="2200" dirty="0"/>
              <a:t> </a:t>
            </a:r>
            <a:r>
              <a:rPr lang="ru-RU" sz="2200" dirty="0" err="1"/>
              <a:t>птахів</a:t>
            </a:r>
            <a:r>
              <a:rPr lang="ru-RU" sz="2200" dirty="0"/>
              <a:t> та </a:t>
            </a:r>
            <a:r>
              <a:rPr lang="ru-RU" sz="2200" dirty="0" err="1"/>
              <a:t>мишовидних</a:t>
            </a:r>
            <a:r>
              <a:rPr lang="ru-RU" sz="2200" dirty="0"/>
              <a:t> </a:t>
            </a:r>
            <a:r>
              <a:rPr lang="ru-RU" sz="2200" dirty="0" err="1"/>
              <a:t>гризунів</a:t>
            </a:r>
            <a:r>
              <a:rPr lang="ru-RU" sz="2200" dirty="0"/>
              <a:t>, </a:t>
            </a:r>
            <a:r>
              <a:rPr lang="ru-RU" sz="2200" dirty="0" err="1"/>
              <a:t>зокрема</a:t>
            </a:r>
            <a:r>
              <a:rPr lang="ru-RU" sz="2200" dirty="0"/>
              <a:t> </a:t>
            </a:r>
            <a:r>
              <a:rPr lang="ru-RU" sz="2200" dirty="0" err="1"/>
              <a:t>водяних</a:t>
            </a:r>
            <a:r>
              <a:rPr lang="ru-RU" sz="2200" dirty="0"/>
              <a:t> </a:t>
            </a:r>
            <a:r>
              <a:rPr lang="ru-RU" sz="2200" dirty="0" err="1"/>
              <a:t>полівок</a:t>
            </a:r>
            <a:r>
              <a:rPr lang="ru-RU" sz="2200" dirty="0"/>
              <a:t>. </a:t>
            </a:r>
            <a:r>
              <a:rPr lang="ru-RU" sz="2200" dirty="0" err="1"/>
              <a:t>Спіймавши</a:t>
            </a:r>
            <a:r>
              <a:rPr lang="ru-RU" sz="2200" dirty="0"/>
              <a:t> </a:t>
            </a:r>
            <a:r>
              <a:rPr lang="ru-RU" sz="2200" dirty="0" err="1"/>
              <a:t>здобич</a:t>
            </a:r>
            <a:r>
              <a:rPr lang="ru-RU" sz="2200" dirty="0"/>
              <a:t>, </a:t>
            </a:r>
            <a:r>
              <a:rPr lang="ru-RU" sz="2200" dirty="0" err="1"/>
              <a:t>виносить</a:t>
            </a:r>
            <a:r>
              <a:rPr lang="ru-RU" sz="2200" dirty="0"/>
              <a:t>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влітку</a:t>
            </a:r>
            <a:r>
              <a:rPr lang="ru-RU" sz="2200" dirty="0"/>
              <a:t> на берег, а </a:t>
            </a:r>
            <a:r>
              <a:rPr lang="ru-RU" sz="2200" dirty="0" err="1"/>
              <a:t>взимку</a:t>
            </a:r>
            <a:r>
              <a:rPr lang="ru-RU" sz="2200" dirty="0"/>
              <a:t> на </a:t>
            </a:r>
            <a:r>
              <a:rPr lang="ru-RU" sz="2200" dirty="0" err="1"/>
              <a:t>лід</a:t>
            </a:r>
            <a:r>
              <a:rPr lang="ru-RU" sz="22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20393" cy="690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47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076" y="624110"/>
            <a:ext cx="4139536" cy="938683"/>
          </a:xfrm>
        </p:spPr>
        <p:txBody>
          <a:bodyPr/>
          <a:lstStyle/>
          <a:p>
            <a:r>
              <a:rPr lang="uk-UA" dirty="0" smtClean="0"/>
              <a:t>Заєць Білий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6648" y="1197033"/>
            <a:ext cx="7332690" cy="5660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 smtClean="0"/>
              <a:t>Тварина</a:t>
            </a:r>
            <a:r>
              <a:rPr lang="ru-RU" sz="2400" dirty="0" smtClean="0"/>
              <a:t> </a:t>
            </a:r>
            <a:r>
              <a:rPr lang="ru-RU" sz="2400" dirty="0" err="1"/>
              <a:t>середнього</a:t>
            </a:r>
            <a:r>
              <a:rPr lang="ru-RU" sz="2400" dirty="0"/>
              <a:t> </a:t>
            </a:r>
            <a:r>
              <a:rPr lang="ru-RU" sz="2400" dirty="0" err="1"/>
              <a:t>розміру</a:t>
            </a:r>
            <a:r>
              <a:rPr lang="ru-RU" sz="2400" dirty="0"/>
              <a:t>, за складом </a:t>
            </a:r>
            <a:r>
              <a:rPr lang="ru-RU" sz="2400" dirty="0" err="1"/>
              <a:t>тіла</a:t>
            </a:r>
            <a:r>
              <a:rPr lang="ru-RU" sz="2400" dirty="0"/>
              <a:t> </a:t>
            </a:r>
            <a:r>
              <a:rPr lang="ru-RU" sz="2400" dirty="0" err="1"/>
              <a:t>нагадує</a:t>
            </a:r>
            <a:r>
              <a:rPr lang="ru-RU" sz="2400" dirty="0"/>
              <a:t> </a:t>
            </a:r>
            <a:r>
              <a:rPr lang="ru-RU" sz="2400" dirty="0" smtClean="0"/>
              <a:t>кроля.</a:t>
            </a:r>
            <a:r>
              <a:rPr lang="ru-RU" sz="2400" dirty="0"/>
              <a:t> </a:t>
            </a:r>
            <a:r>
              <a:rPr lang="ru-RU" sz="2400" dirty="0" err="1"/>
              <a:t>Забарвлення</a:t>
            </a:r>
            <a:r>
              <a:rPr lang="ru-RU" sz="2400" dirty="0"/>
              <a:t> </a:t>
            </a:r>
            <a:r>
              <a:rPr lang="ru-RU" sz="2400" dirty="0" err="1"/>
              <a:t>влітку</a:t>
            </a:r>
            <a:r>
              <a:rPr lang="ru-RU" sz="2400" dirty="0"/>
              <a:t> буро-</a:t>
            </a:r>
            <a:r>
              <a:rPr lang="ru-RU" sz="2400" dirty="0" err="1"/>
              <a:t>сіре</a:t>
            </a:r>
            <a:r>
              <a:rPr lang="ru-RU" sz="2400" dirty="0"/>
              <a:t>, зимою — чисто </a:t>
            </a:r>
            <a:r>
              <a:rPr lang="ru-RU" sz="2400" dirty="0" err="1"/>
              <a:t>біле</a:t>
            </a:r>
            <a:r>
              <a:rPr lang="ru-RU" sz="2400" dirty="0"/>
              <a:t>. </a:t>
            </a:r>
            <a:r>
              <a:rPr lang="ru-RU" sz="2400" dirty="0" err="1"/>
              <a:t>Хвіст</a:t>
            </a:r>
            <a:r>
              <a:rPr lang="ru-RU" sz="2400" dirty="0"/>
              <a:t> чисто </a:t>
            </a:r>
            <a:r>
              <a:rPr lang="ru-RU" sz="2400" dirty="0" err="1"/>
              <a:t>сірий</a:t>
            </a:r>
            <a:r>
              <a:rPr lang="ru-RU" sz="2400" dirty="0"/>
              <a:t> без </a:t>
            </a:r>
            <a:r>
              <a:rPr lang="ru-RU" sz="2400" dirty="0" err="1"/>
              <a:t>чорного</a:t>
            </a:r>
            <a:r>
              <a:rPr lang="ru-RU" sz="2400" dirty="0"/>
              <a:t> </a:t>
            </a:r>
            <a:r>
              <a:rPr lang="ru-RU" sz="2400" dirty="0" err="1"/>
              <a:t>волосся</a:t>
            </a:r>
            <a:r>
              <a:rPr lang="ru-RU" sz="2400" dirty="0"/>
              <a:t>, </a:t>
            </a:r>
            <a:r>
              <a:rPr lang="ru-RU" sz="2400" dirty="0" err="1"/>
              <a:t>кінчики</a:t>
            </a:r>
            <a:r>
              <a:rPr lang="ru-RU" sz="2400" dirty="0"/>
              <a:t> </a:t>
            </a:r>
            <a:r>
              <a:rPr lang="ru-RU" sz="2400" dirty="0" err="1"/>
              <a:t>вух</a:t>
            </a:r>
            <a:r>
              <a:rPr lang="ru-RU" sz="2400" dirty="0"/>
              <a:t> </a:t>
            </a:r>
            <a:r>
              <a:rPr lang="ru-RU" sz="2400" dirty="0" err="1"/>
              <a:t>чорні</a:t>
            </a:r>
            <a:r>
              <a:rPr lang="ru-RU" sz="2400" dirty="0"/>
              <a:t> </a:t>
            </a:r>
            <a:r>
              <a:rPr lang="ru-RU" sz="2400" dirty="0" err="1"/>
              <a:t>протягом</a:t>
            </a:r>
            <a:r>
              <a:rPr lang="ru-RU" sz="2400" dirty="0"/>
              <a:t> </a:t>
            </a:r>
            <a:r>
              <a:rPr lang="ru-RU" sz="2400" dirty="0" err="1"/>
              <a:t>всього</a:t>
            </a:r>
            <a:r>
              <a:rPr lang="ru-RU" sz="2400" dirty="0"/>
              <a:t> року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 err="1"/>
              <a:t>Постійних</a:t>
            </a:r>
            <a:r>
              <a:rPr lang="ru-RU" sz="2400" dirty="0"/>
              <a:t> </a:t>
            </a:r>
            <a:r>
              <a:rPr lang="ru-RU" sz="2400" dirty="0" err="1"/>
              <a:t>укрить</a:t>
            </a:r>
            <a:r>
              <a:rPr lang="ru-RU" sz="2400" dirty="0"/>
              <a:t> не </a:t>
            </a:r>
            <a:r>
              <a:rPr lang="ru-RU" sz="2400" dirty="0" err="1"/>
              <a:t>має</a:t>
            </a:r>
            <a:r>
              <a:rPr lang="ru-RU" sz="2400" dirty="0"/>
              <a:t>, </a:t>
            </a:r>
            <a:r>
              <a:rPr lang="ru-RU" sz="2400" dirty="0" err="1"/>
              <a:t>взимку</a:t>
            </a:r>
            <a:r>
              <a:rPr lang="ru-RU" sz="2400" dirty="0"/>
              <a:t> для </a:t>
            </a:r>
            <a:r>
              <a:rPr lang="ru-RU" sz="2400" dirty="0" err="1"/>
              <a:t>відпочинку</a:t>
            </a:r>
            <a:r>
              <a:rPr lang="ru-RU" sz="2400" dirty="0"/>
              <a:t> </a:t>
            </a:r>
            <a:r>
              <a:rPr lang="ru-RU" sz="2400" dirty="0" err="1"/>
              <a:t>влаштовує</a:t>
            </a:r>
            <a:r>
              <a:rPr lang="ru-RU" sz="2400" dirty="0"/>
              <a:t> </a:t>
            </a:r>
            <a:r>
              <a:rPr lang="ru-RU" sz="2400" dirty="0" err="1"/>
              <a:t>схованки</a:t>
            </a:r>
            <a:r>
              <a:rPr lang="ru-RU" sz="2400" dirty="0"/>
              <a:t> у </a:t>
            </a:r>
            <a:r>
              <a:rPr lang="ru-RU" sz="2400" dirty="0" err="1"/>
              <a:t>снігу</a:t>
            </a:r>
            <a:r>
              <a:rPr lang="ru-RU" sz="2400" dirty="0"/>
              <a:t>. Живиться </a:t>
            </a:r>
            <a:r>
              <a:rPr lang="ru-RU" sz="2400" dirty="0" err="1"/>
              <a:t>трав'янистими</a:t>
            </a:r>
            <a:r>
              <a:rPr lang="ru-RU" sz="2400" dirty="0"/>
              <a:t> та </a:t>
            </a:r>
            <a:r>
              <a:rPr lang="ru-RU" sz="2400" dirty="0" err="1"/>
              <a:t>деревно-чагарниковими</a:t>
            </a:r>
            <a:r>
              <a:rPr lang="ru-RU" sz="2400" dirty="0"/>
              <a:t> (кора, </a:t>
            </a:r>
            <a:r>
              <a:rPr lang="ru-RU" sz="2400" dirty="0" err="1"/>
              <a:t>молоді</a:t>
            </a:r>
            <a:r>
              <a:rPr lang="ru-RU" sz="2400" dirty="0"/>
              <a:t> </a:t>
            </a:r>
            <a:r>
              <a:rPr lang="ru-RU" sz="2400" dirty="0" err="1"/>
              <a:t>пагони</a:t>
            </a:r>
            <a:r>
              <a:rPr lang="ru-RU" sz="2400" dirty="0"/>
              <a:t>, </a:t>
            </a:r>
            <a:r>
              <a:rPr lang="ru-RU" sz="2400" dirty="0" err="1"/>
              <a:t>бруньки</a:t>
            </a:r>
            <a:r>
              <a:rPr lang="ru-RU" sz="2400" dirty="0"/>
              <a:t>) </a:t>
            </a:r>
            <a:r>
              <a:rPr lang="ru-RU" sz="2400" dirty="0" err="1"/>
              <a:t>рослинами</a:t>
            </a:r>
            <a:r>
              <a:rPr lang="ru-RU" sz="2400" dirty="0" smtClean="0"/>
              <a:t>.</a:t>
            </a:r>
            <a:r>
              <a:rPr lang="ru-RU" sz="2400" dirty="0"/>
              <a:t> В межах України </a:t>
            </a:r>
            <a:r>
              <a:rPr lang="ru-RU" sz="2400" dirty="0" err="1"/>
              <a:t>зрідка</a:t>
            </a:r>
            <a:r>
              <a:rPr lang="ru-RU" sz="2400" dirty="0"/>
              <a:t> </a:t>
            </a:r>
            <a:r>
              <a:rPr lang="ru-RU" sz="2400" dirty="0" err="1"/>
              <a:t>трапляється</a:t>
            </a:r>
            <a:r>
              <a:rPr lang="ru-RU" sz="2400" dirty="0"/>
              <a:t> в </a:t>
            </a:r>
            <a:r>
              <a:rPr lang="ru-RU" sz="2400" dirty="0" err="1"/>
              <a:t>північній</a:t>
            </a:r>
            <a:r>
              <a:rPr lang="ru-RU" sz="2400" dirty="0"/>
              <a:t> </a:t>
            </a:r>
            <a:r>
              <a:rPr lang="ru-RU" sz="2400" dirty="0" err="1"/>
              <a:t>частині</a:t>
            </a:r>
            <a:r>
              <a:rPr lang="ru-RU" sz="2400" dirty="0"/>
              <a:t> Полісся; до 19 </a:t>
            </a:r>
            <a:r>
              <a:rPr lang="ru-RU" sz="2400" dirty="0" err="1"/>
              <a:t>століття</a:t>
            </a:r>
            <a:r>
              <a:rPr lang="ru-RU" sz="2400" dirty="0"/>
              <a:t> </a:t>
            </a:r>
            <a:r>
              <a:rPr lang="ru-RU" sz="2400" dirty="0" err="1"/>
              <a:t>водився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в Карпатах. Літом </a:t>
            </a:r>
            <a:r>
              <a:rPr lang="ru-RU" sz="2400" dirty="0" err="1"/>
              <a:t>бурувато-сірий</a:t>
            </a:r>
            <a:r>
              <a:rPr lang="ru-RU" sz="2400" dirty="0"/>
              <a:t>, зимою </a:t>
            </a:r>
            <a:r>
              <a:rPr lang="ru-RU" sz="2400" dirty="0" err="1"/>
              <a:t>зовсім</a:t>
            </a:r>
            <a:r>
              <a:rPr lang="ru-RU" sz="2400" dirty="0"/>
              <a:t> </a:t>
            </a:r>
            <a:r>
              <a:rPr lang="ru-RU" sz="2400" dirty="0" err="1"/>
              <a:t>білий</a:t>
            </a:r>
            <a:r>
              <a:rPr lang="ru-RU" sz="2400" dirty="0"/>
              <a:t>, </a:t>
            </a:r>
            <a:r>
              <a:rPr lang="ru-RU" sz="2400" dirty="0" err="1"/>
              <a:t>лише</a:t>
            </a:r>
            <a:r>
              <a:rPr lang="ru-RU" sz="2400" dirty="0"/>
              <a:t> </a:t>
            </a:r>
            <a:r>
              <a:rPr lang="ru-RU" sz="2400" dirty="0" err="1"/>
              <a:t>кінчики</a:t>
            </a:r>
            <a:r>
              <a:rPr lang="ru-RU" sz="2400" dirty="0"/>
              <a:t> </a:t>
            </a:r>
            <a:r>
              <a:rPr lang="ru-RU" sz="2400" dirty="0" err="1"/>
              <a:t>вух</a:t>
            </a:r>
            <a:r>
              <a:rPr lang="ru-RU" sz="2400" dirty="0"/>
              <a:t> </a:t>
            </a:r>
            <a:r>
              <a:rPr lang="ru-RU" sz="2400" dirty="0" err="1"/>
              <a:t>чорні</a:t>
            </a:r>
            <a:r>
              <a:rPr lang="ru-RU" sz="2400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366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56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6313" y="382386"/>
            <a:ext cx="4438794" cy="1040476"/>
          </a:xfrm>
        </p:spPr>
        <p:txBody>
          <a:bodyPr/>
          <a:lstStyle/>
          <a:p>
            <a:r>
              <a:rPr lang="uk-UA" dirty="0" smtClean="0"/>
              <a:t>Горицвіт Весняний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2867" y="864524"/>
            <a:ext cx="7969134" cy="59934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/>
              <a:t>Багаторічна трав'яниста рослина, з темно-бурим, </a:t>
            </a:r>
            <a:r>
              <a:rPr lang="ru-RU" sz="2200" dirty="0" err="1" smtClean="0"/>
              <a:t>трохи</a:t>
            </a:r>
            <a:r>
              <a:rPr lang="ru-RU" sz="2200" dirty="0" smtClean="0"/>
              <a:t> </a:t>
            </a:r>
            <a:r>
              <a:rPr lang="ru-RU" sz="2200" dirty="0" err="1" smtClean="0"/>
              <a:t>галузистим</a:t>
            </a:r>
            <a:r>
              <a:rPr lang="ru-RU" sz="2200" dirty="0" smtClean="0"/>
              <a:t> </a:t>
            </a:r>
            <a:r>
              <a:rPr lang="ru-RU" sz="2200" dirty="0" err="1" smtClean="0"/>
              <a:t>коренем,Квітки</a:t>
            </a:r>
            <a:r>
              <a:rPr lang="ru-RU" sz="2200" dirty="0" smtClean="0"/>
              <a:t> </a:t>
            </a:r>
            <a:r>
              <a:rPr lang="ru-RU" sz="2200" dirty="0" err="1" smtClean="0"/>
              <a:t>яскраво-жовті</a:t>
            </a:r>
            <a:r>
              <a:rPr lang="ru-RU" sz="2200" dirty="0" smtClean="0"/>
              <a:t>, </a:t>
            </a:r>
            <a:r>
              <a:rPr lang="ru-RU" sz="2200" dirty="0" err="1" smtClean="0"/>
              <a:t>великі</a:t>
            </a:r>
            <a:r>
              <a:rPr lang="ru-RU" sz="2200" dirty="0" smtClean="0"/>
              <a:t>, </a:t>
            </a:r>
            <a:r>
              <a:rPr lang="ru-RU" sz="2200" dirty="0" err="1" smtClean="0"/>
              <a:t>вінчають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квітконосні</a:t>
            </a:r>
            <a:r>
              <a:rPr lang="ru-RU" sz="2200" dirty="0" smtClean="0"/>
              <a:t> </a:t>
            </a:r>
            <a:r>
              <a:rPr lang="ru-RU" sz="2200" dirty="0" err="1" smtClean="0"/>
              <a:t>стебла</a:t>
            </a:r>
            <a:r>
              <a:rPr lang="ru-RU" sz="2200" dirty="0" smtClean="0"/>
              <a:t> і </a:t>
            </a:r>
            <a:r>
              <a:rPr lang="ru-RU" sz="2200" dirty="0" err="1" smtClean="0"/>
              <a:t>їхні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відгалуження</a:t>
            </a:r>
            <a:r>
              <a:rPr lang="ru-RU" sz="2200" dirty="0" smtClean="0"/>
              <a:t>, чашечка </a:t>
            </a:r>
            <a:r>
              <a:rPr lang="ru-RU" sz="2200" dirty="0" err="1" smtClean="0"/>
              <a:t>їхня</a:t>
            </a:r>
            <a:r>
              <a:rPr lang="ru-RU" sz="2200" dirty="0" smtClean="0"/>
              <a:t> </a:t>
            </a:r>
            <a:r>
              <a:rPr lang="ru-RU" sz="2200" dirty="0" err="1" smtClean="0"/>
              <a:t>пухнаста</a:t>
            </a:r>
            <a:r>
              <a:rPr lang="ru-RU" sz="2200" dirty="0" smtClean="0"/>
              <a:t>,. </a:t>
            </a:r>
            <a:r>
              <a:rPr lang="ru-RU" sz="2200" dirty="0" err="1" smtClean="0"/>
              <a:t>Плід</a:t>
            </a:r>
            <a:r>
              <a:rPr lang="ru-RU" sz="2200" dirty="0" smtClean="0"/>
              <a:t> — </a:t>
            </a:r>
            <a:r>
              <a:rPr lang="ru-RU" sz="2200" dirty="0" err="1" smtClean="0"/>
              <a:t>кулястий</a:t>
            </a:r>
            <a:r>
              <a:rPr lang="ru-RU" sz="2200" dirty="0" smtClean="0"/>
              <a:t> </a:t>
            </a:r>
            <a:r>
              <a:rPr lang="ru-RU" sz="2200" dirty="0" err="1" smtClean="0"/>
              <a:t>багатогорішок</a:t>
            </a:r>
            <a:r>
              <a:rPr lang="ru-RU" sz="2200" dirty="0" smtClean="0"/>
              <a:t>. </a:t>
            </a:r>
            <a:r>
              <a:rPr lang="ru-RU" sz="2200" dirty="0" err="1" smtClean="0"/>
              <a:t>Існує</a:t>
            </a:r>
            <a:r>
              <a:rPr lang="ru-RU" sz="2200" dirty="0" smtClean="0"/>
              <a:t> </a:t>
            </a:r>
            <a:r>
              <a:rPr lang="ru-RU" sz="2200" dirty="0" err="1" smtClean="0"/>
              <a:t>кілька</a:t>
            </a:r>
            <a:r>
              <a:rPr lang="ru-RU" sz="2200" dirty="0" smtClean="0"/>
              <a:t> </a:t>
            </a:r>
            <a:r>
              <a:rPr lang="ru-RU" sz="2200" dirty="0" err="1" smtClean="0"/>
              <a:t>видів</a:t>
            </a:r>
            <a:r>
              <a:rPr lang="ru-RU" sz="2200" dirty="0" smtClean="0"/>
              <a:t> </a:t>
            </a:r>
            <a:r>
              <a:rPr lang="ru-RU" sz="2200" dirty="0" err="1" smtClean="0"/>
              <a:t>горицвіту</a:t>
            </a:r>
            <a:r>
              <a:rPr lang="ru-RU" sz="2200" dirty="0" smtClean="0"/>
              <a:t>. </a:t>
            </a:r>
            <a:r>
              <a:rPr lang="ru-RU" sz="2200" dirty="0" err="1" smtClean="0"/>
              <a:t>Цвіте</a:t>
            </a:r>
            <a:r>
              <a:rPr lang="ru-RU" sz="2200" dirty="0" smtClean="0"/>
              <a:t> з </a:t>
            </a:r>
            <a:r>
              <a:rPr lang="ru-RU" sz="2200" dirty="0" err="1" smtClean="0"/>
              <a:t>ранньої</a:t>
            </a:r>
            <a:r>
              <a:rPr lang="ru-RU" sz="2200" dirty="0" smtClean="0"/>
              <a:t> </a:t>
            </a:r>
            <a:r>
              <a:rPr lang="ru-RU" sz="2200" dirty="0" err="1" smtClean="0"/>
              <a:t>весни</a:t>
            </a:r>
            <a:r>
              <a:rPr lang="ru-RU" sz="2200" dirty="0" smtClean="0"/>
              <a:t> до </a:t>
            </a:r>
            <a:r>
              <a:rPr lang="ru-RU" sz="2200" dirty="0" err="1" smtClean="0"/>
              <a:t>половини</a:t>
            </a:r>
            <a:r>
              <a:rPr lang="ru-RU" sz="2200" dirty="0" smtClean="0"/>
              <a:t> травня.</a:t>
            </a:r>
          </a:p>
          <a:p>
            <a:pPr marL="0" indent="0">
              <a:buNone/>
            </a:pPr>
            <a:r>
              <a:rPr lang="ru-RU" sz="2200" dirty="0" smtClean="0"/>
              <a:t>Рослина </a:t>
            </a:r>
            <a:r>
              <a:rPr lang="ru-RU" sz="2200" dirty="0"/>
              <a:t>дуже популярна в </a:t>
            </a:r>
            <a:r>
              <a:rPr lang="ru-RU" sz="2200" dirty="0" err="1"/>
              <a:t>народі</a:t>
            </a:r>
            <a:r>
              <a:rPr lang="ru-RU" sz="2200" dirty="0"/>
              <a:t> і </a:t>
            </a:r>
            <a:r>
              <a:rPr lang="ru-RU" sz="2200" dirty="0" err="1"/>
              <a:t>високо</a:t>
            </a:r>
            <a:r>
              <a:rPr lang="ru-RU" sz="2200" dirty="0"/>
              <a:t> </a:t>
            </a:r>
            <a:r>
              <a:rPr lang="ru-RU" sz="2200" dirty="0" err="1"/>
              <a:t>ціниться</a:t>
            </a:r>
            <a:r>
              <a:rPr lang="ru-RU" sz="2200" dirty="0"/>
              <a:t>. Вся рослина </a:t>
            </a:r>
            <a:r>
              <a:rPr lang="ru-RU" sz="2200" dirty="0" err="1"/>
              <a:t>отруйна</a:t>
            </a:r>
            <a:r>
              <a:rPr lang="ru-RU" sz="2200" dirty="0"/>
              <a:t> — </a:t>
            </a:r>
            <a:r>
              <a:rPr lang="ru-RU" sz="2200" dirty="0" err="1"/>
              <a:t>необхідно</a:t>
            </a:r>
            <a:r>
              <a:rPr lang="ru-RU" sz="2200" dirty="0"/>
              <a:t> </a:t>
            </a:r>
            <a:r>
              <a:rPr lang="ru-RU" sz="2200" dirty="0" err="1"/>
              <a:t>пам'ятати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горицвіт</a:t>
            </a:r>
            <a:r>
              <a:rPr lang="ru-RU" sz="2200" dirty="0"/>
              <a:t> </a:t>
            </a:r>
            <a:r>
              <a:rPr lang="ru-RU" sz="2200" dirty="0" err="1"/>
              <a:t>весняний</a:t>
            </a:r>
            <a:r>
              <a:rPr lang="ru-RU" sz="2200" dirty="0"/>
              <a:t> </a:t>
            </a:r>
            <a:r>
              <a:rPr lang="ru-RU" sz="2200" dirty="0" err="1"/>
              <a:t>сильнодіючий</a:t>
            </a:r>
            <a:r>
              <a:rPr lang="ru-RU" sz="2200" dirty="0"/>
              <a:t> </a:t>
            </a:r>
            <a:r>
              <a:rPr lang="ru-RU" sz="2200" dirty="0" err="1"/>
              <a:t>засіб</a:t>
            </a:r>
            <a:r>
              <a:rPr lang="ru-RU" sz="2200" dirty="0"/>
              <a:t>, і </a:t>
            </a:r>
            <a:r>
              <a:rPr lang="ru-RU" sz="2200" dirty="0" err="1"/>
              <a:t>безконтрольне</a:t>
            </a:r>
            <a:r>
              <a:rPr lang="ru-RU" sz="2200" dirty="0"/>
              <a:t> </a:t>
            </a:r>
            <a:r>
              <a:rPr lang="ru-RU" sz="2200" dirty="0" err="1"/>
              <a:t>вживання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може</a:t>
            </a:r>
            <a:r>
              <a:rPr lang="ru-RU" sz="2200" dirty="0"/>
              <a:t> </a:t>
            </a:r>
            <a:r>
              <a:rPr lang="ru-RU" sz="2200" dirty="0" err="1"/>
              <a:t>тільки</a:t>
            </a:r>
            <a:r>
              <a:rPr lang="ru-RU" sz="2200" dirty="0"/>
              <a:t> </a:t>
            </a:r>
            <a:r>
              <a:rPr lang="ru-RU" sz="2200" dirty="0" err="1"/>
              <a:t>погіршити</a:t>
            </a:r>
            <a:r>
              <a:rPr lang="ru-RU" sz="2200" dirty="0"/>
              <a:t> </a:t>
            </a:r>
            <a:r>
              <a:rPr lang="ru-RU" sz="2200" dirty="0" err="1"/>
              <a:t>функцію</a:t>
            </a:r>
            <a:r>
              <a:rPr lang="ru-RU" sz="2200" dirty="0"/>
              <a:t> </a:t>
            </a:r>
            <a:r>
              <a:rPr lang="ru-RU" sz="2200" dirty="0" err="1"/>
              <a:t>серця</a:t>
            </a:r>
            <a:r>
              <a:rPr lang="ru-RU" sz="2200" dirty="0"/>
              <a:t>. </a:t>
            </a:r>
            <a:r>
              <a:rPr lang="ru-RU" sz="2200" dirty="0" err="1"/>
              <a:t>Застосовують</a:t>
            </a:r>
            <a:r>
              <a:rPr lang="ru-RU" sz="2200" dirty="0"/>
              <a:t> при </a:t>
            </a:r>
            <a:r>
              <a:rPr lang="ru-RU" sz="2200" dirty="0" err="1"/>
              <a:t>серцевих</a:t>
            </a:r>
            <a:r>
              <a:rPr lang="ru-RU" sz="2200" dirty="0"/>
              <a:t> хворобах з </a:t>
            </a:r>
            <a:r>
              <a:rPr lang="ru-RU" sz="2200" dirty="0" err="1"/>
              <a:t>явищами</a:t>
            </a:r>
            <a:r>
              <a:rPr lang="ru-RU" sz="2200" dirty="0"/>
              <a:t> </a:t>
            </a:r>
            <a:r>
              <a:rPr lang="ru-RU" sz="2200" dirty="0" err="1"/>
              <a:t>декомпенсації</a:t>
            </a:r>
            <a:r>
              <a:rPr lang="ru-RU" sz="2200" dirty="0"/>
              <a:t>, при </a:t>
            </a:r>
            <a:r>
              <a:rPr lang="ru-RU" sz="2200" dirty="0" err="1"/>
              <a:t>задишці</a:t>
            </a:r>
            <a:r>
              <a:rPr lang="ru-RU" sz="2200" dirty="0"/>
              <a:t>, </a:t>
            </a:r>
            <a:r>
              <a:rPr lang="ru-RU" sz="2200" dirty="0" err="1"/>
              <a:t>набряку</a:t>
            </a:r>
            <a:r>
              <a:rPr lang="ru-RU" sz="2200" dirty="0"/>
              <a:t> </a:t>
            </a:r>
            <a:r>
              <a:rPr lang="ru-RU" sz="2200" dirty="0" err="1"/>
              <a:t>ніг</a:t>
            </a:r>
            <a:r>
              <a:rPr lang="ru-RU" sz="2200" dirty="0"/>
              <a:t> і неврозах </a:t>
            </a:r>
            <a:r>
              <a:rPr lang="ru-RU" sz="2200" dirty="0" err="1"/>
              <a:t>серцево-судинної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; при </a:t>
            </a:r>
            <a:r>
              <a:rPr lang="ru-RU" sz="2200" dirty="0" err="1"/>
              <a:t>водянці</a:t>
            </a:r>
            <a:r>
              <a:rPr lang="ru-RU" sz="2200" dirty="0"/>
              <a:t> </a:t>
            </a:r>
            <a:r>
              <a:rPr lang="ru-RU" sz="2200" dirty="0" err="1"/>
              <a:t>ниркового</a:t>
            </a:r>
            <a:r>
              <a:rPr lang="ru-RU" sz="2200" dirty="0"/>
              <a:t> </a:t>
            </a:r>
            <a:r>
              <a:rPr lang="ru-RU" sz="2200" dirty="0" err="1"/>
              <a:t>походження</a:t>
            </a:r>
            <a:r>
              <a:rPr lang="ru-RU" sz="2200" dirty="0"/>
              <a:t>, </a:t>
            </a:r>
            <a:r>
              <a:rPr lang="ru-RU" sz="2200" dirty="0" err="1"/>
              <a:t>гострому</a:t>
            </a:r>
            <a:r>
              <a:rPr lang="ru-RU" sz="2200" dirty="0"/>
              <a:t> </a:t>
            </a:r>
            <a:r>
              <a:rPr lang="ru-RU" sz="2200" dirty="0" err="1"/>
              <a:t>запаленні</a:t>
            </a:r>
            <a:r>
              <a:rPr lang="ru-RU" sz="2200" dirty="0"/>
              <a:t> </a:t>
            </a:r>
            <a:r>
              <a:rPr lang="ru-RU" sz="2200" dirty="0" err="1"/>
              <a:t>нирок</a:t>
            </a:r>
            <a:r>
              <a:rPr lang="ru-RU" sz="2200" dirty="0"/>
              <a:t>, при </a:t>
            </a:r>
            <a:r>
              <a:rPr lang="ru-RU" sz="2200" dirty="0" err="1"/>
              <a:t>інфекційних</a:t>
            </a:r>
            <a:r>
              <a:rPr lang="ru-RU" sz="2200" dirty="0"/>
              <a:t> </a:t>
            </a:r>
            <a:r>
              <a:rPr lang="ru-RU" sz="2200" dirty="0" err="1"/>
              <a:t>захворюваннях</a:t>
            </a:r>
            <a:r>
              <a:rPr lang="ru-RU" sz="2200" dirty="0"/>
              <a:t> (</a:t>
            </a:r>
            <a:r>
              <a:rPr lang="ru-RU" sz="2200" dirty="0" err="1"/>
              <a:t>плямистий</a:t>
            </a:r>
            <a:r>
              <a:rPr lang="ru-RU" sz="2200" dirty="0"/>
              <a:t> тиф, грип,скарлатина </a:t>
            </a:r>
            <a:r>
              <a:rPr lang="ru-RU" sz="2200" dirty="0" err="1"/>
              <a:t>тощо</a:t>
            </a:r>
            <a:r>
              <a:rPr lang="ru-RU" sz="2200" dirty="0"/>
              <a:t>), при </a:t>
            </a:r>
            <a:r>
              <a:rPr lang="ru-RU" sz="2200" dirty="0" err="1"/>
              <a:t>емфіземі</a:t>
            </a:r>
            <a:r>
              <a:rPr lang="ru-RU" sz="2200" dirty="0"/>
              <a:t> </a:t>
            </a:r>
            <a:r>
              <a:rPr lang="ru-RU" sz="2200" dirty="0" err="1"/>
              <a:t>легень</a:t>
            </a:r>
            <a:r>
              <a:rPr lang="ru-RU" sz="2200" dirty="0"/>
              <a:t> (</a:t>
            </a:r>
            <a:r>
              <a:rPr lang="ru-RU" sz="2200" dirty="0" err="1"/>
              <a:t>ядусі</a:t>
            </a:r>
            <a:r>
              <a:rPr lang="ru-RU" sz="2200" dirty="0"/>
              <a:t>).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8" y="0"/>
            <a:ext cx="4200468" cy="692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6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2567" y="624110"/>
            <a:ext cx="4472045" cy="855555"/>
          </a:xfrm>
        </p:spPr>
        <p:txBody>
          <a:bodyPr/>
          <a:lstStyle/>
          <a:p>
            <a:r>
              <a:rPr lang="uk-UA" dirty="0" smtClean="0"/>
              <a:t>Береза низька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1753" y="1213658"/>
            <a:ext cx="7520247" cy="56443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/>
              <a:t>Однодомний</a:t>
            </a:r>
            <a:r>
              <a:rPr lang="ru-RU" sz="2400" dirty="0"/>
              <a:t> кущ </a:t>
            </a:r>
            <a:r>
              <a:rPr lang="ru-RU" sz="2400" dirty="0" err="1"/>
              <a:t>родини</a:t>
            </a:r>
            <a:r>
              <a:rPr lang="ru-RU" sz="2400" dirty="0"/>
              <a:t> </a:t>
            </a:r>
            <a:r>
              <a:rPr lang="ru-RU" sz="2400" dirty="0" err="1"/>
              <a:t>березових</a:t>
            </a:r>
            <a:r>
              <a:rPr lang="ru-RU" sz="2400" dirty="0"/>
              <a:t>, </a:t>
            </a:r>
            <a:r>
              <a:rPr lang="ru-RU" sz="2400" dirty="0" err="1"/>
              <a:t>заввишки</a:t>
            </a:r>
            <a:r>
              <a:rPr lang="ru-RU" sz="2400" dirty="0"/>
              <a:t> 1—2,5 м. </a:t>
            </a:r>
            <a:r>
              <a:rPr lang="ru-RU" sz="2400" dirty="0" err="1"/>
              <a:t>Молоді</a:t>
            </a:r>
            <a:r>
              <a:rPr lang="ru-RU" sz="2400" dirty="0"/>
              <a:t> </a:t>
            </a:r>
            <a:r>
              <a:rPr lang="ru-RU" sz="2400" dirty="0" err="1"/>
              <a:t>гілочки</a:t>
            </a:r>
            <a:r>
              <a:rPr lang="ru-RU" sz="2400" dirty="0"/>
              <a:t> </a:t>
            </a:r>
            <a:r>
              <a:rPr lang="ru-RU" sz="2400" dirty="0" err="1"/>
              <a:t>вкриті</a:t>
            </a:r>
            <a:r>
              <a:rPr lang="ru-RU" sz="2400" dirty="0"/>
              <a:t> </a:t>
            </a:r>
            <a:r>
              <a:rPr lang="ru-RU" sz="2400" dirty="0" err="1"/>
              <a:t>смолистими</a:t>
            </a:r>
            <a:r>
              <a:rPr lang="ru-RU" sz="2400" dirty="0"/>
              <a:t> бородавочками й </a:t>
            </a:r>
            <a:r>
              <a:rPr lang="ru-RU" sz="2400" dirty="0" err="1"/>
              <a:t>рідкими</a:t>
            </a:r>
            <a:r>
              <a:rPr lang="ru-RU" sz="2400" dirty="0"/>
              <a:t> короткими волосками. Листки </a:t>
            </a:r>
            <a:r>
              <a:rPr lang="ru-RU" sz="2400" dirty="0" err="1"/>
              <a:t>чергові</a:t>
            </a:r>
            <a:r>
              <a:rPr lang="ru-RU" sz="2400" dirty="0"/>
              <a:t>, </a:t>
            </a:r>
            <a:r>
              <a:rPr lang="ru-RU" sz="2400" dirty="0" err="1"/>
              <a:t>короткі</a:t>
            </a:r>
            <a:r>
              <a:rPr lang="ru-RU" sz="2400" dirty="0"/>
              <a:t> </a:t>
            </a:r>
            <a:r>
              <a:rPr lang="ru-RU" sz="2400" dirty="0" smtClean="0"/>
              <a:t>по </a:t>
            </a:r>
            <a:r>
              <a:rPr lang="ru-RU" sz="2400" dirty="0"/>
              <a:t>краю </a:t>
            </a:r>
            <a:r>
              <a:rPr lang="ru-RU" sz="2400" dirty="0" err="1"/>
              <a:t>зубчасті</a:t>
            </a:r>
            <a:r>
              <a:rPr lang="ru-RU" sz="2400" dirty="0"/>
              <a:t>. </a:t>
            </a:r>
            <a:r>
              <a:rPr lang="ru-RU" sz="2400" dirty="0" err="1" smtClean="0"/>
              <a:t>Плід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горішок</a:t>
            </a:r>
            <a:r>
              <a:rPr lang="ru-RU" sz="2400" dirty="0"/>
              <a:t>. </a:t>
            </a:r>
            <a:r>
              <a:rPr lang="ru-RU" sz="2400" dirty="0" err="1"/>
              <a:t>Цвіте</a:t>
            </a:r>
            <a:r>
              <a:rPr lang="ru-RU" sz="2400" dirty="0"/>
              <a:t> у </a:t>
            </a:r>
            <a:r>
              <a:rPr lang="ru-RU" sz="2400" dirty="0" err="1"/>
              <a:t>травні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 err="1"/>
              <a:t>Трапляється</a:t>
            </a:r>
            <a:r>
              <a:rPr lang="ru-RU" sz="2400" dirty="0"/>
              <a:t> </a:t>
            </a:r>
            <a:r>
              <a:rPr lang="ru-RU" sz="2400" dirty="0" err="1"/>
              <a:t>розсіяно</a:t>
            </a:r>
            <a:r>
              <a:rPr lang="ru-RU" sz="2400" dirty="0"/>
              <a:t> на </a:t>
            </a:r>
            <a:r>
              <a:rPr lang="ru-RU" sz="2400" dirty="0" err="1"/>
              <a:t>Поліссі</a:t>
            </a:r>
            <a:r>
              <a:rPr lang="ru-RU" sz="2400" dirty="0"/>
              <a:t> й дуже </a:t>
            </a:r>
            <a:r>
              <a:rPr lang="ru-RU" sz="2400" dirty="0" err="1"/>
              <a:t>рідко</a:t>
            </a:r>
            <a:r>
              <a:rPr lang="ru-RU" sz="2400" dirty="0"/>
              <a:t> — в Правобережному </a:t>
            </a:r>
            <a:r>
              <a:rPr lang="ru-RU" sz="2400" dirty="0" err="1"/>
              <a:t>Лісостепу</a:t>
            </a:r>
            <a:r>
              <a:rPr lang="ru-RU" sz="2400" dirty="0"/>
              <a:t> на </a:t>
            </a:r>
            <a:r>
              <a:rPr lang="ru-RU" sz="2400" dirty="0" err="1"/>
              <a:t>сфагнових</a:t>
            </a:r>
            <a:r>
              <a:rPr lang="ru-RU" sz="2400" dirty="0"/>
              <a:t> болотах</a:t>
            </a:r>
            <a:r>
              <a:rPr lang="ru-RU" sz="2400" dirty="0" smtClean="0"/>
              <a:t>.</a:t>
            </a:r>
            <a:r>
              <a:rPr lang="ru-RU" sz="2400" dirty="0"/>
              <a:t> У </a:t>
            </a:r>
            <a:r>
              <a:rPr lang="ru-RU" sz="2400" dirty="0" err="1"/>
              <a:t>народній</a:t>
            </a:r>
            <a:r>
              <a:rPr lang="ru-RU" sz="2400" dirty="0"/>
              <a:t> </a:t>
            </a:r>
            <a:r>
              <a:rPr lang="ru-RU" sz="2400" dirty="0" err="1"/>
              <a:t>медицині</a:t>
            </a:r>
            <a:r>
              <a:rPr lang="ru-RU" sz="2400" dirty="0"/>
              <a:t> </a:t>
            </a:r>
            <a:r>
              <a:rPr lang="ru-RU" sz="2400" dirty="0" err="1"/>
              <a:t>препарати</a:t>
            </a:r>
            <a:r>
              <a:rPr lang="ru-RU" sz="2400" dirty="0"/>
              <a:t> з </a:t>
            </a:r>
            <a:r>
              <a:rPr lang="ru-RU" sz="2400" dirty="0" err="1"/>
              <a:t>листя</a:t>
            </a:r>
            <a:r>
              <a:rPr lang="ru-RU" sz="2400" dirty="0"/>
              <a:t> і </a:t>
            </a:r>
            <a:r>
              <a:rPr lang="ru-RU" sz="2400" dirty="0" err="1"/>
              <a:t>бруньок</a:t>
            </a:r>
            <a:r>
              <a:rPr lang="ru-RU" sz="2400" dirty="0"/>
              <a:t> </a:t>
            </a:r>
            <a:r>
              <a:rPr lang="ru-RU" sz="2400" dirty="0" err="1"/>
              <a:t>використовують</a:t>
            </a:r>
            <a:r>
              <a:rPr lang="ru-RU" sz="2400" dirty="0"/>
              <a:t> при </a:t>
            </a:r>
            <a:r>
              <a:rPr lang="ru-RU" sz="2400" dirty="0" err="1"/>
              <a:t>бронхіті</a:t>
            </a:r>
            <a:r>
              <a:rPr lang="ru-RU" sz="2400" dirty="0"/>
              <a:t>, </a:t>
            </a:r>
            <a:r>
              <a:rPr lang="ru-RU" sz="2400" dirty="0" err="1"/>
              <a:t>гіперацидному</a:t>
            </a:r>
            <a:r>
              <a:rPr lang="ru-RU" sz="2400" dirty="0"/>
              <a:t> </a:t>
            </a:r>
            <a:r>
              <a:rPr lang="ru-RU" sz="2400" dirty="0" err="1"/>
              <a:t>гастриті</a:t>
            </a:r>
            <a:r>
              <a:rPr lang="ru-RU" sz="2400" dirty="0"/>
              <a:t> та </a:t>
            </a:r>
            <a:r>
              <a:rPr lang="ru-RU" sz="2400" dirty="0" err="1"/>
              <a:t>виразковій</a:t>
            </a:r>
            <a:r>
              <a:rPr lang="ru-RU" sz="2400" dirty="0"/>
              <a:t> </a:t>
            </a:r>
            <a:r>
              <a:rPr lang="ru-RU" sz="2400" dirty="0" err="1"/>
              <a:t>хворобі</a:t>
            </a:r>
            <a:r>
              <a:rPr lang="ru-RU" sz="2400" dirty="0"/>
              <a:t> </a:t>
            </a:r>
            <a:r>
              <a:rPr lang="ru-RU" sz="2400" dirty="0" err="1"/>
              <a:t>шлунка</a:t>
            </a:r>
            <a:r>
              <a:rPr lang="ru-RU" sz="2400" dirty="0"/>
              <a:t> і </a:t>
            </a:r>
            <a:r>
              <a:rPr lang="ru-RU" sz="2400" dirty="0" err="1"/>
              <a:t>дванадцятипалої</a:t>
            </a:r>
            <a:r>
              <a:rPr lang="ru-RU" sz="2400" dirty="0"/>
              <a:t> кишки, при </a:t>
            </a:r>
            <a:r>
              <a:rPr lang="ru-RU" sz="2400" dirty="0" err="1"/>
              <a:t>жовчнокам'яній</a:t>
            </a:r>
            <a:r>
              <a:rPr lang="ru-RU" sz="2400" dirty="0"/>
              <a:t> і </a:t>
            </a:r>
            <a:r>
              <a:rPr lang="ru-RU" sz="2400" dirty="0" err="1"/>
              <a:t>нирковокам'яній</a:t>
            </a:r>
            <a:r>
              <a:rPr lang="ru-RU" sz="2400" dirty="0"/>
              <a:t> хворобах, </a:t>
            </a:r>
            <a:r>
              <a:rPr lang="ru-RU" sz="2400" dirty="0" err="1"/>
              <a:t>набряках</a:t>
            </a:r>
            <a:r>
              <a:rPr lang="ru-RU" sz="2400" dirty="0"/>
              <a:t> і </a:t>
            </a:r>
            <a:r>
              <a:rPr lang="ru-RU" sz="2400" dirty="0" err="1"/>
              <a:t>подагрі</a:t>
            </a:r>
            <a:r>
              <a:rPr lang="ru-RU" sz="2400" dirty="0"/>
              <a:t>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22124" cy="687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87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2196" y="624110"/>
            <a:ext cx="4322416" cy="905432"/>
          </a:xfrm>
        </p:spPr>
        <p:txBody>
          <a:bodyPr/>
          <a:lstStyle/>
          <a:p>
            <a:r>
              <a:rPr lang="uk-UA" dirty="0" smtClean="0"/>
              <a:t>Лілія лісова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5039" y="1296785"/>
            <a:ext cx="6156961" cy="5561215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err="1"/>
              <a:t>Лілія</a:t>
            </a:r>
            <a:r>
              <a:rPr lang="ru-RU" sz="2400" dirty="0"/>
              <a:t> </a:t>
            </a:r>
            <a:r>
              <a:rPr lang="ru-RU" sz="2400" dirty="0" err="1"/>
              <a:t>біла</a:t>
            </a:r>
            <a:r>
              <a:rPr lang="ru-RU" sz="2400" dirty="0"/>
              <a:t> — багаторічна трав'яниста рослина </a:t>
            </a:r>
            <a:r>
              <a:rPr lang="ru-RU" sz="2400" dirty="0" smtClean="0"/>
              <a:t>.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/>
              <a:t>декоративну</a:t>
            </a:r>
            <a:r>
              <a:rPr lang="ru-RU" sz="2400" dirty="0"/>
              <a:t> </a:t>
            </a:r>
            <a:r>
              <a:rPr lang="ru-RU" sz="2400" dirty="0" err="1"/>
              <a:t>білоквіткову</a:t>
            </a:r>
            <a:r>
              <a:rPr lang="ru-RU" sz="2400" dirty="0"/>
              <a:t> форму </a:t>
            </a:r>
            <a:r>
              <a:rPr lang="ru-RU" sz="2400" dirty="0" smtClean="0"/>
              <a:t>Стебло — </a:t>
            </a:r>
            <a:r>
              <a:rPr lang="ru-RU" sz="2400" dirty="0" err="1" smtClean="0"/>
              <a:t>зелене</a:t>
            </a:r>
            <a:r>
              <a:rPr lang="ru-RU" sz="2400" dirty="0" smtClean="0"/>
              <a:t>, </a:t>
            </a:r>
            <a:r>
              <a:rPr lang="ru-RU" sz="2400" dirty="0" err="1" smtClean="0"/>
              <a:t>знизу</a:t>
            </a:r>
            <a:r>
              <a:rPr lang="ru-RU" sz="2400" dirty="0" smtClean="0"/>
              <a:t> і </a:t>
            </a:r>
            <a:r>
              <a:rPr lang="ru-RU" sz="2400" dirty="0" err="1" smtClean="0"/>
              <a:t>під</a:t>
            </a:r>
            <a:r>
              <a:rPr lang="ru-RU" sz="2400" dirty="0" smtClean="0"/>
              <a:t> суцвіттям </a:t>
            </a:r>
            <a:r>
              <a:rPr lang="ru-RU" sz="2400" dirty="0" err="1" smtClean="0"/>
              <a:t>безлисте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err="1" smtClean="0"/>
              <a:t>Квітки</a:t>
            </a:r>
            <a:r>
              <a:rPr lang="ru-RU" sz="2400" dirty="0"/>
              <a:t> </a:t>
            </a:r>
            <a:r>
              <a:rPr lang="ru-RU" sz="2400" dirty="0" err="1"/>
              <a:t>повислі</a:t>
            </a:r>
            <a:r>
              <a:rPr lang="ru-RU" sz="2400" dirty="0"/>
              <a:t>,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/>
              <a:t>світло-рожевих</a:t>
            </a:r>
            <a:r>
              <a:rPr lang="ru-RU" sz="2400" dirty="0"/>
              <a:t> до </a:t>
            </a:r>
            <a:r>
              <a:rPr lang="ru-RU" sz="2400" dirty="0" err="1"/>
              <a:t>бузкових</a:t>
            </a:r>
            <a:r>
              <a:rPr lang="ru-RU" sz="2400" dirty="0"/>
              <a:t>, часто з </a:t>
            </a:r>
            <a:r>
              <a:rPr lang="ru-RU" sz="2400" dirty="0" err="1"/>
              <a:t>фіолетовими</a:t>
            </a:r>
            <a:r>
              <a:rPr lang="ru-RU" sz="2400" dirty="0"/>
              <a:t> </a:t>
            </a:r>
            <a:r>
              <a:rPr lang="ru-RU" sz="2400" dirty="0" err="1"/>
              <a:t>плямами</a:t>
            </a:r>
            <a:r>
              <a:rPr lang="ru-RU" sz="2400" dirty="0" smtClean="0"/>
              <a:t>,.</a:t>
            </a:r>
            <a:r>
              <a:rPr lang="ru-RU" sz="2400" dirty="0"/>
              <a:t> Суцвіття китицеподібне </a:t>
            </a:r>
            <a:r>
              <a:rPr lang="ru-RU" sz="2400" dirty="0" err="1"/>
              <a:t>із</a:t>
            </a:r>
            <a:r>
              <a:rPr lang="ru-RU" sz="2400" dirty="0"/>
              <a:t> 9-15 </a:t>
            </a:r>
            <a:r>
              <a:rPr lang="ru-RU" sz="2400" dirty="0" err="1"/>
              <a:t>квіток</a:t>
            </a:r>
            <a:r>
              <a:rPr lang="ru-RU" sz="2400" dirty="0"/>
              <a:t>, </a:t>
            </a:r>
            <a:r>
              <a:rPr lang="ru-RU" sz="2400" dirty="0" err="1"/>
              <a:t>пухке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Цвітіння </a:t>
            </a:r>
            <a:r>
              <a:rPr lang="ru-RU" sz="2400" dirty="0" err="1"/>
              <a:t>раннє</a:t>
            </a:r>
            <a:r>
              <a:rPr lang="ru-RU" sz="2400" dirty="0"/>
              <a:t> (</a:t>
            </a:r>
            <a:r>
              <a:rPr lang="ru-RU" sz="2400" dirty="0" err="1"/>
              <a:t>кінець</a:t>
            </a:r>
            <a:r>
              <a:rPr lang="ru-RU" sz="2400" dirty="0"/>
              <a:t> травня - початок червня).</a:t>
            </a:r>
          </a:p>
          <a:p>
            <a:pPr marL="0" indent="0">
              <a:buNone/>
            </a:pPr>
            <a:r>
              <a:rPr lang="ru-RU" sz="2400" dirty="0" err="1" smtClean="0"/>
              <a:t>Надає</a:t>
            </a:r>
            <a:r>
              <a:rPr lang="ru-RU" sz="2400" dirty="0" smtClean="0"/>
              <a:t> </a:t>
            </a:r>
            <a:r>
              <a:rPr lang="ru-RU" sz="2400" dirty="0" err="1"/>
              <a:t>перевагу</a:t>
            </a:r>
            <a:r>
              <a:rPr lang="ru-RU" sz="2400" dirty="0"/>
              <a:t> </a:t>
            </a:r>
            <a:r>
              <a:rPr lang="ru-RU" sz="2400" dirty="0" err="1"/>
              <a:t>півтіні</a:t>
            </a:r>
            <a:r>
              <a:rPr lang="ru-RU" sz="2400" dirty="0"/>
              <a:t>, особливо жарким літом.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696" y="1337983"/>
            <a:ext cx="3427069" cy="488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75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389" y="2194561"/>
            <a:ext cx="11975869" cy="19119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11500" dirty="0" smtClean="0">
                <a:latin typeface="Segoe Script" panose="020B0504020000000003" pitchFamily="34" charset="0"/>
              </a:rPr>
              <a:t>Дякую за увагу!</a:t>
            </a:r>
            <a:endParaRPr lang="ru-RU" sz="11500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63627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</TotalTime>
  <Words>187</Words>
  <Application>Microsoft Office PowerPoint</Application>
  <PresentationFormat>Произвольный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Легкий дым</vt:lpstr>
      <vt:lpstr>Презентація на тему: «Рослини і тварини Сумщини занесені до Червоної книги України»</vt:lpstr>
      <vt:lpstr>Природні багатства Сумщини</vt:lpstr>
      <vt:lpstr>Ведмідь Бурий</vt:lpstr>
      <vt:lpstr>Видра Річкова</vt:lpstr>
      <vt:lpstr>Заєць Білий</vt:lpstr>
      <vt:lpstr>Горицвіт Весняний</vt:lpstr>
      <vt:lpstr>Береза низька</vt:lpstr>
      <vt:lpstr>Лілія лісова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«Рослини і тварини Сумщини занесені до Червоної книги України»</dc:title>
  <dc:creator>Yrik</dc:creator>
  <cp:lastModifiedBy>Uzer</cp:lastModifiedBy>
  <cp:revision>11</cp:revision>
  <dcterms:created xsi:type="dcterms:W3CDTF">2014-04-23T17:58:36Z</dcterms:created>
  <dcterms:modified xsi:type="dcterms:W3CDTF">2014-06-04T06:52:01Z</dcterms:modified>
</cp:coreProperties>
</file>