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pbnature.narod.ru/doc1/zont_kr/index.htm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7%D1%81%D1%82%D1%96%D0%B2%D0%BD%D1%96_%D0%B3%D1%80%D0%B8%D0%B1%D0%B8" TargetMode="External"/><Relationship Id="rId3" Type="http://schemas.openxmlformats.org/officeDocument/2006/relationships/hyperlink" Target="http://uk.wikipedia.org/wiki/%D0%92%D0%B0%D1%82%D0%B0" TargetMode="External"/><Relationship Id="rId7" Type="http://schemas.openxmlformats.org/officeDocument/2006/relationships/hyperlink" Target="http://uk.wikipedia.org/wiki/%D0%9B%D1%83%D0%BA%D0%B0_(%D1%80%D0%BE%D1%81%D0%BB%D0%B8%D0%BD%D0%BD%D1%96%D1%81%D1%82%D1%8C)" TargetMode="External"/><Relationship Id="rId2" Type="http://schemas.openxmlformats.org/officeDocument/2006/relationships/hyperlink" Target="http://uk.wikipedia.org/wiki/%D0%9F%D0%BB%D0%BE%D0%B4%D0%BE%D0%B2%D0%B5_%D1%82%D1%96%D0%BB%D0%B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A1%D1%82%D0%B5%D0%BF" TargetMode="External"/><Relationship Id="rId5" Type="http://schemas.openxmlformats.org/officeDocument/2006/relationships/hyperlink" Target="http://uk.wikipedia.org/wiki/%D0%A3%D0%BA%D1%80%D0%B0%D1%97%D0%BD%D0%B0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uk.wikipedia.org/wiki/%D0%90%D0%BD%D1%82%D0%B0%D1%80%D0%BA%D1%82%D0%B8%D0%B4%D0%B0" TargetMode="External"/><Relationship Id="rId9" Type="http://schemas.openxmlformats.org/officeDocument/2006/relationships/hyperlink" Target="http://uk.wikipedia.org/wiki/%D0%9D%D0%B0%D1%80%D0%BE%D0%B4%D0%BD%D0%B0_%D0%BC%D0%B5%D0%B4%D0%B8%D1%86%D0%B8%D0%BD%D0%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k.wikipedia.org/wiki/%D0%A1%D0%BF%D0%BE%D1%80%D0%B8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0%BB%D1%96%D1%81%D1%81%D1%8F" TargetMode="External"/><Relationship Id="rId3" Type="http://schemas.openxmlformats.org/officeDocument/2006/relationships/hyperlink" Target="http://uk.wikipedia.org/w/index.php?title=%D0%9E%D1%82%D1%80%D1%83%D0%B9%D0%BD%D0%B8%D0%B9_%D0%B3%D1%80%D0%B8%D0%B1&amp;action=edit&amp;redlink=1" TargetMode="External"/><Relationship Id="rId7" Type="http://schemas.openxmlformats.org/officeDocument/2006/relationships/hyperlink" Target="http://uk.wikipedia.org/wiki/%D0%93%D1%80%D0%B0%D0%B1" TargetMode="External"/><Relationship Id="rId2" Type="http://schemas.openxmlformats.org/officeDocument/2006/relationships/hyperlink" Target="http://uk.wikipedia.org/wiki/%D0%A1%D0%BC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1%D1%83%D0%BA" TargetMode="External"/><Relationship Id="rId5" Type="http://schemas.openxmlformats.org/officeDocument/2006/relationships/hyperlink" Target="http://uk.wikipedia.org/wiki/%D0%94%D1%83%D0%B1" TargetMode="External"/><Relationship Id="rId4" Type="http://schemas.openxmlformats.org/officeDocument/2006/relationships/hyperlink" Target="http://uk.wikipedia.org/wiki/%D0%94%D1%83%D0%B1%D0%BE%D0%B2%D0%B8%D0%BA" TargetMode="Externa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8%D1%81%D1%82%D1%8F%D0%BD%D0%B8%D0%B9_%D0%BB%D1%96%D1%81" TargetMode="External"/><Relationship Id="rId13" Type="http://schemas.openxmlformats.org/officeDocument/2006/relationships/hyperlink" Target="http://uk.wikipedia.org/wiki/%D0%A3%D0%BA%D1%80%D0%B0%D1%97%D0%BD%D0%B0" TargetMode="External"/><Relationship Id="rId3" Type="http://schemas.openxmlformats.org/officeDocument/2006/relationships/hyperlink" Target="http://uk.wikipedia.org/w/index.php?title=%D0%9F%D0%BB%D0%B0%D1%81%D1%82%D0%B8%D0%BD%D0%BD%D0%B8%D0%BA%D0%BE%D0%B2%D1%96&amp;action=edit&amp;redlink=1" TargetMode="External"/><Relationship Id="rId7" Type="http://schemas.openxmlformats.org/officeDocument/2006/relationships/hyperlink" Target="http://uk.wikipedia.org/wiki/%D0%A1%D0%B8%D1%80%D0%BE%D1%97%D0%B6%D0%BA%D0%B0_%D0%B7%D0%B5%D0%BB%D0%B5%D0%BD%D0%B0_%D0%B2%D0%B5%D0%BB%D0%B8%D0%BA%D0%B0" TargetMode="External"/><Relationship Id="rId12" Type="http://schemas.openxmlformats.org/officeDocument/2006/relationships/hyperlink" Target="http://uk.wikipedia.org/wiki/%D0%9B%D1%96%D1%89%D0%B8%D0%BD%D0%B0" TargetMode="External"/><Relationship Id="rId2" Type="http://schemas.openxmlformats.org/officeDocument/2006/relationships/hyperlink" Target="http://uk.wikipedia.org/wiki/%D0%93%D1%80%D0%B8%D0%B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F%D0%B5%D1%87%D0%B5%D1%80%D0%B8%D1%86%D1%8F" TargetMode="External"/><Relationship Id="rId11" Type="http://schemas.openxmlformats.org/officeDocument/2006/relationships/hyperlink" Target="http://uk.wikipedia.org/wiki/%D0%91%D1%83%D0%BA" TargetMode="External"/><Relationship Id="rId5" Type="http://schemas.openxmlformats.org/officeDocument/2006/relationships/hyperlink" Target="http://uk.wikipedia.org/wiki/%D0%9F%D0%BB%D0%BE%D0%B4%D0%BE%D0%B2%D0%B5_%D1%82%D1%96%D0%BB%D0%BE" TargetMode="External"/><Relationship Id="rId10" Type="http://schemas.openxmlformats.org/officeDocument/2006/relationships/hyperlink" Target="http://uk.wikipedia.org/wiki/%D0%94%D1%83%D0%B1" TargetMode="External"/><Relationship Id="rId4" Type="http://schemas.openxmlformats.org/officeDocument/2006/relationships/hyperlink" Target="http://uk.wikipedia.org/wiki/%D0%9C%27%D1%8F%D0%BA%D1%83%D1%88_(%D0%BC%D1%96%D0%BA%D0%BE%D0%BB%D0%BE%D0%B3%D1%96%D1%8F)" TargetMode="External"/><Relationship Id="rId9" Type="http://schemas.openxmlformats.org/officeDocument/2006/relationships/hyperlink" Target="http://uk.wikipedia.org/wiki/%D0%9C%D1%96%D1%88%D0%B0%D0%BD%D0%B8%D0%B9_%D0%BB%D1%96%D1%81" TargetMode="External"/><Relationship Id="rId1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C%D1%96%D0%BA%D0%BE%D0%B0%D1%82%D1%80%D0%BE%D0%BF%D1%96%D0%BD&amp;action=edit&amp;redlink=1" TargetMode="External"/><Relationship Id="rId2" Type="http://schemas.openxmlformats.org/officeDocument/2006/relationships/hyperlink" Target="http://uk.wikipedia.org/w/index.php?title=%D0%9C%D1%83%D1%81%D0%BA%D0%B0%D1%80%D0%B8%D0%BD&amp;action=edit&amp;redlink=1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F%D0%B5%D0%BD%D1%8C%D0%BE%D0%BA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uk.wikipedia.org/wiki/%D0%93%D1%80%D0%B8%D0%B1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hyperlink" Target="http://uk.wikipedia.org/wiki/%D0%91%D0%B5%D1%80%D0%B5%D0%B7%D0%B0" TargetMode="External"/><Relationship Id="rId4" Type="http://schemas.openxmlformats.org/officeDocument/2006/relationships/hyperlink" Target="http://uk.wikipedia.org/wiki/%D0%A1%D0%BC%D0%B0%D0%B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E%D1%82%D1%80%D1%83%D0%B9%D0%BD%D0%B8%D0%B9_%D0%B3%D1%80%D0%B8%D0%B1&amp;action=edit&amp;redlink=1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uk.wikipedia.org/wiki/%D0%9F%D0%BB%D0%BE%D0%B4%D0%BE%D0%B2%D0%B5_%D1%82%D1%96%D0%BB%D0%B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4%D0%BE%D1%89%D0%BE%D0%B2%D0%B8%D0%BA_%D1%97%D1%81%D1%82%D1%96%D0%B2%D0%BD%D0%B8%D0%B9" TargetMode="External"/><Relationship Id="rId5" Type="http://schemas.openxmlformats.org/officeDocument/2006/relationships/hyperlink" Target="http://uk.wikipedia.org/wiki/%D0%A3%D0%B7%D0%BB%D1%96%D1%81%D1%81%D1%8F" TargetMode="External"/><Relationship Id="rId4" Type="http://schemas.openxmlformats.org/officeDocument/2006/relationships/hyperlink" Target="http://uk.wikipedia.org/wiki/%D0%A5%D0%B2%D0%BE%D0%B9%D0%BD%D0%B8%D0%B9_%D0%BB%D1%96%D1%8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C%D0%BE%D1%80%D1%88%D0%BE%D0%BA_%D1%97%D1%81%D1%82%D1%96%D0%B2%D0%BD%D0%B8%D0%B9" TargetMode="External"/><Relationship Id="rId2" Type="http://schemas.openxmlformats.org/officeDocument/2006/relationships/hyperlink" Target="http://uk.wikipedia.org/wiki/%D0%A1%D0%BF%D0%BE%D1%80%D0%B8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305800" cy="1143000"/>
          </a:xfrm>
        </p:spPr>
        <p:txBody>
          <a:bodyPr/>
          <a:lstStyle/>
          <a:p>
            <a:r>
              <a:rPr lang="uk-UA" sz="4000" i="1" dirty="0" smtClean="0">
                <a:solidFill>
                  <a:srgbClr val="FF0000"/>
                </a:solidFill>
              </a:rPr>
              <a:t>Отруйні та їстівні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305800" cy="3096344"/>
          </a:xfrm>
        </p:spPr>
        <p:txBody>
          <a:bodyPr/>
          <a:lstStyle/>
          <a:p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9600" dirty="0" smtClean="0"/>
              <a:t>Гриби:</a:t>
            </a:r>
            <a:br>
              <a:rPr lang="uk-UA" sz="9600" dirty="0" smtClean="0"/>
            </a:b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18850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784" y="692696"/>
            <a:ext cx="3240360" cy="5616624"/>
          </a:xfrm>
        </p:spPr>
        <p:txBody>
          <a:bodyPr>
            <a:normAutofit/>
          </a:bodyPr>
          <a:lstStyle/>
          <a:p>
            <a:r>
              <a:rPr lang="uk-UA" b="1" dirty="0"/>
              <a:t>Лисички ростуть великими родинами в хвойних і змішаних лісах з липня по жовтень. Капелюшок у молодих грибів опуклий, у дорослих грибів стає увігнутим з нерівними краями. Забарвлення капелюшка і ніжки яєчно-жовте. М'якоть жовта з приємним запахом. Лисички майже ніколи не уражаються червоточиною. Уживаються для готування других блюд (для жарки) і для засолювання.</a:t>
            </a:r>
            <a:r>
              <a:rPr lang="uk-UA" dirty="0"/>
              <a:t> </a:t>
            </a:r>
            <a:endParaRPr lang="uk-UA" dirty="0"/>
          </a:p>
        </p:txBody>
      </p:sp>
      <p:pic>
        <p:nvPicPr>
          <p:cNvPr id="5" name="Рисунок 4" descr="Chanterelle Cantharellus cibarius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251520" y="4365104"/>
            <a:ext cx="2304256" cy="223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antharellus cibarius 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1905000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5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1844824"/>
            <a:ext cx="2057400" cy="4419600"/>
          </a:xfrm>
        </p:spPr>
        <p:txBody>
          <a:bodyPr>
            <a:normAutofit fontScale="40000" lnSpcReduction="20000"/>
          </a:bodyPr>
          <a:lstStyle/>
          <a:p>
            <a:r>
              <a:rPr lang="uk-UA" b="1" dirty="0"/>
              <a:t>Глива дуже розповсюджений гриб, паразитує на листяних, рідше-хвойних пеньках, часто густими пучками, тісно </a:t>
            </a:r>
            <a:r>
              <a:rPr lang="uk-UA" b="1" dirty="0" err="1"/>
              <a:t>зростючись</a:t>
            </a:r>
            <a:r>
              <a:rPr lang="uk-UA" b="1" dirty="0"/>
              <a:t> в основі. Глива має два основних періоди навесні і пізньою осінню, а так само охоче росте в холодне літо. Капелюшок може бути в діаметрі від 5 до 15 см., напівкруглий, </a:t>
            </a:r>
            <a:r>
              <a:rPr lang="uk-UA" b="1" dirty="0" err="1"/>
              <a:t>раковиноподібний</a:t>
            </a:r>
            <a:r>
              <a:rPr lang="uk-UA" b="1" dirty="0"/>
              <a:t>. Він розширюється, біля ніжки може бути помітна виїмка. Шкірочка зовсім гладка, гола, глянсова, її колір змінюється від чорнувато-фіолетового до шиферно-голубого, а так само може бути сіро-коричневої чи сіркою. М'якоть біла, товста, у ранньому віці ніжна, пізніше-пружна і волокниста, запах і смак приємні. Пластинки часті, різної довгі, біля ніжки з перемичками. До полів звужуються і ростуть униз ( сходяться по ніжці). Їхній колір спочатку кремово-білуватий, пізніше - слонової кісти. Споровий порошок білого кольору. Ніжка коротка, розташована головним чином збоку (ексцентрично), має основу з повстяним покриттям. У багатьох екземплярів непомітна, у кращому випадку це нечітке місце прикріплення до деревини. Зустрічаються різні колірні варіанти подібних грибів, наприклад </a:t>
            </a:r>
            <a:r>
              <a:rPr lang="uk-UA" b="1" dirty="0" err="1"/>
              <a:t>pleurotus</a:t>
            </a:r>
            <a:r>
              <a:rPr lang="uk-UA" b="1" dirty="0"/>
              <a:t> pulmonarius-має світлий капелюшок і жовтувату м'якоть зі слабо-ганусовим запахом. Отруйних двійників не має.</a:t>
            </a:r>
            <a:r>
              <a:rPr lang="uk-UA" dirty="0"/>
              <a:t> </a:t>
            </a:r>
            <a:r>
              <a:rPr lang="uk-UA" b="1" dirty="0"/>
              <a:t>Слово </a:t>
            </a:r>
            <a:r>
              <a:rPr lang="uk-UA" b="1" dirty="0" err="1"/>
              <a:t>ostreatus</a:t>
            </a:r>
            <a:r>
              <a:rPr lang="uk-UA" b="1" dirty="0"/>
              <a:t> у назві гриба означає "устричний". Подібні гриби ростуть на букових і тополиних пнях, соломі й інших рослинних субстратах. Їстівний гриб четвертої категорії, смакові якості гарні. Використовується у свіжому виді в супах, печені, пирогах, приправах, причому краще в суміші з іншими грибами, а так само в маринованому і солоному видах. Гриб культивується в промислових масштабах у багатьох країнах світу</a:t>
            </a:r>
            <a:r>
              <a:rPr lang="uk-UA" dirty="0"/>
              <a:t> </a:t>
            </a:r>
            <a:endParaRPr lang="uk-UA" dirty="0"/>
          </a:p>
        </p:txBody>
      </p:sp>
      <p:pic>
        <p:nvPicPr>
          <p:cNvPr id="5" name="Рисунок 4" descr="http://lnu.edu.ua/faculty/geology/phis_geo/fourman/Grybus%20in%20the%20our%20forests/mushr/gly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22860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lnu.edu.ua/faculty/geology/phis_geo/fourman/Grybus%20in%20the%20our%20forests/mushr/glyva_1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12845"/>
          <a:stretch>
            <a:fillRect/>
          </a:stretch>
        </p:blipFill>
        <p:spPr bwMode="auto">
          <a:xfrm>
            <a:off x="179512" y="4005064"/>
            <a:ext cx="2664296" cy="251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4811544" cy="38164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парасолька строката росте у розріджених лісах, чагарниках, на узліссях і на лісових вирубках, у садах і парках, полях, на вигонах, городах, поблизу жител, дуже часто великими групами, з липня по жовтень. Іноді утворює відьмині кільця. Гриб своїм зовнішнім виглядом і розмірами дійсно нагадує парасольку, особливо в розкритому виді. Капелюшок діаметром до 50см, у молодому віці закритий, яйцеподібний, пізніше плоско-розпростертий, з горбком посередині, весь покритий (крім гладкого центру, що залишається,) легко відстаючими бурими лусочками, із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волокнистым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краєм, сірувато-бурого кольору, що легко відокремлюються від ніжки. М'якоть товста, біла, спочатку пухка, потім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ватоподібна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груба, із приємним горіховим смаком і слабким грибним запахом. Пластинки вільні, часті, м'які, дуже широкі, білі, до старості ледве рожевіють. Споровий порошок білий. Ніжка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довгадо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35см, товщиною до 3см.,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булавовидна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основі сильно потовщена,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крупноволокниста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дерев'яниста, покрита бурими лусочками строкатого світло-бурого кольору, із широким, що вільно сковзає по ніжці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білобуроватим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кільцем. Кільце можна рухати нагору і вниз, що є важливою відмітною ознакою. У молодих грибів ніжка одноманітно-коричнева, однотонна, пізніше вона нерегулярно-луската, муарова. М'якоть ніжки тверда і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волокниста.Має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деяку подібність з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macrolepiota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rhacodes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парасолька кошлата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червоніюча), але м'якоть останнього приймає на зламі червоний колір, та й сам гриб не досягає таких величезних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розмірів.Слово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procera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назві гриба означає "тонкий, високий". Саме втілення отрутних поганок!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Чоботом йому дістається мало не більше чим мухоморам. Однак розумні люди цінують цей гриб за прекрасні смакові якості - один із самих смачних грибів. Деякі затверджують, що його можна їсти навіть сирим!, нарізаним скибочками для бутербродів. Їстівний, смачний гриб четвертої категорії. У країнах Західної Європи вважається делікатесним. Рідкий випадок, коли парасолька строката виявляється червивою. У їжу йдуть тільки молоді капелюшки, що не розгорнулися. Їх можна варити, жарити, а також сушити для виготовлення грибного порошку. У сушеному виді парасолька стає майже білосніжним, його запах підсилюється ще більше. До речі, про запах -"аромат" парасольки грибним ну ні як не назвеш. І якщо в сирому виді він дійсно віддалено нагадує горіх, то при термічній обробці здобуває своєрідний відтінок, що підсилюється багаторазово. Не скажу, що він неприємний, але подобається і в цьому випадку на допомогу приходять часник і якщо жарити гриби з цієї приправ-допомагає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 descr="Грибы - справочная информация - Macrolepiota procera (Scop. …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r="10432"/>
          <a:stretch>
            <a:fillRect/>
          </a:stretch>
        </p:blipFill>
        <p:spPr bwMode="auto">
          <a:xfrm>
            <a:off x="179512" y="3933056"/>
            <a:ext cx="3168352" cy="2662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1-tub-ua.yandex.net/i?id=0d9ea073dac87c34023f36b6cbd5eede-02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4" y="1412776"/>
            <a:ext cx="1814830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3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23" y="476672"/>
            <a:ext cx="2602632" cy="106680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Оленячі роги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Съедобные - Всё о грибах здесь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 b="9496"/>
          <a:stretch>
            <a:fillRect/>
          </a:stretch>
        </p:blipFill>
        <p:spPr bwMode="auto">
          <a:xfrm>
            <a:off x="5796136" y="2564904"/>
            <a:ext cx="2736304" cy="251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Чувствуешь запах, %username%? / Мурмол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4"/>
            <a:ext cx="3240360" cy="251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3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812631"/>
            <a:ext cx="4649688" cy="2976409"/>
          </a:xfrm>
        </p:spPr>
        <p:txBody>
          <a:bodyPr/>
          <a:lstStyle/>
          <a:p>
            <a:r>
              <a:rPr lang="uk-UA" b="1" dirty="0"/>
              <a:t>А на відмерлих галузях дерев можна зустріти хрящувато - </a:t>
            </a:r>
            <a:r>
              <a:rPr lang="uk-UA" b="1" dirty="0" err="1"/>
              <a:t>студенистый</a:t>
            </a:r>
            <a:r>
              <a:rPr lang="uk-UA" b="1" dirty="0"/>
              <a:t> гриб, що схожий на вухо людини. Його називають «Іудине вухо». Усі ці «вуха» цілком їстівні.</a:t>
            </a:r>
            <a:endParaRPr lang="uk-UA" dirty="0"/>
          </a:p>
        </p:txBody>
      </p:sp>
      <p:pic>
        <p:nvPicPr>
          <p:cNvPr id="5" name="Рисунок 4" descr="В лес по уши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r="13949"/>
          <a:stretch>
            <a:fillRect/>
          </a:stretch>
        </p:blipFill>
        <p:spPr bwMode="auto">
          <a:xfrm>
            <a:off x="5940152" y="3501008"/>
            <a:ext cx="3024336" cy="273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вет мая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173766" cy="2469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5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8640960" cy="280831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err="1"/>
              <a:t>ЧасничникЦей</a:t>
            </a:r>
            <a:r>
              <a:rPr lang="uk-UA" b="1" dirty="0"/>
              <a:t> маленький грибок можна знайти в хвойних лісах, що росте на ялинових і соснових голках. Розселяється завжди родинами, іноді дуже великими, найбільше часто </a:t>
            </a:r>
            <a:r>
              <a:rPr lang="uk-UA" b="1" dirty="0" err="1"/>
              <a:t>потрапляється</a:t>
            </a:r>
            <a:r>
              <a:rPr lang="uk-UA" b="1" dirty="0"/>
              <a:t> часничник після дощу. Маленький мешканець хвойних лісів з капелюшком у діаметрі максимум 1-2см. протискується з-під землі як ґудзик. Дорослі, що вже розкрилися екземпляри відрізняються дуже тонкими полями і </a:t>
            </a:r>
            <a:r>
              <a:rPr lang="uk-UA" b="1" dirty="0" err="1"/>
              <a:t>колоколовидной</a:t>
            </a:r>
            <a:r>
              <a:rPr lang="uk-UA" b="1" dirty="0"/>
              <a:t> формою капелюшка, що розширюється і під кінець має навіть маленьке поглиблення чи западину посередині. Шкіра капелюшка пружна, гладка, з невеликими </a:t>
            </a:r>
            <a:r>
              <a:rPr lang="uk-UA" b="1" dirty="0" err="1"/>
              <a:t>бороздками</a:t>
            </a:r>
            <a:r>
              <a:rPr lang="uk-UA" b="1" dirty="0"/>
              <a:t> по краях. У сиру погоду грибок поглинає воду, і можна краще розглянути червонясто-м'ясний колір капелюшка. У суху погоду цей колір тьмяніє. Хвилясті пластинки досить далеко розташований друг від друга, опуклі, різної довгі і білий колір, іноді з блідо-червонуватим відтінком. Ніжка дуже тонка, у висоту досягає 4-6см., у напрямку до основи звужується, колір коливається між біляво-червоним і темно коричневим, у верхній частині колір ніжки звичайно світліше. М'якоті дуже мало, вона тонка і має сильний часниковий запах, що не зникає навіть після кулінарної обробки.</a:t>
            </a:r>
            <a:r>
              <a:rPr lang="uk-UA" dirty="0"/>
              <a:t> </a:t>
            </a:r>
            <a:br>
              <a:rPr lang="uk-UA" dirty="0"/>
            </a:br>
            <a:r>
              <a:rPr lang="uk-UA" b="1" dirty="0"/>
              <a:t>Хоча цей гриб і віднесений до розряду маловідомих, багато грибників люблять використовувати його як приправу, тому що його сильний часниковий аромат не зникає навіть під час готування. Його сушать, подрібнюють у порошок і вживають у такому виді.</a:t>
            </a:r>
            <a:endParaRPr lang="uk-UA" dirty="0"/>
          </a:p>
          <a:p>
            <a:endParaRPr lang="uk-UA" dirty="0"/>
          </a:p>
        </p:txBody>
      </p:sp>
      <p:pic>
        <p:nvPicPr>
          <p:cNvPr id="5" name="Рисунок 4" descr="Гриб чесночник &quot; infofishing.ru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107504" y="3861048"/>
            <a:ext cx="2890664" cy="273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Блоги - Привет.ру - Интересы и обсуждения пользователей интернет дневников на Привет.р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384376" cy="221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1600200"/>
            <a:ext cx="4978896" cy="441960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Дощовик їстівний — </a:t>
            </a:r>
            <a:r>
              <a:rPr lang="uk-UA" dirty="0" err="1"/>
              <a:t>курявка</a:t>
            </a:r>
            <a:r>
              <a:rPr lang="uk-UA" dirty="0"/>
              <a:t>, порхавка, </a:t>
            </a:r>
            <a:r>
              <a:rPr lang="uk-UA" dirty="0" err="1"/>
              <a:t>морюха</a:t>
            </a:r>
            <a:r>
              <a:rPr lang="uk-UA" dirty="0"/>
              <a:t>, </a:t>
            </a:r>
            <a:r>
              <a:rPr lang="uk-UA" dirty="0" err="1"/>
              <a:t>бздюха</a:t>
            </a:r>
            <a:r>
              <a:rPr lang="uk-UA" dirty="0"/>
              <a:t>. </a:t>
            </a:r>
            <a:r>
              <a:rPr lang="uk-UA" u="sng" dirty="0">
                <a:hlinkClick r:id="rId2" tooltip="Плодове тіло"/>
              </a:rPr>
              <a:t>Плодове тіло</a:t>
            </a:r>
            <a:r>
              <a:rPr lang="uk-UA" dirty="0"/>
              <a:t> спочатку майже кулясте, потім обернено-грушоподібне, 2—8 см заввишки, біле, білувате, </a:t>
            </a:r>
            <a:r>
              <a:rPr lang="uk-UA" dirty="0" err="1"/>
              <a:t>жовтувато-</a:t>
            </a:r>
            <a:r>
              <a:rPr lang="uk-UA" dirty="0"/>
              <a:t> або сірувато-біле, зовні більш або менш </a:t>
            </a:r>
            <a:r>
              <a:rPr lang="uk-UA" dirty="0" err="1"/>
              <a:t>шипасте</a:t>
            </a:r>
            <a:r>
              <a:rPr lang="uk-UA" dirty="0"/>
              <a:t>, всередині спочатку біле, наче </a:t>
            </a:r>
            <a:r>
              <a:rPr lang="uk-UA" u="sng" dirty="0">
                <a:hlinkClick r:id="rId3" tooltip="Вата"/>
              </a:rPr>
              <a:t>вата</a:t>
            </a:r>
            <a:r>
              <a:rPr lang="uk-UA" dirty="0"/>
              <a:t>, при достиганні оливково-червоне, порохняве, достигле з отвором у центрі. Спори 3,5-4 мкм, темно-бурі.</a:t>
            </a:r>
          </a:p>
          <a:p>
            <a:r>
              <a:rPr lang="uk-UA" dirty="0"/>
              <a:t>Плодове тіло дощовика їстівного здатне виростати після дощу до 30 см за добу. Тому побутує вислів: «Ростуть немов гриби». Зустрічається на усіх материках окрім </a:t>
            </a:r>
            <a:r>
              <a:rPr lang="uk-UA" u="sng" dirty="0">
                <a:hlinkClick r:id="rId4" tooltip="Антарктида"/>
              </a:rPr>
              <a:t>Антарктиди</a:t>
            </a:r>
            <a:r>
              <a:rPr lang="uk-UA" dirty="0"/>
              <a:t>. Зустрічається по всій </a:t>
            </a:r>
            <a:r>
              <a:rPr lang="uk-UA" u="sng" dirty="0">
                <a:hlinkClick r:id="rId5" tooltip="Україна"/>
              </a:rPr>
              <a:t>Україні</a:t>
            </a:r>
            <a:r>
              <a:rPr lang="uk-UA" dirty="0"/>
              <a:t>. Росте у листяних і хвойних лісах, </a:t>
            </a:r>
            <a:r>
              <a:rPr lang="uk-UA" u="sng" dirty="0">
                <a:hlinkClick r:id="rId6" tooltip="Степ"/>
              </a:rPr>
              <a:t>степах</a:t>
            </a:r>
            <a:r>
              <a:rPr lang="uk-UA" dirty="0"/>
              <a:t>, на </a:t>
            </a:r>
            <a:r>
              <a:rPr lang="uk-UA" u="sng" dirty="0">
                <a:hlinkClick r:id="rId7" tooltip="Лука (рослинність)"/>
              </a:rPr>
              <a:t>луках</a:t>
            </a:r>
            <a:r>
              <a:rPr lang="uk-UA" dirty="0"/>
              <a:t>.</a:t>
            </a:r>
          </a:p>
          <a:p>
            <a:r>
              <a:rPr lang="uk-UA" dirty="0"/>
              <a:t>Збирають гриб з весни до осені. Дуже добрий </a:t>
            </a:r>
            <a:r>
              <a:rPr lang="uk-UA" u="sng" dirty="0">
                <a:hlinkClick r:id="rId8" tooltip="Їстівні гриби"/>
              </a:rPr>
              <a:t>їстівний гриб</a:t>
            </a:r>
            <a:r>
              <a:rPr lang="uk-UA" dirty="0"/>
              <a:t> у молодому стані, поки м'якуш білий. Використовують вареним і смаженим тільки в день збирання, поки м'якуш чисто білий. Використовують у </a:t>
            </a:r>
            <a:r>
              <a:rPr lang="uk-UA" u="sng" dirty="0">
                <a:hlinkClick r:id="rId9" tooltip="Народна медицина"/>
              </a:rPr>
              <a:t>народній медицині</a:t>
            </a:r>
            <a:r>
              <a:rPr lang="uk-UA" dirty="0"/>
              <a:t> як кровоспинний засіб і при лікуванні нирок.</a:t>
            </a:r>
          </a:p>
          <a:p>
            <a:endParaRPr lang="uk-UA" dirty="0"/>
          </a:p>
        </p:txBody>
      </p:sp>
      <p:pic>
        <p:nvPicPr>
          <p:cNvPr id="5" name="Рисунок 4" descr="Lycoperdon perlatum"/>
          <p:cNvPicPr>
            <a:picLocks noGrp="1"/>
          </p:cNvPicPr>
          <p:nvPr>
            <p:ph type="pic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r="1610"/>
          <a:stretch>
            <a:fillRect/>
          </a:stretch>
        </p:blipFill>
        <p:spPr bwMode="auto">
          <a:xfrm>
            <a:off x="179512" y="4077072"/>
            <a:ext cx="3024336" cy="2446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2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Сироїжка вонюча, сироїжка ароматна Місцева назва — </a:t>
            </a:r>
            <a:r>
              <a:rPr lang="uk-UA" dirty="0" err="1"/>
              <a:t>смердюк</a:t>
            </a:r>
            <a:r>
              <a:rPr lang="uk-UA" dirty="0"/>
              <a:t>. Шапка 4-8(10) см у діаметрі, опукла, </a:t>
            </a:r>
            <a:r>
              <a:rPr lang="uk-UA" dirty="0" err="1"/>
              <a:t>опукло-</a:t>
            </a:r>
            <a:r>
              <a:rPr lang="uk-UA" dirty="0"/>
              <a:t> або </a:t>
            </a:r>
            <a:r>
              <a:rPr lang="uk-UA" dirty="0" err="1"/>
              <a:t>плоскорозпростерта</a:t>
            </a:r>
            <a:r>
              <a:rPr lang="uk-UA" dirty="0"/>
              <a:t>, червона, пурпурова, фіолетово-пурпурова, жовтувато-коричнева, </a:t>
            </a:r>
            <a:r>
              <a:rPr lang="uk-UA" dirty="0" err="1"/>
              <a:t>бурувато-</a:t>
            </a:r>
            <a:r>
              <a:rPr lang="uk-UA" dirty="0"/>
              <a:t> або </a:t>
            </a:r>
            <a:r>
              <a:rPr lang="uk-UA" dirty="0" err="1"/>
              <a:t>зеленувато-оливкувата</a:t>
            </a:r>
            <a:r>
              <a:rPr lang="uk-UA" dirty="0"/>
              <a:t>, гола, з тонким, гладеньким краєм. Пластинки білуваті, згодом сірувато-буро-жовті. Спорова маса вохряно-жовта. </a:t>
            </a:r>
            <a:r>
              <a:rPr lang="uk-UA" u="sng" dirty="0">
                <a:hlinkClick r:id="rId2" tooltip="Спори"/>
              </a:rPr>
              <a:t>Спори</a:t>
            </a:r>
            <a:r>
              <a:rPr lang="uk-UA" dirty="0"/>
              <a:t> жовтуваті, 9-13 Х 8-11 мкм, шипуваті. Ніжка щільна, 3-7(9) Х 1,2 см, біла або червонувата, з часом сіріє. М'якуш щільний, білий, згодом сірів, при розрізуванні бурів, солодкий. Гриби, що полежали, набувають запаху оселедця. М'якуш молодих грибів пахне оселедцем лише при підсиханні.</a:t>
            </a:r>
          </a:p>
          <a:p>
            <a:r>
              <a:rPr lang="uk-UA" dirty="0"/>
              <a:t>Зустрічається по всій Україні у листяних і хвойних лісах. Збирають у липні — листопаді. Добрий їстівний гриб. Використовують його свіжим. </a:t>
            </a:r>
            <a:endParaRPr lang="uk-UA" dirty="0"/>
          </a:p>
        </p:txBody>
      </p:sp>
      <p:pic>
        <p:nvPicPr>
          <p:cNvPr id="5" name="Рисунок 4" descr="Russula xerampelina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b="10272"/>
          <a:stretch>
            <a:fillRect/>
          </a:stretch>
        </p:blipFill>
        <p:spPr bwMode="auto">
          <a:xfrm>
            <a:off x="251520" y="3140968"/>
            <a:ext cx="2880320" cy="331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Отруйні та неїстівні гриби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9735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1052736"/>
            <a:ext cx="2530624" cy="535719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Шапка 5-20(30) </a:t>
            </a:r>
            <a:r>
              <a:rPr lang="uk-UA" u="sng" dirty="0">
                <a:hlinkClick r:id="rId2" tooltip="См"/>
              </a:rPr>
              <a:t>см</a:t>
            </a:r>
            <a:r>
              <a:rPr lang="uk-UA" dirty="0"/>
              <a:t> у діаметрі, напівсферична, пізніше опукло-подушкоподібна або </a:t>
            </a:r>
            <a:r>
              <a:rPr lang="uk-UA" dirty="0" err="1"/>
              <a:t>плоскорозпростерта</a:t>
            </a:r>
            <a:r>
              <a:rPr lang="uk-UA" dirty="0"/>
              <a:t>, брудно-біла, сірувата, сіра, </a:t>
            </a:r>
            <a:r>
              <a:rPr lang="uk-UA" dirty="0" err="1"/>
              <a:t>оливкувато-сіра</a:t>
            </a:r>
            <a:r>
              <a:rPr lang="uk-UA" dirty="0"/>
              <a:t>, </a:t>
            </a:r>
            <a:r>
              <a:rPr lang="uk-UA" dirty="0" err="1"/>
              <a:t>повстиста</a:t>
            </a:r>
            <a:r>
              <a:rPr lang="uk-UA" dirty="0"/>
              <a:t>, згодом гола. Шкірка не знімається. Пори спочатку жовті, пізніше криваво-червоні, при достиганні червоно-оливкові, від дотику синіють. Спори 11-14 Х 5-7 мкм. Ніжка 4-18 Х 3-5 см, щільна, жовто-червоно, з темно-червоною сіткою. М'якуш білуватий, у ніжці вгорі жовтуватий, при розрізуванні на повітрі трохи червоніє, потім синіє — з неприємним запахом, проте з приємним смаком.</a:t>
            </a:r>
          </a:p>
          <a:p>
            <a:r>
              <a:rPr lang="uk-UA" u="sng" dirty="0">
                <a:hlinkClick r:id="rId3" tooltip="Отруйний гриб (ще не написана)"/>
              </a:rPr>
              <a:t>Отруйний гриб</a:t>
            </a:r>
            <a:r>
              <a:rPr lang="uk-UA" dirty="0"/>
              <a:t>, до деякої міри подібний </a:t>
            </a:r>
            <a:r>
              <a:rPr lang="uk-UA" dirty="0" err="1"/>
              <a:t>до </a:t>
            </a:r>
            <a:r>
              <a:rPr lang="uk-UA" u="sng" dirty="0" err="1">
                <a:hlinkClick r:id="rId4" tooltip="Дубовик"/>
              </a:rPr>
              <a:t>дубовика</a:t>
            </a:r>
            <a:r>
              <a:rPr lang="uk-UA" dirty="0"/>
              <a:t> та синяка зернистого, від якого чітко відрізняється світлою шапкою. Росте у листяних лісах (під </a:t>
            </a:r>
            <a:r>
              <a:rPr lang="uk-UA" u="sng" dirty="0">
                <a:hlinkClick r:id="rId5" tooltip="Дуб"/>
              </a:rPr>
              <a:t>дубом</a:t>
            </a:r>
            <a:r>
              <a:rPr lang="uk-UA" dirty="0"/>
              <a:t>, </a:t>
            </a:r>
            <a:r>
              <a:rPr lang="uk-UA" u="sng" dirty="0">
                <a:hlinkClick r:id="rId6" tooltip="Бук"/>
              </a:rPr>
              <a:t>буком</a:t>
            </a:r>
            <a:r>
              <a:rPr lang="uk-UA" dirty="0"/>
              <a:t>,</a:t>
            </a:r>
            <a:r>
              <a:rPr lang="uk-UA" u="sng" dirty="0">
                <a:hlinkClick r:id="rId7" tooltip="Граб"/>
              </a:rPr>
              <a:t>грабом</a:t>
            </a:r>
            <a:r>
              <a:rPr lang="uk-UA" dirty="0"/>
              <a:t>), у червні-вересні. Поширений на </a:t>
            </a:r>
            <a:r>
              <a:rPr lang="uk-UA" u="sng" dirty="0">
                <a:hlinkClick r:id="rId8" tooltip="Полісся"/>
              </a:rPr>
              <a:t>Поліссі</a:t>
            </a:r>
            <a:r>
              <a:rPr lang="uk-UA" dirty="0"/>
              <a:t>, у лісостепу.</a:t>
            </a:r>
          </a:p>
          <a:p>
            <a:endParaRPr lang="uk-UA" dirty="0"/>
          </a:p>
        </p:txBody>
      </p:sp>
      <p:pic>
        <p:nvPicPr>
          <p:cNvPr id="5" name="Рисунок 4" descr="сатанинский гриб Фотографии, Картинки"/>
          <p:cNvPicPr>
            <a:picLocks noGrp="1"/>
          </p:cNvPicPr>
          <p:nvPr>
            <p:ph type="pic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251520" y="980728"/>
            <a:ext cx="5987008" cy="5543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9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19200"/>
          </a:xfrm>
        </p:spPr>
        <p:txBody>
          <a:bodyPr/>
          <a:lstStyle/>
          <a:p>
            <a:pPr algn="ctr"/>
            <a:r>
              <a:rPr lang="uk-UA" dirty="0" smtClean="0"/>
              <a:t>Їстівні гриби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9952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uk-UA" dirty="0"/>
              <a:t>Мухомор зелений, бліда поганка — дуже </a:t>
            </a:r>
            <a:r>
              <a:rPr lang="uk-UA" dirty="0" err="1"/>
              <a:t>отруйний </a:t>
            </a:r>
            <a:r>
              <a:rPr lang="uk-UA" u="sng" dirty="0" err="1">
                <a:hlinkClick r:id="rId2" tooltip="Гриб"/>
              </a:rPr>
              <a:t>гриб</a:t>
            </a:r>
            <a:r>
              <a:rPr lang="uk-UA" dirty="0" err="1"/>
              <a:t> родини </a:t>
            </a:r>
            <a:r>
              <a:rPr lang="uk-UA" u="sng" dirty="0" err="1">
                <a:hlinkClick r:id="rId3" tooltip="Пластинникові (ще не написана)"/>
              </a:rPr>
              <a:t>пластинникови</a:t>
            </a:r>
            <a:r>
              <a:rPr lang="uk-UA" u="sng" dirty="0">
                <a:hlinkClick r:id="rId3" tooltip="Пластинникові (ще не написана)"/>
              </a:rPr>
              <a:t>х</a:t>
            </a:r>
            <a:r>
              <a:rPr lang="uk-UA" dirty="0"/>
              <a:t> Місцева назва — гадючка, блекітниця, мухомор гадючий.</a:t>
            </a:r>
            <a:endParaRPr lang="uk-UA" b="1" dirty="0"/>
          </a:p>
          <a:p>
            <a:r>
              <a:rPr lang="uk-UA" dirty="0"/>
              <a:t>Шапка 4-10 см у діаметрі, напівсферична, згодом </a:t>
            </a:r>
            <a:r>
              <a:rPr lang="uk-UA" dirty="0" err="1"/>
              <a:t>опуклорозпростерта</a:t>
            </a:r>
            <a:r>
              <a:rPr lang="uk-UA" dirty="0"/>
              <a:t>, зеленувата, </a:t>
            </a:r>
            <a:r>
              <a:rPr lang="uk-UA" dirty="0" err="1"/>
              <a:t>оливкувата</a:t>
            </a:r>
            <a:r>
              <a:rPr lang="uk-UA" dirty="0"/>
              <a:t>, кольору бронзи, зрідка </a:t>
            </a:r>
            <a:r>
              <a:rPr lang="uk-UA" dirty="0" err="1"/>
              <a:t>оливкувата-коричнювата</a:t>
            </a:r>
            <a:r>
              <a:rPr lang="uk-UA" dirty="0"/>
              <a:t>, гола, з гладеньким плоским </a:t>
            </a:r>
            <a:r>
              <a:rPr lang="uk-UA" dirty="0" err="1"/>
              <a:t>краємПластинки</a:t>
            </a:r>
            <a:r>
              <a:rPr lang="uk-UA" dirty="0"/>
              <a:t> білі. Спорова маса біла.  Ніжка 5-10 Х 0,8-2 см, донизу поступово потовщується, біла або </a:t>
            </a:r>
            <a:r>
              <a:rPr lang="uk-UA" dirty="0" err="1"/>
              <a:t>оливкувата-мережчата</a:t>
            </a:r>
            <a:r>
              <a:rPr lang="uk-UA" dirty="0"/>
              <a:t>, з порожниною, з широким, зверху гладеньким жовтуватим, з внутрішнього боку рубчастим білим кільцем, внизу з вільною, мішкуватою, з нерівним, лопатеподібним краєм білою піхвою. </a:t>
            </a:r>
            <a:r>
              <a:rPr lang="uk-UA" u="sng" dirty="0">
                <a:hlinkClick r:id="rId4" tooltip="М'якуш (мікологія)"/>
              </a:rPr>
              <a:t>М'якуш</a:t>
            </a:r>
            <a:r>
              <a:rPr lang="uk-UA" dirty="0"/>
              <a:t> білий, солодкий, спочатку без особливого запаху, пізніше з неприємним запахом. </a:t>
            </a:r>
            <a:r>
              <a:rPr lang="uk-UA" u="sng" dirty="0">
                <a:hlinkClick r:id="rId5" tooltip="Плодове тіло"/>
              </a:rPr>
              <a:t>Плодове </a:t>
            </a:r>
            <a:r>
              <a:rPr lang="uk-UA" u="sng" dirty="0" err="1">
                <a:hlinkClick r:id="rId5" tooltip="Плодове тіло"/>
              </a:rPr>
              <a:t>тіло</a:t>
            </a:r>
            <a:r>
              <a:rPr lang="uk-UA" dirty="0" err="1"/>
              <a:t> шляпконі</a:t>
            </a:r>
            <a:r>
              <a:rPr lang="uk-UA" dirty="0"/>
              <a:t>жечне, у молодому віці яйцевидне, повністю покрите плівкою. Капелюшок 5-15 см, оливкова, зеленувата або сіренька, від </a:t>
            </a:r>
            <a:r>
              <a:rPr lang="uk-UA" dirty="0" err="1"/>
              <a:t>напівкулевидної</a:t>
            </a:r>
            <a:r>
              <a:rPr lang="uk-UA" dirty="0"/>
              <a:t> до плоскої форми, з гладким краєм і волокнистої </a:t>
            </a:r>
            <a:r>
              <a:rPr lang="uk-UA" dirty="0" err="1"/>
              <a:t>поверхнею.М'якуш</a:t>
            </a:r>
            <a:r>
              <a:rPr lang="uk-UA" dirty="0"/>
              <a:t> білий, м'ясистий, не змінює колір при пошкодженні, зі слабко вираженим смаком і </a:t>
            </a:r>
            <a:r>
              <a:rPr lang="uk-UA" dirty="0" err="1"/>
              <a:t>запахом.Смертельно</a:t>
            </a:r>
            <a:r>
              <a:rPr lang="uk-UA" dirty="0"/>
              <a:t> отруйний гриб, який іноді помилково збирають </a:t>
            </a:r>
            <a:r>
              <a:rPr lang="uk-UA" dirty="0" err="1"/>
              <a:t>замість </a:t>
            </a:r>
            <a:r>
              <a:rPr lang="uk-UA" u="sng" dirty="0" err="1">
                <a:hlinkClick r:id="rId6" tooltip="Печериця"/>
              </a:rPr>
              <a:t>печериць</a:t>
            </a:r>
            <a:r>
              <a:rPr lang="uk-UA" dirty="0" err="1"/>
              <a:t> та</a:t>
            </a:r>
            <a:r>
              <a:rPr lang="uk-UA" dirty="0"/>
              <a:t> </a:t>
            </a:r>
            <a:r>
              <a:rPr lang="uk-UA" u="sng" dirty="0">
                <a:hlinkClick r:id="rId7" tooltip="Сироїжка зелена велика"/>
              </a:rPr>
              <a:t>зеленої сироїжки</a:t>
            </a:r>
            <a:r>
              <a:rPr lang="uk-UA" dirty="0"/>
              <a:t>. Росте мухомор зелений </a:t>
            </a:r>
            <a:r>
              <a:rPr lang="uk-UA" dirty="0" err="1"/>
              <a:t>у </a:t>
            </a:r>
            <a:r>
              <a:rPr lang="uk-UA" u="sng" dirty="0" err="1">
                <a:hlinkClick r:id="rId8" tooltip="Листяний ліс"/>
              </a:rPr>
              <a:t>листяних</a:t>
            </a:r>
            <a:r>
              <a:rPr lang="uk-UA" dirty="0" err="1"/>
              <a:t> і </a:t>
            </a:r>
            <a:r>
              <a:rPr lang="uk-UA" u="sng" dirty="0" err="1">
                <a:hlinkClick r:id="rId9" tooltip="Мішаний ліс"/>
              </a:rPr>
              <a:t>мішан</a:t>
            </a:r>
            <a:r>
              <a:rPr lang="uk-UA" u="sng" dirty="0">
                <a:hlinkClick r:id="rId9" tooltip="Мішаний ліс"/>
              </a:rPr>
              <a:t>их лісах</a:t>
            </a:r>
            <a:r>
              <a:rPr lang="uk-UA" dirty="0"/>
              <a:t>, під </a:t>
            </a:r>
            <a:r>
              <a:rPr lang="uk-UA" u="sng" dirty="0">
                <a:hlinkClick r:id="rId10" tooltip="Дуб"/>
              </a:rPr>
              <a:t>дубами</a:t>
            </a:r>
            <a:r>
              <a:rPr lang="uk-UA" dirty="0"/>
              <a:t>, </a:t>
            </a:r>
            <a:r>
              <a:rPr lang="uk-UA" u="sng" dirty="0">
                <a:hlinkClick r:id="rId11" tooltip="Бук"/>
              </a:rPr>
              <a:t>буками</a:t>
            </a:r>
            <a:r>
              <a:rPr lang="uk-UA" dirty="0"/>
              <a:t>, часто під кущами </a:t>
            </a:r>
            <a:r>
              <a:rPr lang="uk-UA" u="sng" dirty="0">
                <a:hlinkClick r:id="rId12" tooltip="Ліщина"/>
              </a:rPr>
              <a:t>ліщини</a:t>
            </a:r>
            <a:r>
              <a:rPr lang="uk-UA" dirty="0"/>
              <a:t>; в окремі роки у великій кількості, у серпні — вересні, іноді з липня по жовтень включно. Поширений по всій </a:t>
            </a:r>
            <a:r>
              <a:rPr lang="uk-UA" u="sng" dirty="0">
                <a:hlinkClick r:id="rId13" tooltip="Україна"/>
              </a:rPr>
              <a:t>Україні</a:t>
            </a:r>
            <a:r>
              <a:rPr lang="uk-UA" dirty="0"/>
              <a:t>. </a:t>
            </a:r>
            <a:endParaRPr lang="uk-UA" dirty="0"/>
          </a:p>
        </p:txBody>
      </p:sp>
      <p:pic>
        <p:nvPicPr>
          <p:cNvPr id="5" name="Рисунок 4" descr="Amanita phalloides 1.JPG"/>
          <p:cNvPicPr>
            <a:picLocks noGrp="1"/>
          </p:cNvPicPr>
          <p:nvPr>
            <p:ph type="pic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15348"/>
          <a:stretch>
            <a:fillRect/>
          </a:stretch>
        </p:blipFill>
        <p:spPr bwMode="auto">
          <a:xfrm>
            <a:off x="179512" y="3284984"/>
            <a:ext cx="3312368" cy="338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8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/>
              <a:t>Мухомор червоний Місцева назва — </a:t>
            </a:r>
            <a:r>
              <a:rPr lang="uk-UA" dirty="0" err="1"/>
              <a:t>маримуха</a:t>
            </a:r>
            <a:r>
              <a:rPr lang="uk-UA" dirty="0"/>
              <a:t>, </a:t>
            </a:r>
            <a:r>
              <a:rPr lang="uk-UA" dirty="0" err="1"/>
              <a:t>мухаїр</a:t>
            </a:r>
            <a:r>
              <a:rPr lang="uk-UA" dirty="0"/>
              <a:t>, </a:t>
            </a:r>
            <a:r>
              <a:rPr lang="uk-UA" dirty="0" err="1"/>
              <a:t>жабурка</a:t>
            </a:r>
            <a:r>
              <a:rPr lang="uk-UA" dirty="0"/>
              <a:t>. Шапка 5-12(20) см у діаметрі, напівсферична, згодом </a:t>
            </a:r>
            <a:r>
              <a:rPr lang="uk-UA" dirty="0" err="1"/>
              <a:t>опукло-</a:t>
            </a:r>
            <a:r>
              <a:rPr lang="uk-UA" dirty="0"/>
              <a:t> або </a:t>
            </a:r>
            <a:r>
              <a:rPr lang="uk-UA" dirty="0" err="1"/>
              <a:t>плоскорозпростерта</a:t>
            </a:r>
            <a:r>
              <a:rPr lang="uk-UA" dirty="0"/>
              <a:t>, з тонким рубчастим краєм, цегляно-червона різних відтінків, жовто-червона, червона-оранжева, з численними білими пластівцями, які після дощу іноді зникають. Пластинки густі, тонкі, білі. Спорова маса біла. Ніжка 5-13(18) × 1-3(4) см, циліндрична, з великою бульбою, щільна, пізніше з порожниною, гола з широким білим (по краю жовтим) кільцем, з прирослою у вигляді концентричних, </a:t>
            </a:r>
            <a:r>
              <a:rPr lang="uk-UA" dirty="0" err="1"/>
              <a:t>бородавчастолускатих</a:t>
            </a:r>
            <a:r>
              <a:rPr lang="uk-UA" dirty="0"/>
              <a:t> смуг піхвою. М'якуш білий, у периферичному шарі тканини шапки жовтуватий без особливого запаху. Отруйний гриб. Росте у хвойних і листяних лісах групами, часто. Плодові тіла утворює з липня по листопад. Поширений по всій Україні. Використовують у гомеопатії при атеросклерозі, невралгії та зниженні загального тонусу. Мухомор червоний містить отрути: </a:t>
            </a:r>
            <a:r>
              <a:rPr lang="uk-UA" u="sng" dirty="0">
                <a:hlinkClick r:id="rId2" tooltip="Мускарин (ще не написана)"/>
              </a:rPr>
              <a:t>мускарин</a:t>
            </a:r>
            <a:r>
              <a:rPr lang="uk-UA" dirty="0"/>
              <a:t>,</a:t>
            </a:r>
            <a:r>
              <a:rPr lang="uk-UA" dirty="0" err="1"/>
              <a:t> </a:t>
            </a:r>
            <a:r>
              <a:rPr lang="uk-UA" u="sng" dirty="0" err="1">
                <a:hlinkClick r:id="rId3" tooltip="Мікоатропін (ще не написана)"/>
              </a:rPr>
              <a:t>мікоатропі</a:t>
            </a:r>
            <a:r>
              <a:rPr lang="uk-UA" u="sng" dirty="0">
                <a:hlinkClick r:id="rId3" tooltip="Мікоатропін (ще не написана)"/>
              </a:rPr>
              <a:t>н</a:t>
            </a:r>
            <a:r>
              <a:rPr lang="uk-UA" dirty="0"/>
              <a:t>. </a:t>
            </a:r>
            <a:endParaRPr lang="uk-UA" dirty="0"/>
          </a:p>
        </p:txBody>
      </p:sp>
      <p:pic>
        <p:nvPicPr>
          <p:cNvPr id="5" name="Рисунок 4" descr="Amanita muscaria 3 vliegenzwammen op rij.jpg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r="9318"/>
          <a:stretch>
            <a:fillRect/>
          </a:stretch>
        </p:blipFill>
        <p:spPr bwMode="auto">
          <a:xfrm>
            <a:off x="179512" y="2996952"/>
            <a:ext cx="4536504" cy="359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868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832648" cy="18002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2420888"/>
            <a:ext cx="4258816" cy="3960440"/>
          </a:xfrm>
        </p:spPr>
        <p:txBody>
          <a:bodyPr/>
          <a:lstStyle/>
          <a:p>
            <a:r>
              <a:rPr lang="uk-UA" dirty="0"/>
              <a:t>Опеньок несправжній — </a:t>
            </a:r>
            <a:r>
              <a:rPr lang="uk-UA" dirty="0" err="1"/>
              <a:t>вид </a:t>
            </a:r>
            <a:r>
              <a:rPr lang="uk-UA" u="sng" dirty="0" err="1">
                <a:hlinkClick r:id="rId2" tooltip="Гриб"/>
              </a:rPr>
              <a:t>грибів</a:t>
            </a:r>
            <a:r>
              <a:rPr lang="uk-UA" dirty="0" err="1"/>
              <a:t> сх</a:t>
            </a:r>
            <a:r>
              <a:rPr lang="uk-UA" dirty="0"/>
              <a:t>ожий на </a:t>
            </a:r>
            <a:r>
              <a:rPr lang="uk-UA" u="sng" dirty="0">
                <a:hlinkClick r:id="rId3" tooltip="Опеньок"/>
              </a:rPr>
              <a:t>їстівний</a:t>
            </a:r>
            <a:r>
              <a:rPr lang="uk-UA" dirty="0"/>
              <a:t>, але </a:t>
            </a:r>
            <a:r>
              <a:rPr lang="uk-UA" dirty="0" smtClean="0"/>
              <a:t>менший </a:t>
            </a:r>
            <a:r>
              <a:rPr lang="uk-UA" dirty="0"/>
              <a:t>за нього, </a:t>
            </a:r>
            <a:r>
              <a:rPr lang="uk-UA" dirty="0" smtClean="0"/>
              <a:t>тонкіший </a:t>
            </a:r>
            <a:r>
              <a:rPr lang="uk-UA" dirty="0"/>
              <a:t>та не має плівки. Шляпка несправжнього опенька округло-плоска, </a:t>
            </a:r>
            <a:r>
              <a:rPr lang="uk-UA" dirty="0" smtClean="0"/>
              <a:t>сіро-жовтого </a:t>
            </a:r>
            <a:r>
              <a:rPr lang="uk-UA" dirty="0"/>
              <a:t>кольору, в центрі червонувата. Пластинки зеленувато-сірого кольору. М'якоть має гіркий </a:t>
            </a:r>
            <a:r>
              <a:rPr lang="uk-UA" u="sng" dirty="0">
                <a:hlinkClick r:id="rId4" tooltip="Смак"/>
              </a:rPr>
              <a:t>смак</a:t>
            </a:r>
            <a:r>
              <a:rPr lang="uk-UA" dirty="0"/>
              <a:t>. Росте групами </a:t>
            </a:r>
            <a:r>
              <a:rPr lang="uk-UA" dirty="0" err="1"/>
              <a:t>на </a:t>
            </a:r>
            <a:r>
              <a:rPr lang="uk-UA" u="sng" dirty="0" err="1">
                <a:hlinkClick r:id="rId5" tooltip="Береза"/>
              </a:rPr>
              <a:t>березових</a:t>
            </a:r>
            <a:r>
              <a:rPr lang="uk-UA" dirty="0" err="1"/>
              <a:t> </a:t>
            </a:r>
            <a:r>
              <a:rPr lang="uk-UA" dirty="0" err="1" smtClean="0"/>
              <a:t>пень</a:t>
            </a:r>
            <a:r>
              <a:rPr lang="uk-UA" dirty="0" smtClean="0"/>
              <a:t>ках</a:t>
            </a:r>
          </a:p>
          <a:p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 descr="Отруйні гриби - Грибний портал"/>
          <p:cNvPicPr>
            <a:picLocks noGrp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6412"/>
          <a:stretch>
            <a:fillRect/>
          </a:stretch>
        </p:blipFill>
        <p:spPr bwMode="auto">
          <a:xfrm>
            <a:off x="107504" y="2348880"/>
            <a:ext cx="4176464" cy="426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Ядовитые грибы: Ложноопёнок серно-жёлтый (Hypholoma fasciculare). Фото, описание, произрастание, ядовитость, несъедобность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9061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0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Дощовик несправжній Місцева назва — </a:t>
            </a:r>
            <a:r>
              <a:rPr lang="uk-UA" dirty="0" err="1"/>
              <a:t>твердошкір</a:t>
            </a:r>
            <a:r>
              <a:rPr lang="uk-UA" dirty="0"/>
              <a:t> жовтий. </a:t>
            </a:r>
            <a:r>
              <a:rPr lang="uk-UA" u="sng" dirty="0">
                <a:hlinkClick r:id="rId2" tooltip="Плодове тіло"/>
              </a:rPr>
              <a:t>Плодове тіло</a:t>
            </a:r>
            <a:r>
              <a:rPr lang="uk-UA" dirty="0"/>
              <a:t> приплюснуто-круглясте, 2-4-6(8) см у діаметрі, рудувато-сірувато-коричнювате або кольору горіха, </a:t>
            </a:r>
            <a:r>
              <a:rPr lang="uk-UA" dirty="0" err="1"/>
              <a:t>дрібно-</a:t>
            </a:r>
            <a:r>
              <a:rPr lang="uk-UA" dirty="0"/>
              <a:t>, зрідка </a:t>
            </a:r>
            <a:r>
              <a:rPr lang="uk-UA" dirty="0" err="1"/>
              <a:t>крупнолускате</a:t>
            </a:r>
            <a:r>
              <a:rPr lang="uk-UA" dirty="0"/>
              <a:t>, часто тріщинувате, щільне, всередині спочатку білувате, з неприємним запахом, пізніше </a:t>
            </a:r>
            <a:r>
              <a:rPr lang="uk-UA" dirty="0" err="1"/>
              <a:t>оливкуватокоричневе</a:t>
            </a:r>
            <a:r>
              <a:rPr lang="uk-UA" dirty="0"/>
              <a:t> з світлішими </a:t>
            </a:r>
            <a:r>
              <a:rPr lang="uk-UA" dirty="0" err="1"/>
              <a:t>тяжиками</a:t>
            </a:r>
            <a:r>
              <a:rPr lang="uk-UA" dirty="0"/>
              <a:t>, далі коричневе, порохняве. Неїстівний; </a:t>
            </a:r>
            <a:r>
              <a:rPr lang="uk-UA" u="sng" dirty="0">
                <a:hlinkClick r:id="rId3" tooltip="Отруйний гриб (ще не написана)"/>
              </a:rPr>
              <a:t>отруйний гриб</a:t>
            </a:r>
            <a:r>
              <a:rPr lang="uk-UA" dirty="0"/>
              <a:t>. Росте по всій Україні в листяних і </a:t>
            </a:r>
            <a:r>
              <a:rPr lang="uk-UA" u="sng" dirty="0">
                <a:hlinkClick r:id="rId4" tooltip="Хвойний ліс"/>
              </a:rPr>
              <a:t>хвойних </a:t>
            </a:r>
            <a:r>
              <a:rPr lang="uk-UA" u="sng" dirty="0" err="1">
                <a:hlinkClick r:id="rId4" tooltip="Хвойний ліс"/>
              </a:rPr>
              <a:t>лісах</a:t>
            </a:r>
            <a:r>
              <a:rPr lang="uk-UA" dirty="0" err="1"/>
              <a:t> на </a:t>
            </a:r>
            <a:r>
              <a:rPr lang="uk-UA" u="sng" dirty="0" err="1">
                <a:hlinkClick r:id="rId5" tooltip="Узлісся"/>
              </a:rPr>
              <a:t>у</a:t>
            </a:r>
            <a:r>
              <a:rPr lang="uk-UA" u="sng" dirty="0">
                <a:hlinkClick r:id="rId5" tooltip="Узлісся"/>
              </a:rPr>
              <a:t>зліссі</a:t>
            </a:r>
            <a:r>
              <a:rPr lang="uk-UA" dirty="0"/>
              <a:t>, край доріг, з червня по листопад. Дощовика несправжнього часом помилково збирають замість </a:t>
            </a:r>
            <a:r>
              <a:rPr lang="uk-UA" u="sng" dirty="0">
                <a:hlinkClick r:id="rId6" tooltip="Дощовик їстівний"/>
              </a:rPr>
              <a:t>дощовика їстівного</a:t>
            </a:r>
            <a:r>
              <a:rPr lang="uk-UA" dirty="0"/>
              <a:t>.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  <p:pic>
        <p:nvPicPr>
          <p:cNvPr id="5" name="Рисунок 4" descr="Все фотографи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257550" cy="24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597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/>
              <a:t>Строчок звичайний (</a:t>
            </a:r>
            <a:r>
              <a:rPr lang="uk-UA" dirty="0" err="1"/>
              <a:t>Gyromitra</a:t>
            </a:r>
            <a:r>
              <a:rPr lang="uk-UA" dirty="0"/>
              <a:t> </a:t>
            </a:r>
            <a:r>
              <a:rPr lang="uk-UA" dirty="0" err="1"/>
              <a:t>esculenta</a:t>
            </a:r>
            <a:r>
              <a:rPr lang="uk-UA" dirty="0"/>
              <a:t> (L.) </a:t>
            </a:r>
            <a:r>
              <a:rPr lang="uk-UA" dirty="0" err="1"/>
              <a:t>Pers</a:t>
            </a:r>
            <a:r>
              <a:rPr lang="uk-UA" dirty="0"/>
              <a:t>.) Місцева назва — </a:t>
            </a:r>
            <a:r>
              <a:rPr lang="uk-UA" dirty="0" err="1"/>
              <a:t>сморож</a:t>
            </a:r>
            <a:r>
              <a:rPr lang="uk-UA" dirty="0"/>
              <a:t>, </a:t>
            </a:r>
            <a:r>
              <a:rPr lang="uk-UA" dirty="0" err="1"/>
              <a:t>піструк</a:t>
            </a:r>
            <a:r>
              <a:rPr lang="uk-UA" dirty="0"/>
              <a:t>, </a:t>
            </a:r>
            <a:r>
              <a:rPr lang="uk-UA" dirty="0" err="1"/>
              <a:t>бабура</a:t>
            </a:r>
            <a:r>
              <a:rPr lang="uk-UA" dirty="0"/>
              <a:t>. З родини гельвелових — </a:t>
            </a:r>
            <a:r>
              <a:rPr lang="uk-UA" dirty="0" err="1"/>
              <a:t>Helvellaceae</a:t>
            </a:r>
            <a:r>
              <a:rPr lang="uk-UA" dirty="0"/>
              <a:t>.</a:t>
            </a:r>
          </a:p>
          <a:p>
            <a:r>
              <a:rPr lang="uk-UA" dirty="0"/>
              <a:t>Шапка 3-6 см заввишки, куляста, кутасто-куляста, </a:t>
            </a:r>
            <a:r>
              <a:rPr lang="uk-UA" dirty="0" err="1"/>
              <a:t>мозкоподібно-звивисто-складчаста</a:t>
            </a:r>
            <a:r>
              <a:rPr lang="uk-UA" dirty="0"/>
              <a:t>, спочатку </a:t>
            </a:r>
            <a:r>
              <a:rPr lang="uk-UA" dirty="0" err="1"/>
              <a:t>рудувато-</a:t>
            </a:r>
            <a:r>
              <a:rPr lang="uk-UA" dirty="0"/>
              <a:t> або каштаново-коричнева, пізніше </a:t>
            </a:r>
            <a:r>
              <a:rPr lang="uk-UA" dirty="0" err="1"/>
              <a:t>темно-</a:t>
            </a:r>
            <a:r>
              <a:rPr lang="uk-UA" dirty="0"/>
              <a:t> або буро-коричнева, з порожниною. </a:t>
            </a:r>
            <a:r>
              <a:rPr lang="uk-UA" u="sng" dirty="0" err="1">
                <a:hlinkClick r:id="rId2" tooltip="Спори"/>
              </a:rPr>
              <a:t>Спори</a:t>
            </a:r>
            <a:r>
              <a:rPr lang="uk-UA" dirty="0"/>
              <a:t> 17-20(22) Х 8-12 мкм. Ніжка коротка 3-5 см завдовжки, білувата, суха, з порожниною. М'якуш білуватий, з приємним запахом.</a:t>
            </a:r>
          </a:p>
          <a:p>
            <a:r>
              <a:rPr lang="uk-UA" dirty="0"/>
              <a:t>Смертельно отруйний гриб. Іноді його помилково збирають замість </a:t>
            </a:r>
            <a:r>
              <a:rPr lang="uk-UA" u="sng" dirty="0">
                <a:hlinkClick r:id="rId3" tooltip="Зморшок їстівний"/>
              </a:rPr>
              <a:t>зморшка їстівного</a:t>
            </a:r>
            <a:r>
              <a:rPr lang="uk-UA" dirty="0"/>
              <a:t>, від якого він чітко відрізняється будовою шапки та формою плодового тіла. Природа токсинів, властивих строчку, остаточно не з'ясована.</a:t>
            </a:r>
          </a:p>
          <a:p>
            <a:r>
              <a:rPr lang="uk-UA" dirty="0"/>
              <a:t>Зустрічається по всій Україні. Росте навесні у соснових і мішаних лісах, переважно на узліссі, уздовж ровів, доріг. У листяних лісах, на галявинах, узліссі, на вологих місцях росте навесні отруйний строчок великий </a:t>
            </a:r>
          </a:p>
          <a:p>
            <a:endParaRPr lang="uk-UA" dirty="0"/>
          </a:p>
        </p:txBody>
      </p:sp>
      <p:pic>
        <p:nvPicPr>
          <p:cNvPr id="5" name="Рисунок 4" descr="Frühjahrslorchel.JPG"/>
          <p:cNvPicPr>
            <a:picLocks noGrp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15449"/>
          <a:stretch>
            <a:fillRect/>
          </a:stretch>
        </p:blipFill>
        <p:spPr bwMode="auto">
          <a:xfrm>
            <a:off x="179512" y="3573016"/>
            <a:ext cx="3168352" cy="295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3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1600200"/>
            <a:ext cx="5338936" cy="470912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Павутинник оранжево-червоний отруйний Шапка 3-8 см у діаметрі, </a:t>
            </a:r>
            <a:r>
              <a:rPr lang="uk-UA" dirty="0" smtClean="0"/>
              <a:t>тупо конусоподібна, </a:t>
            </a:r>
            <a:r>
              <a:rPr lang="uk-UA" dirty="0"/>
              <a:t>з жовтою </a:t>
            </a:r>
            <a:r>
              <a:rPr lang="uk-UA" dirty="0" err="1"/>
              <a:t>кортиною</a:t>
            </a:r>
            <a:r>
              <a:rPr lang="uk-UA" dirty="0"/>
              <a:t>, згодом </a:t>
            </a:r>
            <a:r>
              <a:rPr lang="uk-UA" dirty="0" smtClean="0"/>
              <a:t>опукло розпростерта, </a:t>
            </a:r>
            <a:r>
              <a:rPr lang="uk-UA" dirty="0"/>
              <a:t>з тупим горбом у центрі, з опущеним, тріщинуватим краєм, руда, оранжево-руда, цегляно-коричнювата, у центрі темніша, </a:t>
            </a:r>
            <a:r>
              <a:rPr lang="uk-UA" dirty="0" err="1"/>
              <a:t>тонкоповстиста</a:t>
            </a:r>
            <a:r>
              <a:rPr lang="uk-UA" dirty="0"/>
              <a:t>, </a:t>
            </a:r>
            <a:r>
              <a:rPr lang="uk-UA" dirty="0" err="1"/>
              <a:t>темноволокнисто-луската</a:t>
            </a:r>
            <a:r>
              <a:rPr lang="uk-UA" dirty="0"/>
              <a:t>. Пластинки рідкі, широкі, </a:t>
            </a:r>
            <a:r>
              <a:rPr lang="uk-UA" dirty="0" err="1"/>
              <a:t>оранжуваті</a:t>
            </a:r>
            <a:r>
              <a:rPr lang="uk-UA" dirty="0"/>
              <a:t>, потім червонувато-руді. Спорова маса іржаво-коричнева.  Ніжка 3-9 Х 0,4-1,5 см, часто До основи трохи звужується і переходить у коренеподібний виріст, щільна, золотисто-жовта (або вохряна), внизу руда-коричнева, гола. М'якуш у шапці червонувато-коричнюватий, у ніжці жовтий, трохи пахне редькою. Розчин соди забарвлює шкірку шапки та ніжки у чорний колір.</a:t>
            </a:r>
          </a:p>
          <a:p>
            <a:r>
              <a:rPr lang="uk-UA" dirty="0"/>
              <a:t>Поширений у західному Поліссі. Росте у листяних та хвойних лісах у вересні — жовтні. Дуже небезпечний отруйний гриб, спричиняв тяжке, іноді смертельне </a:t>
            </a:r>
            <a:r>
              <a:rPr lang="uk-UA" dirty="0" smtClean="0"/>
              <a:t>захворювання.</a:t>
            </a:r>
            <a:endParaRPr lang="uk-UA" dirty="0"/>
          </a:p>
        </p:txBody>
      </p:sp>
      <p:pic>
        <p:nvPicPr>
          <p:cNvPr id="5" name="Рисунок 4" descr="Cortinarius orellanus 2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r="7915"/>
          <a:stretch>
            <a:fillRect/>
          </a:stretch>
        </p:blipFill>
        <p:spPr bwMode="auto">
          <a:xfrm>
            <a:off x="251520" y="3429000"/>
            <a:ext cx="3106688" cy="316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8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2880320" cy="2218928"/>
          </a:xfrm>
        </p:spPr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404664"/>
            <a:ext cx="5122912" cy="5615136"/>
          </a:xfrm>
        </p:spPr>
        <p:txBody>
          <a:bodyPr>
            <a:noAutofit/>
          </a:bodyPr>
          <a:lstStyle/>
          <a:p>
            <a:r>
              <a:rPr lang="uk-UA" sz="1400" dirty="0"/>
              <a:t>Білий гриб - один з найбільш цінних грибів. Росте в хвойних, листяних і змішаних лісах, звичайно на прогалинах і лісових узліссях, у рідкому молодому ялиннику, на вологому ґрунті з червня по жовтень. Забарвлення шляпки в дубових лісах темно-бура, у листяних - світло-бура, у соснових - темно-бура з фіолетовим відтінком, у ялинових - червонясто-бура. Нижня сторона капелюшка в молодих білих грибів біла, з віком жовтіє і нарешті стає жовтувато-зеленою. Ніжка білого гриба товста, біля основи розширюється, жовтуватого кольору з малюнком з білих прожилок. Білі гриби часто ростуть групами по декілька штук. Діаметр капелюшка білого гриба досягає 30 сантиметрів, діаметр ніжки в основі - 10 сантиметрів. Більше всього білих грибів буває як правило в другій половині серпня. Основний спосіб заготівлі білих грибів - сушіння. У сушеному виді білі гриби на відміну від інших грибів не темніють. Саме тому вони звуться "Білий гриб". Суп із сушених білих грибів дуже ароматний, поживний і корисний. Молоді білі гриби дуже смачні в маринованому виді. Свіжі білі гриби використовуються в смаженому виді і для готування супу. </a:t>
            </a:r>
            <a:endParaRPr lang="uk-UA" sz="1400" dirty="0"/>
          </a:p>
        </p:txBody>
      </p:sp>
      <p:pic>
        <p:nvPicPr>
          <p:cNvPr id="5" name="Рисунок 4" descr="Edulis 02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 b="12653"/>
          <a:stretch>
            <a:fillRect/>
          </a:stretch>
        </p:blipFill>
        <p:spPr bwMode="auto">
          <a:xfrm>
            <a:off x="457200" y="2636912"/>
            <a:ext cx="3034680" cy="338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024336" cy="243495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332656"/>
            <a:ext cx="5050904" cy="5687144"/>
          </a:xfrm>
        </p:spPr>
        <p:txBody>
          <a:bodyPr>
            <a:normAutofit/>
          </a:bodyPr>
          <a:lstStyle/>
          <a:p>
            <a:r>
              <a:rPr lang="uk-UA" sz="1400" dirty="0"/>
              <a:t>Підберезники ростуть у березових чи змішаним з березою лісах і в перелісках з червня по жовтень. Капелюшок плоско-опуклий. Верхня сторона капелюшка буває ясно-сіра, жовтувата чи темно-бура, майже чорна, знизу біла, з віком сіріє. М'якоть капелюшка біла, при зламі довго не темніє. Існує різновид підберезника, у якого м'якоть на зламі рожевіє. Ніжка сірувато-білого кольору з темними лусочками, у молодих грибів вона порівняно товста, але з віком витягається. Найкраще підберезники жарити. Капелюшка молодих грибів можна маринувати і сушити (але при сушінні гриби чорніють). З підберезників можна зварити смачний суп. </a:t>
            </a:r>
            <a:endParaRPr lang="uk-UA" sz="1400" dirty="0"/>
          </a:p>
        </p:txBody>
      </p:sp>
      <p:pic>
        <p:nvPicPr>
          <p:cNvPr id="5" name="Рисунок 4" descr="https://upload.wikimedia.org/wikipedia/ru/thumb/2/2d/Podberezovik_sboku.JPG/300px-Podberezovik_sboku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5630"/>
          <a:stretch>
            <a:fillRect/>
          </a:stretch>
        </p:blipFill>
        <p:spPr bwMode="auto">
          <a:xfrm>
            <a:off x="457200" y="2852936"/>
            <a:ext cx="3178696" cy="316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8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2808312" cy="22322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332656"/>
            <a:ext cx="5122912" cy="5687144"/>
          </a:xfrm>
        </p:spPr>
        <p:txBody>
          <a:bodyPr>
            <a:normAutofit/>
          </a:bodyPr>
          <a:lstStyle/>
          <a:p>
            <a:r>
              <a:rPr lang="uk-UA" sz="1400" dirty="0"/>
              <a:t>Підосичники (червоноголовці) ростуть у листяних, найчастіше в осикових лісах, у березових перелісках іноді біля сосен з липня по жовтень. Капелюшок у молодих грибів напівкулястий, краями щільно прилягає до ніжки, з віком стає плоско-опуклим. Верхня сторона капелюшка пофарбована в оранжево-червоний чи в буровато-жовтий колір. Нижня сторона капелюшка біла, з віком сіріє. Ніжка потовщена донизу, міцна, біла з темними лусочками. М'якоть біла, на зламі синіє, потім стає темно-сірою чи чорною. Червоноголовці вживають для жарення, засолювання і сушіння (гриби при цьому сутеніють). Молоді красноголовці добре маринувати. З червоноголовців можна зварити смачний суп. </a:t>
            </a:r>
            <a:endParaRPr lang="uk-UA" sz="1400" dirty="0"/>
          </a:p>
        </p:txBody>
      </p:sp>
      <p:pic>
        <p:nvPicPr>
          <p:cNvPr id="5" name="Рисунок 4" descr="Підосиновик (L. aurantiacum)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15348"/>
          <a:stretch>
            <a:fillRect/>
          </a:stretch>
        </p:blipFill>
        <p:spPr bwMode="auto">
          <a:xfrm>
            <a:off x="457200" y="2780928"/>
            <a:ext cx="3034680" cy="323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0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600200"/>
            <a:ext cx="3970784" cy="4419600"/>
          </a:xfrm>
        </p:spPr>
        <p:txBody>
          <a:bodyPr>
            <a:normAutofit/>
          </a:bodyPr>
          <a:lstStyle/>
          <a:p>
            <a:r>
              <a:rPr lang="uk-UA" sz="1400" dirty="0"/>
              <a:t>Існує кілька різновидів моховиків. Найбільш відомі жовто-бурий і зелений моховик. Жовто-бурий моховик росте в соснових лісах. Забарвлення сухого бархатистого капелюшка жовте чи жовтувато-буре. Зелений чи глухий моховик росте в хвойних і листяних лісах. Забарвлення бархатистого капелюшка жовтувато-зеленувате чи коричневато - зеленувате. Нижня сторона капелюшка і м'якоть жовтуваті. М'якоть на зламі синіє. </a:t>
            </a:r>
            <a:r>
              <a:rPr lang="uk-UA" sz="1400" b="1" dirty="0"/>
              <a:t>Моховики використовуються для готування других блюд (найкраще жарити) і маринування. При сушінні моховики чорніють.</a:t>
            </a:r>
            <a:endParaRPr lang="uk-UA" sz="1400" dirty="0"/>
          </a:p>
        </p:txBody>
      </p:sp>
      <p:pic>
        <p:nvPicPr>
          <p:cNvPr id="5" name="Рисунок 4" descr="Boletus subtomentosus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9467"/>
          <a:stretch>
            <a:fillRect/>
          </a:stretch>
        </p:blipFill>
        <p:spPr bwMode="auto">
          <a:xfrm>
            <a:off x="457200" y="2780928"/>
            <a:ext cx="2890664" cy="323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0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2057400" cy="1066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332656"/>
            <a:ext cx="4690864" cy="4853136"/>
          </a:xfrm>
        </p:spPr>
        <p:txBody>
          <a:bodyPr>
            <a:noAutofit/>
          </a:bodyPr>
          <a:lstStyle/>
          <a:p>
            <a:r>
              <a:rPr lang="uk-UA" sz="1400" b="1" dirty="0" smtClean="0"/>
              <a:t>МАСЛЮК. Інші назви: маслюк дійсний, маслюк звичайний, </a:t>
            </a:r>
            <a:r>
              <a:rPr lang="uk-UA" sz="1400" b="1" dirty="0" err="1" smtClean="0"/>
              <a:t>маслуха</a:t>
            </a:r>
            <a:r>
              <a:rPr lang="uk-UA" sz="1400" b="1" dirty="0" smtClean="0"/>
              <a:t>, маслюк, </a:t>
            </a:r>
            <a:r>
              <a:rPr lang="uk-UA" sz="1400" b="1" dirty="0" err="1" smtClean="0"/>
              <a:t>масляк</a:t>
            </a:r>
            <a:r>
              <a:rPr lang="uk-UA" sz="1400" b="1" dirty="0" smtClean="0"/>
              <a:t>, </a:t>
            </a:r>
            <a:r>
              <a:rPr lang="uk-UA" sz="1400" b="1" dirty="0" err="1" smtClean="0"/>
              <a:t>сосновик</a:t>
            </a:r>
            <a:r>
              <a:rPr lang="uk-UA" sz="1400" b="1" dirty="0" smtClean="0"/>
              <a:t>, чалиш. Росте в соснових борах уздовж доріг, на лісових узліссях, у сосновому молодняку серед заростей вереску, на старих гарах звичайно великими родинами з липня до пізньої осені. Віддає перевагу піщаним і </a:t>
            </a:r>
            <a:r>
              <a:rPr lang="uk-UA" sz="1400" b="1" dirty="0" err="1" smtClean="0"/>
              <a:t>суперпіщаним</a:t>
            </a:r>
            <a:r>
              <a:rPr lang="uk-UA" sz="1400" b="1" dirty="0" smtClean="0"/>
              <a:t> ґрунтам. Гриб дуже часто буває уражений личинками комах. Капелюшок діаметром до 10 см гладкий, </a:t>
            </a:r>
            <a:r>
              <a:rPr lang="uk-UA" sz="1400" b="1" dirty="0" err="1" smtClean="0"/>
              <a:t>подушкопдібна</a:t>
            </a:r>
            <a:r>
              <a:rPr lang="uk-UA" sz="1400" b="1" dirty="0" smtClean="0"/>
              <a:t>, злегка опуклий, пізніше майже плоский, слизуватий. Низ капелюшка закритий плівкою, що з віком розривається й утворює кільце навколо ніжки. Шкірочка капелюшка начебто змазана олією (звідси і назва гриба), легко відокремлюється від капелюшка. М'якоть м'яка, ніжна, ледве кислувата, жовтуватого кольору, із приємним фруктовим запахом. Ніжка довгу до 11см, товщиною до 3см, щільна, циліндрична, з білим кільцем, у старих грибів бурувата, небагато зерниста над кільцем, під кільцем гладка.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b="1" dirty="0" smtClean="0"/>
              <a:t>Подібності з отруйними і неїстівними грибами не має. Схожий на </a:t>
            </a:r>
            <a:r>
              <a:rPr lang="uk-UA" sz="1400" b="1" dirty="0" err="1" smtClean="0"/>
              <a:t>suillus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granulatus</a:t>
            </a:r>
            <a:r>
              <a:rPr lang="uk-UA" sz="1400" b="1" dirty="0" smtClean="0"/>
              <a:t> (маслюк літній), але відрізняється від нього наявністю кільця на ніжці і більш слизуватим капелюшком. Схожі на нього так само </a:t>
            </a:r>
            <a:r>
              <a:rPr lang="uk-UA" sz="1400" b="1" dirty="0" err="1" smtClean="0"/>
              <a:t>suillus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variegatus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Fr</a:t>
            </a:r>
            <a:r>
              <a:rPr lang="uk-UA" sz="1400" b="1" dirty="0" smtClean="0"/>
              <a:t> (моховик жовто-бурий) і </a:t>
            </a:r>
            <a:r>
              <a:rPr lang="uk-UA" sz="1400" b="1" dirty="0" err="1" smtClean="0"/>
              <a:t>suillus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bovinus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Fr</a:t>
            </a:r>
            <a:r>
              <a:rPr lang="uk-UA" sz="1400" b="1" dirty="0" smtClean="0"/>
              <a:t> (</a:t>
            </a:r>
            <a:r>
              <a:rPr lang="uk-UA" sz="1400" b="1" dirty="0" err="1" smtClean="0"/>
              <a:t>козляк</a:t>
            </a:r>
            <a:r>
              <a:rPr lang="uk-UA" sz="1400" b="1" dirty="0" smtClean="0"/>
              <a:t>). Моховик відрізняється відсутністю кільця на ніжці, посинінням м'якоть на зламі і брудно-жовтим чи коричнюватим трубчастим шаром, а </a:t>
            </a:r>
            <a:r>
              <a:rPr lang="uk-UA" sz="1400" b="1" dirty="0" err="1" smtClean="0"/>
              <a:t>козляк-отсутствием</a:t>
            </a:r>
            <a:r>
              <a:rPr lang="uk-UA" sz="1400" b="1" dirty="0" smtClean="0"/>
              <a:t> кільця, більш великими порами, пружною </a:t>
            </a:r>
            <a:r>
              <a:rPr lang="uk-UA" sz="1400" b="1" dirty="0" err="1" smtClean="0"/>
              <a:t>м'якіттю</a:t>
            </a:r>
            <a:r>
              <a:rPr lang="uk-UA" sz="1400" b="1" dirty="0" smtClean="0"/>
              <a:t>. Отрутних двійників не має. Слово </a:t>
            </a:r>
            <a:r>
              <a:rPr lang="uk-UA" sz="1400" b="1" dirty="0" err="1" smtClean="0"/>
              <a:t>luteus</a:t>
            </a:r>
            <a:r>
              <a:rPr lang="uk-UA" sz="1400" b="1" dirty="0" smtClean="0"/>
              <a:t> у назві гриба означає "жовтий". По змісту жирів і вуглеводів маслюки випереджають </a:t>
            </a:r>
            <a:r>
              <a:rPr lang="uk-UA" sz="1400" b="1" dirty="0" err="1" smtClean="0"/>
              <a:t>boletus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edulis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Fr</a:t>
            </a:r>
            <a:r>
              <a:rPr lang="uk-UA" sz="1400" b="1" dirty="0" smtClean="0"/>
              <a:t>(боровики). Один з найпоширеніших видів їстівних грибів, по своїй врожайності в хвойних лісах займає перше місце. Їстівний, смачний гриб другої категорії, по смакових якостях дуже близький до білих грибів. Перед уживанням шкірочку з капелюшка краще зніміть. Вживається в сушеному, свіжому, маринованому і солоному виді</a:t>
            </a:r>
            <a:r>
              <a:rPr lang="uk-UA" sz="1400" dirty="0" smtClean="0"/>
              <a:t>. </a:t>
            </a:r>
            <a:endParaRPr lang="uk-UA" sz="1400" dirty="0"/>
          </a:p>
        </p:txBody>
      </p:sp>
      <p:pic>
        <p:nvPicPr>
          <p:cNvPr id="7" name="Рисунок 6" descr="http://lnu.edu.ua/faculty/geology/phis_geo/fourman/Grybus%20in%20the%20our%20forests/mushr/Masl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340976" cy="2586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600200"/>
            <a:ext cx="4546848" cy="4925144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Опеньки ростуть великими родинами на пеньках, на коренях, іноді уздовж тріщин хвойних і листяних дерев з кінця серпня до заморозків. Іноді можна знайти пеньок, цілком покритий опеньками як шапкою. Опеньки часто можна знайти в </a:t>
            </a:r>
            <a:r>
              <a:rPr lang="uk-UA" b="1" dirty="0" err="1"/>
              <a:t>зарослях</a:t>
            </a:r>
            <a:r>
              <a:rPr lang="uk-UA" b="1" dirty="0"/>
              <a:t> лісової кропиви. Капелюшок в опеньків зверху сірувато-жовтий, чи буруватий з лусочками, знизу пластинчастий, білий. Ніжка тонка з кільцем (залишок плівки, що у молодих грибів закриває нижню частину капелюшка. М'якоть біла з приємним запахом. Опеньки можна жарити, сушити, солити. З опеньків виходить дуже смачний суп. Дрібні опеньки найкраще маринувати.</a:t>
            </a:r>
            <a:r>
              <a:rPr lang="uk-UA" dirty="0"/>
              <a:t> </a:t>
            </a:r>
            <a:endParaRPr lang="uk-UA" dirty="0"/>
          </a:p>
        </p:txBody>
      </p:sp>
      <p:pic>
        <p:nvPicPr>
          <p:cNvPr id="5" name="Рисунок 4" descr="Заготовка опят на зиму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r="14829"/>
          <a:stretch>
            <a:fillRect/>
          </a:stretch>
        </p:blipFill>
        <p:spPr bwMode="auto">
          <a:xfrm>
            <a:off x="179512" y="3717032"/>
            <a:ext cx="3816424" cy="287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3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114800" cy="463711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Печериці ростуть на перегнійному ґрунті, на гнойових і сміттєвих купах, у городах, на лугах, у доріг. Капелюшок м'ясисто-білий, із сіруватим чи </a:t>
            </a:r>
            <a:r>
              <a:rPr lang="uk-UA" b="1" dirty="0" err="1"/>
              <a:t>розоватим</a:t>
            </a:r>
            <a:r>
              <a:rPr lang="uk-UA" b="1" dirty="0"/>
              <a:t> відтінком з дрібними буруватими лусочками, у молодих грибів напівкруглий, потім стає зонтоподібним. М'якоть біла, на зламі рожевіє. Нижня сторона капелюшка (пластинки) у молодих грибів рожева, з віком стає червоно-бурою і коричневою. У молодих грибів нижня сторона капелюшка затягнута білою плівкою, що згодом розривається і залишається на ніжці у виді кільця. Ніжка біла щільна. Печериці можна розводити штучно за допомогою шматочків грибниці в спеціальних темних чи приміщеннях на грядках із гною. Печериці використовуються для готування других блюд, для сушіння і маринування.</a:t>
            </a:r>
            <a:r>
              <a:rPr lang="uk-UA" dirty="0"/>
              <a:t> </a:t>
            </a:r>
            <a:endParaRPr lang="uk-UA" dirty="0"/>
          </a:p>
        </p:txBody>
      </p:sp>
      <p:pic>
        <p:nvPicPr>
          <p:cNvPr id="5" name="Рисунок 4" descr="грибы - Шампиньон полевой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323528" y="3861048"/>
            <a:ext cx="3528392" cy="273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48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1874</Words>
  <Application>Microsoft Office PowerPoint</Application>
  <PresentationFormat>Экран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      Гриби: </vt:lpstr>
      <vt:lpstr>Їстівні гриби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Оленячі роги </vt:lpstr>
      <vt:lpstr>Презентация PowerPoint</vt:lpstr>
      <vt:lpstr>Презентация PowerPoint</vt:lpstr>
      <vt:lpstr>Презентация PowerPoint</vt:lpstr>
      <vt:lpstr>Презентация PowerPoint</vt:lpstr>
      <vt:lpstr>Отруйні та неїстівні гриби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16</cp:revision>
  <dcterms:modified xsi:type="dcterms:W3CDTF">2014-10-31T06:37:25Z</dcterms:modified>
</cp:coreProperties>
</file>