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70" r:id="rId4"/>
    <p:sldId id="257" r:id="rId5"/>
    <p:sldId id="258" r:id="rId6"/>
    <p:sldId id="259" r:id="rId7"/>
    <p:sldId id="262" r:id="rId8"/>
    <p:sldId id="261" r:id="rId9"/>
    <p:sldId id="263" r:id="rId10"/>
    <p:sldId id="266" r:id="rId11"/>
    <p:sldId id="273" r:id="rId12"/>
    <p:sldId id="274" r:id="rId13"/>
    <p:sldId id="275" r:id="rId14"/>
    <p:sldId id="264" r:id="rId15"/>
    <p:sldId id="265" r:id="rId16"/>
    <p:sldId id="271" r:id="rId17"/>
    <p:sldId id="276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91BE1-AE90-49C3-996C-EBE22F6C4A79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2CF6B-A44B-46DA-BF8E-3C8B79E3A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2CF6B-A44B-46DA-BF8E-3C8B79E3A37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F755-59F9-4681-83C5-D9D90FC0149E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3CDA-B885-4EB9-98E2-BB3CEA429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Профілактика та лікування вірусних інфекцій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3886200"/>
            <a:ext cx="4000528" cy="1752600"/>
          </a:xfrm>
        </p:spPr>
        <p:txBody>
          <a:bodyPr>
            <a:normAutofit/>
          </a:bodyPr>
          <a:lstStyle/>
          <a:p>
            <a:r>
              <a:rPr lang="uk-UA" sz="1800" i="1" dirty="0" smtClean="0">
                <a:solidFill>
                  <a:schemeClr val="bg2">
                    <a:lumMod val="25000"/>
                  </a:schemeClr>
                </a:solidFill>
              </a:rPr>
              <a:t>Підготували учениці 10-Б класу </a:t>
            </a:r>
            <a:r>
              <a:rPr lang="uk-UA" sz="1800" i="1" dirty="0" err="1" smtClean="0">
                <a:solidFill>
                  <a:schemeClr val="bg2">
                    <a:lumMod val="25000"/>
                  </a:schemeClr>
                </a:solidFill>
              </a:rPr>
              <a:t>Бровкіна</a:t>
            </a:r>
            <a:r>
              <a:rPr lang="uk-UA" sz="1800" i="1" dirty="0" smtClean="0">
                <a:solidFill>
                  <a:schemeClr val="bg2">
                    <a:lumMod val="25000"/>
                  </a:schemeClr>
                </a:solidFill>
              </a:rPr>
              <a:t> А., </a:t>
            </a:r>
            <a:r>
              <a:rPr lang="uk-UA" sz="1800" i="1" dirty="0" err="1" smtClean="0">
                <a:solidFill>
                  <a:schemeClr val="bg2">
                    <a:lumMod val="25000"/>
                  </a:schemeClr>
                </a:solidFill>
              </a:rPr>
              <a:t>Кулінічева</a:t>
            </a:r>
            <a:r>
              <a:rPr lang="uk-UA" sz="1800" i="1" dirty="0" smtClean="0">
                <a:solidFill>
                  <a:schemeClr val="bg2">
                    <a:lumMod val="25000"/>
                  </a:schemeClr>
                </a:solidFill>
              </a:rPr>
              <a:t> Н., </a:t>
            </a:r>
            <a:r>
              <a:rPr lang="uk-UA" sz="1800" i="1" dirty="0" err="1" smtClean="0">
                <a:solidFill>
                  <a:schemeClr val="bg2">
                    <a:lumMod val="25000"/>
                  </a:schemeClr>
                </a:solidFill>
              </a:rPr>
              <a:t>Новіцька</a:t>
            </a:r>
            <a:r>
              <a:rPr lang="uk-UA" sz="1800" i="1" dirty="0" smtClean="0">
                <a:solidFill>
                  <a:schemeClr val="bg2">
                    <a:lumMod val="25000"/>
                  </a:schemeClr>
                </a:solidFill>
              </a:rPr>
              <a:t> А..</a:t>
            </a:r>
            <a:endParaRPr lang="ru-RU" sz="18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42852"/>
            <a:ext cx="8358246" cy="60722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uk-UA" dirty="0" smtClean="0"/>
              <a:t>                        Профілактика ГРВІ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 Доведено,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вакцинацію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проводити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важко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оскільки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хворобу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викликають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надто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багато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вірусів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ці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віруси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швидко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змінюються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ru-RU" sz="1600" baseline="30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Створення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вакцини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ефективної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для широкого кола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інфекцій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дихальних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шляхів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є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дуже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малоймовірним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1600" dirty="0" smtClean="0"/>
          </a:p>
          <a:p>
            <a:r>
              <a:rPr lang="ru-RU" sz="1600" dirty="0" err="1" smtClean="0"/>
              <a:t>Єдиним</a:t>
            </a:r>
            <a:r>
              <a:rPr lang="ru-RU" sz="1600" dirty="0" smtClean="0"/>
              <a:t> </a:t>
            </a:r>
            <a:r>
              <a:rPr lang="ru-RU" sz="1600" dirty="0" err="1"/>
              <a:t>ефективним</a:t>
            </a:r>
            <a:r>
              <a:rPr lang="ru-RU" sz="1600" dirty="0"/>
              <a:t> шляхом </a:t>
            </a:r>
            <a:r>
              <a:rPr lang="ru-RU" sz="1600" dirty="0" err="1"/>
              <a:t>профілактики</a:t>
            </a:r>
            <a:r>
              <a:rPr lang="ru-RU" sz="1600" dirty="0"/>
              <a:t> </a:t>
            </a:r>
            <a:r>
              <a:rPr lang="ru-RU" sz="1600" b="1" dirty="0"/>
              <a:t>ГРВІ</a:t>
            </a:r>
            <a:r>
              <a:rPr lang="ru-RU" sz="1600" dirty="0"/>
              <a:t> 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фізичне</a:t>
            </a:r>
            <a:r>
              <a:rPr lang="ru-RU" sz="1600" dirty="0"/>
              <a:t> </a:t>
            </a:r>
            <a:r>
              <a:rPr lang="ru-RU" sz="1600" dirty="0" err="1"/>
              <a:t>попередження</a:t>
            </a:r>
            <a:r>
              <a:rPr lang="ru-RU" sz="1600" dirty="0"/>
              <a:t> </a:t>
            </a:r>
            <a:r>
              <a:rPr lang="ru-RU" sz="1600" dirty="0" err="1"/>
              <a:t>розповсюдження</a:t>
            </a:r>
            <a:r>
              <a:rPr lang="ru-RU" sz="1600" dirty="0"/>
              <a:t> </a:t>
            </a:r>
            <a:r>
              <a:rPr lang="ru-RU" sz="1600" dirty="0" err="1" smtClean="0"/>
              <a:t>вірусів</a:t>
            </a:r>
            <a:r>
              <a:rPr lang="ru-RU" sz="1600" dirty="0" smtClean="0"/>
              <a:t>,</a:t>
            </a:r>
            <a:r>
              <a:rPr lang="ru-RU" sz="1600" dirty="0"/>
              <a:t> </a:t>
            </a:r>
            <a:r>
              <a:rPr lang="ru-RU" sz="1600" dirty="0" err="1"/>
              <a:t>головним</a:t>
            </a:r>
            <a:r>
              <a:rPr lang="ru-RU" sz="1600" dirty="0"/>
              <a:t> чином, </a:t>
            </a:r>
            <a:r>
              <a:rPr lang="ru-RU" sz="1600" b="1" dirty="0" err="1"/>
              <a:t>миття</a:t>
            </a:r>
            <a:r>
              <a:rPr lang="ru-RU" sz="1600" b="1" dirty="0"/>
              <a:t> рук </a:t>
            </a:r>
            <a:r>
              <a:rPr lang="ru-RU" sz="1600" b="1" dirty="0" err="1"/>
              <a:t>і</a:t>
            </a:r>
            <a:r>
              <a:rPr lang="ru-RU" sz="1600" b="1" dirty="0"/>
              <a:t> </a:t>
            </a:r>
            <a:r>
              <a:rPr lang="ru-RU" sz="1600" b="1" dirty="0" err="1"/>
              <a:t>користування</a:t>
            </a:r>
            <a:r>
              <a:rPr lang="ru-RU" sz="1600" b="1" dirty="0"/>
              <a:t> масками для </a:t>
            </a:r>
            <a:r>
              <a:rPr lang="ru-RU" sz="1600" b="1" dirty="0" err="1"/>
              <a:t>обличчя</a:t>
            </a:r>
            <a:r>
              <a:rPr lang="ru-RU" sz="1600" dirty="0"/>
              <a:t>; в </a:t>
            </a:r>
            <a:r>
              <a:rPr lang="ru-RU" sz="1600" dirty="0" err="1"/>
              <a:t>лікувальних</a:t>
            </a:r>
            <a:r>
              <a:rPr lang="ru-RU" sz="1600" dirty="0"/>
              <a:t> закладах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b="1" dirty="0" err="1"/>
              <a:t>носять</a:t>
            </a:r>
            <a:r>
              <a:rPr lang="ru-RU" sz="1600" b="1" dirty="0"/>
              <a:t> </a:t>
            </a:r>
            <a:r>
              <a:rPr lang="ru-RU" sz="1600" b="1" dirty="0" err="1"/>
              <a:t>халати</a:t>
            </a:r>
            <a:r>
              <a:rPr lang="ru-RU" sz="1600" b="1" dirty="0"/>
              <a:t> </a:t>
            </a:r>
            <a:r>
              <a:rPr lang="ru-RU" sz="1600" b="1" dirty="0" err="1"/>
              <a:t>й</a:t>
            </a:r>
            <a:r>
              <a:rPr lang="ru-RU" sz="1600" b="1" dirty="0"/>
              <a:t> </a:t>
            </a:r>
            <a:r>
              <a:rPr lang="ru-RU" sz="1600" b="1" dirty="0" err="1"/>
              <a:t>одноразові</a:t>
            </a:r>
            <a:r>
              <a:rPr lang="ru-RU" sz="1600" b="1" dirty="0"/>
              <a:t> рукавички</a:t>
            </a:r>
            <a:r>
              <a:rPr lang="ru-RU" sz="1600" dirty="0" smtClean="0"/>
              <a:t>.</a:t>
            </a:r>
            <a:endParaRPr lang="ru-RU" sz="1600" baseline="30000" dirty="0" smtClean="0"/>
          </a:p>
          <a:p>
            <a:r>
              <a:rPr lang="ru-RU" sz="1600" dirty="0" err="1" smtClean="0"/>
              <a:t>Ізолювати</a:t>
            </a:r>
            <a:r>
              <a:rPr lang="ru-RU" sz="1600" dirty="0" smtClean="0"/>
              <a:t> </a:t>
            </a:r>
            <a:r>
              <a:rPr lang="ru-RU" sz="1600" dirty="0" err="1"/>
              <a:t>інфікованих</a:t>
            </a:r>
            <a:r>
              <a:rPr lang="ru-RU" sz="1600" dirty="0"/>
              <a:t> </a:t>
            </a:r>
            <a:r>
              <a:rPr lang="ru-RU" sz="1600" dirty="0" err="1"/>
              <a:t>осіб</a:t>
            </a:r>
            <a:r>
              <a:rPr lang="ru-RU" sz="1600" dirty="0"/>
              <a:t> </a:t>
            </a:r>
            <a:r>
              <a:rPr lang="ru-RU" sz="1600" dirty="0" err="1"/>
              <a:t>неможливо</a:t>
            </a:r>
            <a:r>
              <a:rPr lang="ru-RU" sz="1600" dirty="0"/>
              <a:t>, тому </a:t>
            </a:r>
            <a:r>
              <a:rPr lang="ru-RU" sz="1600" dirty="0" err="1"/>
              <a:t>що</a:t>
            </a:r>
            <a:r>
              <a:rPr lang="ru-RU" sz="1600" dirty="0"/>
              <a:t> хвороба </a:t>
            </a:r>
            <a:r>
              <a:rPr lang="ru-RU" sz="1600" dirty="0" err="1"/>
              <a:t>дуже</a:t>
            </a:r>
            <a:r>
              <a:rPr lang="ru-RU" sz="1600" dirty="0"/>
              <a:t> </a:t>
            </a:r>
            <a:r>
              <a:rPr lang="ru-RU" sz="1600" dirty="0" err="1"/>
              <a:t>розповсюджена</a:t>
            </a:r>
            <a:r>
              <a:rPr lang="ru-RU" sz="1600" dirty="0"/>
              <a:t>, а </a:t>
            </a:r>
            <a:r>
              <a:rPr lang="ru-RU" sz="1600" dirty="0" err="1"/>
              <a:t>симптоми</a:t>
            </a:r>
            <a:r>
              <a:rPr lang="ru-RU" sz="1600" dirty="0"/>
              <a:t> не </a:t>
            </a:r>
            <a:r>
              <a:rPr lang="ru-RU" sz="1600" dirty="0" err="1"/>
              <a:t>специфічні</a:t>
            </a:r>
            <a:r>
              <a:rPr lang="ru-RU" sz="1600" dirty="0"/>
              <a:t>. </a:t>
            </a:r>
            <a:endParaRPr lang="ru-RU" sz="1600" dirty="0" smtClean="0"/>
          </a:p>
          <a:p>
            <a:r>
              <a:rPr lang="ru-RU" sz="1600" dirty="0" err="1" smtClean="0"/>
              <a:t>Додавання</a:t>
            </a:r>
            <a:r>
              <a:rPr lang="ru-RU" sz="1600" dirty="0" smtClean="0"/>
              <a:t> </a:t>
            </a:r>
            <a:r>
              <a:rPr lang="ru-RU" sz="1600" dirty="0"/>
              <a:t>цинку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dirty="0" err="1"/>
              <a:t>ефективним</a:t>
            </a:r>
            <a:r>
              <a:rPr lang="ru-RU" sz="1600" dirty="0"/>
              <a:t> для </a:t>
            </a:r>
            <a:r>
              <a:rPr lang="ru-RU" sz="1600" dirty="0" err="1"/>
              <a:t>зменшення</a:t>
            </a:r>
            <a:r>
              <a:rPr lang="ru-RU" sz="1600" dirty="0"/>
              <a:t> </a:t>
            </a:r>
            <a:r>
              <a:rPr lang="ru-RU" sz="1600" dirty="0" err="1"/>
              <a:t>частоти</a:t>
            </a:r>
            <a:r>
              <a:rPr lang="ru-RU" sz="1600" dirty="0"/>
              <a:t> </a:t>
            </a:r>
            <a:r>
              <a:rPr lang="ru-RU" sz="1600" dirty="0" err="1"/>
              <a:t>респіраторних</a:t>
            </a:r>
            <a:r>
              <a:rPr lang="ru-RU" sz="1600" dirty="0"/>
              <a:t> </a:t>
            </a:r>
            <a:r>
              <a:rPr lang="ru-RU" sz="1600" dirty="0" err="1"/>
              <a:t>інфекцій</a:t>
            </a:r>
            <a:r>
              <a:rPr lang="ru-RU" sz="1600" dirty="0"/>
              <a:t>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Плановий</a:t>
            </a:r>
            <a:r>
              <a:rPr lang="ru-RU" sz="1600" dirty="0" smtClean="0"/>
              <a:t> </a:t>
            </a:r>
            <a:r>
              <a:rPr lang="ru-RU" sz="1600" dirty="0" err="1"/>
              <a:t>додатковий</a:t>
            </a:r>
            <a:r>
              <a:rPr lang="ru-RU" sz="1600" dirty="0"/>
              <a:t> </a:t>
            </a:r>
            <a:r>
              <a:rPr lang="ru-RU" sz="1600" dirty="0" err="1"/>
              <a:t>прийом</a:t>
            </a:r>
            <a:r>
              <a:rPr lang="ru-RU" sz="1600" dirty="0"/>
              <a:t> </a:t>
            </a:r>
            <a:r>
              <a:rPr lang="ru-RU" sz="1600" dirty="0" err="1"/>
              <a:t>вітаміну</a:t>
            </a:r>
            <a:r>
              <a:rPr lang="ru-RU" sz="1600" dirty="0"/>
              <a:t> С не </a:t>
            </a:r>
            <a:r>
              <a:rPr lang="ru-RU" sz="1600" dirty="0" err="1"/>
              <a:t>знижує</a:t>
            </a:r>
            <a:r>
              <a:rPr lang="ru-RU" sz="1600" dirty="0"/>
              <a:t> </a:t>
            </a:r>
            <a:r>
              <a:rPr lang="ru-RU" sz="1600" dirty="0" err="1"/>
              <a:t>ризик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тяжкість</a:t>
            </a:r>
            <a:r>
              <a:rPr lang="ru-RU" sz="1600" dirty="0"/>
              <a:t> </a:t>
            </a:r>
            <a:r>
              <a:rPr lang="ru-RU" sz="1600" dirty="0" err="1"/>
              <a:t>гострих</a:t>
            </a:r>
            <a:r>
              <a:rPr lang="ru-RU" sz="1600" dirty="0"/>
              <a:t> </a:t>
            </a:r>
            <a:r>
              <a:rPr lang="ru-RU" sz="1600" dirty="0" err="1"/>
              <a:t>респіраторних</a:t>
            </a:r>
            <a:r>
              <a:rPr lang="ru-RU" sz="1600" dirty="0"/>
              <a:t> </a:t>
            </a:r>
            <a:r>
              <a:rPr lang="ru-RU" sz="1600" dirty="0" err="1"/>
              <a:t>вірусних</a:t>
            </a:r>
            <a:r>
              <a:rPr lang="ru-RU" sz="1600" dirty="0"/>
              <a:t> </a:t>
            </a:r>
            <a:r>
              <a:rPr lang="ru-RU" sz="1600" dirty="0" err="1"/>
              <a:t>захворювань</a:t>
            </a:r>
            <a:r>
              <a:rPr lang="ru-RU" sz="1600" dirty="0"/>
              <a:t>. </a:t>
            </a:r>
            <a:r>
              <a:rPr lang="ru-RU" sz="1600" dirty="0" err="1"/>
              <a:t>Вітамін</a:t>
            </a:r>
            <a:r>
              <a:rPr lang="ru-RU" sz="1600" dirty="0"/>
              <a:t> С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скоротити</a:t>
            </a:r>
            <a:r>
              <a:rPr lang="ru-RU" sz="1600" dirty="0"/>
              <a:t> </a:t>
            </a:r>
            <a:r>
              <a:rPr lang="ru-RU" sz="1600" dirty="0" err="1"/>
              <a:t>тривалість</a:t>
            </a:r>
            <a:r>
              <a:rPr lang="ru-RU" sz="1600" dirty="0"/>
              <a:t> ГРВІ.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501222" cy="70009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42852"/>
            <a:ext cx="8715436" cy="614366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592935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uk-UA" sz="8600" dirty="0" smtClean="0"/>
              <a:t>                               Профілактика грипу:</a:t>
            </a:r>
            <a:endParaRPr lang="ru-RU" sz="8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Blip>
                <a:blip r:embed="rId4"/>
              </a:buBlip>
            </a:pP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повноцінне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харчування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включенням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вітамінів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у природному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(перш за все,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свіжі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фрукти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овочі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);</a:t>
            </a:r>
          </a:p>
          <a:p>
            <a:pPr>
              <a:buBlip>
                <a:blip r:embed="rId4"/>
              </a:buBlip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Загартовування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часте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провітрювання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приміщень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buBlip>
                <a:blip r:embed="rId4"/>
              </a:buBlip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достатня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кількість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сну,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регулярне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чергування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праці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відпочинку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щоденне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вологе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прибирання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buBlip>
                <a:blip r:embed="rId4"/>
              </a:buBlip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вживання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загальнозміцнюючих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тонізуючо-імуномодулюючих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препаратів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та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препаратів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цілеспрямованої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імуностимулюючої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дії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buBlip>
                <a:blip r:embed="rId4"/>
              </a:buBlip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Високоефективними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є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рекомендації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загального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санітарно-гігієнічного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спрямування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зокрема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>
              <a:buBlip>
                <a:blip r:embed="rId4"/>
              </a:buBlip>
            </a:pP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часто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мити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руки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милом;</a:t>
            </a:r>
          </a:p>
          <a:p>
            <a:pPr>
              <a:buBlip>
                <a:blip r:embed="rId4"/>
              </a:buBlip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носіння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маски в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осередку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інфекції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при перших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проявах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застуди 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ГРВІ;</a:t>
            </a:r>
          </a:p>
          <a:p>
            <a:pPr>
              <a:buBlip>
                <a:blip r:embed="rId4"/>
              </a:buBlip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прикривати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ніс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рот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хустинкою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одноразовими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серветками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особливо при 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кашлі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та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чиханні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buBlip>
                <a:blip r:embed="rId4"/>
              </a:buBlip>
            </a:pP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широко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застосовувати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засоби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народної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медицини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попередньо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проконсультувавшись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лікарем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),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оксолінову</a:t>
            </a:r>
            <a:r>
              <a:rPr lang="ru-RU" sz="4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мазь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Традиційним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способом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попередження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захворювання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грипом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є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5500" b="1" dirty="0" err="1" smtClean="0">
                <a:solidFill>
                  <a:schemeClr val="accent3">
                    <a:lumMod val="50000"/>
                  </a:schemeClr>
                </a:solidFill>
              </a:rPr>
              <a:t>вакцинація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Вона</a:t>
            </a:r>
          </a:p>
          <a:p>
            <a:pPr>
              <a:buNone/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здійснюється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відповідною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провідному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штампу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протигрипозної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вакциною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містить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як</a:t>
            </a:r>
          </a:p>
          <a:p>
            <a:pPr>
              <a:buNone/>
            </a:pP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правило,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антигени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трьох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штамів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вірусу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грипу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відбираються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основі</a:t>
            </a:r>
            <a:endParaRPr lang="ru-RU" sz="4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рекомендацій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ВООЗ.</a:t>
            </a:r>
          </a:p>
          <a:p>
            <a:pPr>
              <a:buNone/>
            </a:pP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(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Важливо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знати,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вакцинація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здійснюється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тоді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коли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епідеміологічний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прогноз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свідчить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доцільність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масових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заходів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зазвичай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в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середині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осені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Можливе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друге 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щеплення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в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середині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зими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4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4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358346" cy="70723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52"/>
            <a:ext cx="8572560" cy="650085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572560" cy="65008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                                   Профілактика гепатиту</a:t>
            </a:r>
            <a:endParaRPr lang="ru-RU" sz="2400" dirty="0" smtClean="0"/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підвищення</a:t>
            </a:r>
            <a:r>
              <a:rPr lang="ru-RU" sz="1400" dirty="0" smtClean="0"/>
              <a:t> </a:t>
            </a:r>
            <a:r>
              <a:rPr lang="ru-RU" sz="1400" dirty="0" err="1"/>
              <a:t>санітарної</a:t>
            </a:r>
            <a:r>
              <a:rPr lang="ru-RU" sz="1400" dirty="0"/>
              <a:t> </a:t>
            </a:r>
            <a:r>
              <a:rPr lang="ru-RU" sz="1400" dirty="0" err="1"/>
              <a:t>культури</a:t>
            </a:r>
            <a:r>
              <a:rPr lang="ru-RU" sz="1400" dirty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;</a:t>
            </a:r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покращення</a:t>
            </a:r>
            <a:r>
              <a:rPr lang="ru-RU" sz="1400" dirty="0" smtClean="0"/>
              <a:t> </a:t>
            </a:r>
            <a:r>
              <a:rPr lang="ru-RU" sz="1400" dirty="0" err="1"/>
              <a:t>санітарно-гігієнічних</a:t>
            </a:r>
            <a:r>
              <a:rPr lang="ru-RU" sz="1400" dirty="0"/>
              <a:t> умов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;</a:t>
            </a:r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сурове</a:t>
            </a:r>
            <a:r>
              <a:rPr lang="ru-RU" sz="1400" dirty="0" smtClean="0"/>
              <a:t> </a:t>
            </a:r>
            <a:r>
              <a:rPr lang="ru-RU" sz="1400" dirty="0" err="1"/>
              <a:t>дотримання</a:t>
            </a:r>
            <a:r>
              <a:rPr lang="ru-RU" sz="1400" dirty="0"/>
              <a:t> норм </a:t>
            </a:r>
            <a:r>
              <a:rPr lang="ru-RU" sz="1400" dirty="0" err="1"/>
              <a:t>і</a:t>
            </a:r>
            <a:r>
              <a:rPr lang="ru-RU" sz="1400" dirty="0"/>
              <a:t> правил </a:t>
            </a:r>
            <a:r>
              <a:rPr lang="ru-RU" sz="1400" dirty="0" err="1" smtClean="0"/>
              <a:t>водопостачання</a:t>
            </a:r>
            <a:r>
              <a:rPr lang="ru-RU" sz="1400" dirty="0" smtClean="0"/>
              <a:t>;</a:t>
            </a:r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якісне</a:t>
            </a:r>
            <a:r>
              <a:rPr lang="ru-RU" sz="1400" dirty="0" smtClean="0"/>
              <a:t> </a:t>
            </a:r>
            <a:r>
              <a:rPr lang="ru-RU" sz="1400" dirty="0" err="1"/>
              <a:t>знезараження</a:t>
            </a:r>
            <a:r>
              <a:rPr lang="ru-RU" sz="1400" dirty="0"/>
              <a:t> та </a:t>
            </a:r>
            <a:r>
              <a:rPr lang="ru-RU" sz="1400" dirty="0" err="1"/>
              <a:t>утилізація</a:t>
            </a:r>
            <a:r>
              <a:rPr lang="ru-RU" sz="1400" dirty="0"/>
              <a:t> </a:t>
            </a:r>
            <a:r>
              <a:rPr lang="ru-RU" sz="1400" dirty="0" err="1"/>
              <a:t>стічних</a:t>
            </a:r>
            <a:r>
              <a:rPr lang="ru-RU" sz="1400" dirty="0"/>
              <a:t> вод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твердих</a:t>
            </a:r>
            <a:r>
              <a:rPr lang="ru-RU" sz="1400" dirty="0"/>
              <a:t> </a:t>
            </a:r>
            <a:r>
              <a:rPr lang="ru-RU" sz="1400" dirty="0" err="1" smtClean="0"/>
              <a:t>викидів</a:t>
            </a:r>
            <a:r>
              <a:rPr lang="ru-RU" sz="1400" dirty="0" smtClean="0"/>
              <a:t>;</a:t>
            </a:r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дотримання</a:t>
            </a:r>
            <a:r>
              <a:rPr lang="ru-RU" sz="1400" dirty="0" smtClean="0"/>
              <a:t> </a:t>
            </a:r>
            <a:r>
              <a:rPr lang="ru-RU" sz="1400" dirty="0" err="1"/>
              <a:t>санітарних</a:t>
            </a:r>
            <a:r>
              <a:rPr lang="ru-RU" sz="1400" dirty="0"/>
              <a:t> умов </a:t>
            </a:r>
            <a:r>
              <a:rPr lang="ru-RU" sz="1400" dirty="0" err="1"/>
              <a:t>приготування</a:t>
            </a:r>
            <a:r>
              <a:rPr lang="ru-RU" sz="1400" dirty="0"/>
              <a:t> </a:t>
            </a:r>
            <a:r>
              <a:rPr lang="ru-RU" sz="1400" dirty="0" err="1"/>
              <a:t>їжі</a:t>
            </a:r>
            <a:r>
              <a:rPr lang="ru-RU" sz="1400" dirty="0"/>
              <a:t>, особливо в </a:t>
            </a:r>
            <a:r>
              <a:rPr lang="ru-RU" sz="1400" dirty="0" err="1"/>
              <a:t>колективах</a:t>
            </a:r>
            <a:r>
              <a:rPr lang="ru-RU" sz="1400" dirty="0"/>
              <a:t> та в </a:t>
            </a:r>
            <a:r>
              <a:rPr lang="ru-RU" sz="1400" dirty="0" err="1"/>
              <a:t>системі</a:t>
            </a:r>
            <a:r>
              <a:rPr lang="ru-RU" sz="1400" dirty="0"/>
              <a:t> </a:t>
            </a:r>
            <a:r>
              <a:rPr lang="ru-RU" sz="1400" dirty="0" err="1"/>
              <a:t>громадського</a:t>
            </a:r>
            <a:r>
              <a:rPr lang="ru-RU" sz="1400" dirty="0"/>
              <a:t> </a:t>
            </a:r>
            <a:r>
              <a:rPr lang="ru-RU" sz="1400" dirty="0" err="1"/>
              <a:t>харчування</a:t>
            </a:r>
            <a:r>
              <a:rPr lang="ru-RU" sz="1400" dirty="0"/>
              <a:t>.</a:t>
            </a:r>
          </a:p>
          <a:p>
            <a:pPr>
              <a:buNone/>
            </a:pPr>
            <a:r>
              <a:rPr lang="ru-RU" sz="1400" dirty="0" smtClean="0"/>
              <a:t>   </a:t>
            </a:r>
            <a:r>
              <a:rPr lang="ru-RU" sz="1400" dirty="0" err="1" smtClean="0"/>
              <a:t>Специфічна</a:t>
            </a:r>
            <a:r>
              <a:rPr lang="ru-RU" sz="1400" dirty="0" smtClean="0"/>
              <a:t> </a:t>
            </a:r>
            <a:r>
              <a:rPr lang="ru-RU" sz="1400" dirty="0" err="1"/>
              <a:t>профілактика</a:t>
            </a:r>
            <a:r>
              <a:rPr lang="ru-RU" sz="1400" dirty="0"/>
              <a:t> гепатиту </a:t>
            </a:r>
            <a:r>
              <a:rPr lang="ru-RU" sz="1400" dirty="0" smtClean="0"/>
              <a:t>А - </a:t>
            </a:r>
            <a:r>
              <a:rPr lang="ru-RU" sz="1400" dirty="0" err="1" smtClean="0"/>
              <a:t>найбільш</a:t>
            </a:r>
            <a:r>
              <a:rPr lang="ru-RU" sz="1400" dirty="0" smtClean="0"/>
              <a:t> </a:t>
            </a:r>
            <a:r>
              <a:rPr lang="ru-RU" sz="1400" dirty="0" err="1"/>
              <a:t>реальним</a:t>
            </a:r>
            <a:r>
              <a:rPr lang="ru-RU" sz="1400" dirty="0"/>
              <a:t> </a:t>
            </a:r>
            <a:r>
              <a:rPr lang="ru-RU" sz="1400" dirty="0" err="1"/>
              <a:t>засобом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вакцинація</a:t>
            </a:r>
            <a:r>
              <a:rPr lang="ru-RU" sz="1400" dirty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/>
              <a:t>. 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</a:t>
            </a:r>
            <a:r>
              <a:rPr lang="ru-RU" sz="1400" dirty="0" err="1" smtClean="0"/>
              <a:t>Профілактика</a:t>
            </a:r>
            <a:r>
              <a:rPr lang="ru-RU" sz="1400" dirty="0" smtClean="0"/>
              <a:t> </a:t>
            </a:r>
            <a:r>
              <a:rPr lang="ru-RU" sz="1400" dirty="0"/>
              <a:t>гепатиту </a:t>
            </a:r>
            <a:r>
              <a:rPr lang="ru-RU" sz="1400" dirty="0" smtClean="0"/>
              <a:t>В:</a:t>
            </a:r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дослідження</a:t>
            </a:r>
            <a:r>
              <a:rPr lang="ru-RU" sz="1400" dirty="0" smtClean="0"/>
              <a:t> </a:t>
            </a:r>
            <a:r>
              <a:rPr lang="ru-RU" sz="1400" dirty="0" err="1"/>
              <a:t>усіх</a:t>
            </a:r>
            <a:r>
              <a:rPr lang="ru-RU" sz="1400" dirty="0"/>
              <a:t> </a:t>
            </a:r>
            <a:r>
              <a:rPr lang="ru-RU" sz="1400" dirty="0" err="1"/>
              <a:t>донорів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, </a:t>
            </a:r>
            <a:r>
              <a:rPr lang="ru-RU" sz="1400" dirty="0" err="1"/>
              <a:t>органів</a:t>
            </a:r>
            <a:r>
              <a:rPr lang="ru-RU" sz="1400" dirty="0"/>
              <a:t>, тканин, </a:t>
            </a:r>
            <a:r>
              <a:rPr lang="ru-RU" sz="1400" dirty="0" err="1"/>
              <a:t>сперми</a:t>
            </a:r>
            <a:r>
              <a:rPr lang="ru-RU" sz="1400" dirty="0"/>
              <a:t> на </a:t>
            </a:r>
            <a:r>
              <a:rPr lang="ru-RU" sz="1400" dirty="0" err="1"/>
              <a:t>наявність</a:t>
            </a:r>
            <a:r>
              <a:rPr lang="ru-RU" sz="1400" dirty="0"/>
              <a:t> </a:t>
            </a:r>
            <a:r>
              <a:rPr lang="ru-RU" sz="1400" dirty="0" err="1" smtClean="0"/>
              <a:t>трансаміназ</a:t>
            </a:r>
            <a:r>
              <a:rPr lang="ru-RU" sz="1400" dirty="0" smtClean="0"/>
              <a:t>;</a:t>
            </a:r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переливання</a:t>
            </a:r>
            <a:r>
              <a:rPr lang="ru-RU" sz="1400" dirty="0" smtClean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обстеженої</a:t>
            </a:r>
            <a:r>
              <a:rPr lang="ru-RU" sz="1400" dirty="0"/>
              <a:t> </a:t>
            </a:r>
            <a:r>
              <a:rPr lang="ru-RU" sz="1400" dirty="0" err="1"/>
              <a:t>консервованої</a:t>
            </a:r>
            <a:r>
              <a:rPr lang="ru-RU" sz="1400" dirty="0"/>
              <a:t> </a:t>
            </a:r>
            <a:r>
              <a:rPr lang="ru-RU" sz="1400" dirty="0" err="1" smtClean="0"/>
              <a:t>крові</a:t>
            </a:r>
            <a:r>
              <a:rPr lang="ru-RU" sz="1400" dirty="0" smtClean="0"/>
              <a:t>;</a:t>
            </a:r>
          </a:p>
          <a:p>
            <a:pPr>
              <a:buBlip>
                <a:blip r:embed="rId4"/>
              </a:buBlip>
            </a:pPr>
            <a:r>
              <a:rPr lang="ru-RU" sz="1400" dirty="0" err="1" smtClean="0"/>
              <a:t>Вакцинація</a:t>
            </a:r>
            <a:r>
              <a:rPr lang="ru-RU" sz="1400" dirty="0" smtClean="0"/>
              <a:t> (Наказом </a:t>
            </a:r>
            <a:r>
              <a:rPr lang="ru-RU" sz="1400" dirty="0"/>
              <a:t>МОЗ </a:t>
            </a:r>
            <a:r>
              <a:rPr lang="ru-RU" sz="1400" dirty="0" err="1"/>
              <a:t>України</a:t>
            </a:r>
            <a:r>
              <a:rPr lang="ru-RU" sz="1400" dirty="0"/>
              <a:t> №48 </a:t>
            </a:r>
            <a:r>
              <a:rPr lang="ru-RU" sz="1400" dirty="0" err="1"/>
              <a:t>від</a:t>
            </a:r>
            <a:r>
              <a:rPr lang="ru-RU" sz="1400" dirty="0"/>
              <a:t> 03.02.2006 року </a:t>
            </a:r>
            <a:r>
              <a:rPr lang="ru-RU" sz="1400" dirty="0" err="1"/>
              <a:t>щеплення</a:t>
            </a:r>
            <a:r>
              <a:rPr lang="ru-RU" sz="1400" dirty="0"/>
              <a:t> </a:t>
            </a:r>
            <a:r>
              <a:rPr lang="ru-RU" sz="1400" dirty="0" err="1"/>
              <a:t>проти</a:t>
            </a:r>
            <a:r>
              <a:rPr lang="ru-RU" sz="1400" dirty="0"/>
              <a:t> гепатиту В </a:t>
            </a:r>
            <a:r>
              <a:rPr lang="ru-RU" sz="1400" dirty="0" err="1"/>
              <a:t>ділиться</a:t>
            </a:r>
            <a:r>
              <a:rPr lang="ru-RU" sz="1400" dirty="0"/>
              <a:t> на три </a:t>
            </a:r>
            <a:r>
              <a:rPr lang="ru-RU" sz="1400" dirty="0" err="1"/>
              <a:t>розділи</a:t>
            </a:r>
            <a:r>
              <a:rPr lang="ru-RU" sz="1400" dirty="0"/>
              <a:t>: 1. </a:t>
            </a:r>
            <a:r>
              <a:rPr lang="ru-RU" sz="1400" dirty="0" err="1"/>
              <a:t>щеплення</a:t>
            </a:r>
            <a:r>
              <a:rPr lang="ru-RU" sz="1400" dirty="0"/>
              <a:t> за </a:t>
            </a:r>
            <a:r>
              <a:rPr lang="ru-RU" sz="1400" dirty="0" err="1"/>
              <a:t>віком</a:t>
            </a:r>
            <a:r>
              <a:rPr lang="ru-RU" sz="1400" dirty="0"/>
              <a:t>; 2. </a:t>
            </a:r>
            <a:r>
              <a:rPr lang="ru-RU" sz="1400" dirty="0" err="1"/>
              <a:t>щеплення</a:t>
            </a:r>
            <a:r>
              <a:rPr lang="ru-RU" sz="1400" dirty="0"/>
              <a:t> за </a:t>
            </a:r>
            <a:r>
              <a:rPr lang="ru-RU" sz="1400" dirty="0" err="1" smtClean="0"/>
              <a:t>епідпоказаннями</a:t>
            </a:r>
            <a:r>
              <a:rPr lang="ru-RU" sz="1400" dirty="0"/>
              <a:t>; 3. </a:t>
            </a:r>
            <a:r>
              <a:rPr lang="ru-RU" sz="1400" dirty="0" err="1"/>
              <a:t>щеплення</a:t>
            </a:r>
            <a:r>
              <a:rPr lang="ru-RU" sz="1400" dirty="0"/>
              <a:t>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 smtClean="0"/>
              <a:t>рекомендовані</a:t>
            </a:r>
            <a:r>
              <a:rPr lang="ru-RU" sz="1400" dirty="0" smtClean="0"/>
              <a:t>).</a:t>
            </a:r>
          </a:p>
          <a:p>
            <a:pPr>
              <a:buNone/>
            </a:pPr>
            <a:r>
              <a:rPr lang="ru-RU" sz="1400" dirty="0" smtClean="0"/>
              <a:t>   </a:t>
            </a:r>
            <a:r>
              <a:rPr lang="ru-RU" sz="1400" dirty="0" err="1" smtClean="0"/>
              <a:t>Термінові</a:t>
            </a:r>
            <a:r>
              <a:rPr lang="ru-RU" sz="1400" dirty="0" smtClean="0"/>
              <a:t> </a:t>
            </a:r>
            <a:r>
              <a:rPr lang="ru-RU" sz="1400" dirty="0"/>
              <a:t>заходи </a:t>
            </a:r>
            <a:r>
              <a:rPr lang="ru-RU" sz="1400" dirty="0" err="1"/>
              <a:t>профілактики</a:t>
            </a:r>
            <a:r>
              <a:rPr lang="ru-RU" sz="1400" dirty="0"/>
              <a:t> </a:t>
            </a:r>
            <a:r>
              <a:rPr lang="ru-RU" sz="1400" dirty="0" err="1"/>
              <a:t>зараження</a:t>
            </a:r>
            <a:r>
              <a:rPr lang="ru-RU" sz="1400" dirty="0"/>
              <a:t> </a:t>
            </a:r>
            <a:r>
              <a:rPr lang="ru-RU" sz="1400" dirty="0" err="1"/>
              <a:t>вірусу</a:t>
            </a:r>
            <a:r>
              <a:rPr lang="ru-RU" sz="1400" dirty="0"/>
              <a:t> гепатиту С, як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вірусами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парентеральним</a:t>
            </a:r>
            <a:r>
              <a:rPr lang="ru-RU" sz="1400" dirty="0"/>
              <a:t> </a:t>
            </a:r>
            <a:r>
              <a:rPr lang="ru-RU" sz="1400" dirty="0" err="1"/>
              <a:t>механізмом</a:t>
            </a:r>
            <a:r>
              <a:rPr lang="ru-RU" sz="1400" dirty="0"/>
              <a:t> </a:t>
            </a:r>
            <a:r>
              <a:rPr lang="ru-RU" sz="1400" dirty="0" err="1"/>
              <a:t>передачі</a:t>
            </a:r>
            <a:r>
              <a:rPr lang="ru-RU" sz="1400" dirty="0"/>
              <a:t>, </a:t>
            </a:r>
            <a:r>
              <a:rPr lang="ru-RU" sz="1400" dirty="0" err="1"/>
              <a:t>передбачають</a:t>
            </a:r>
            <a:r>
              <a:rPr lang="ru-RU" sz="1400" dirty="0"/>
              <a:t>:</a:t>
            </a:r>
          </a:p>
          <a:p>
            <a:pPr>
              <a:buBlip>
                <a:blip r:embed="rId4"/>
              </a:buBlip>
            </a:pPr>
            <a:r>
              <a:rPr lang="ru-RU" sz="1400" dirty="0"/>
              <a:t>при </a:t>
            </a:r>
            <a:r>
              <a:rPr lang="ru-RU" sz="1400" dirty="0" err="1"/>
              <a:t>потрапляні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іншої</a:t>
            </a:r>
            <a:r>
              <a:rPr lang="ru-RU" sz="1400" dirty="0"/>
              <a:t> </a:t>
            </a:r>
            <a:r>
              <a:rPr lang="ru-RU" sz="1400" dirty="0" err="1"/>
              <a:t>біологічної</a:t>
            </a:r>
            <a:r>
              <a:rPr lang="ru-RU" sz="1400" dirty="0"/>
              <a:t> </a:t>
            </a:r>
            <a:r>
              <a:rPr lang="ru-RU" sz="1400" dirty="0" err="1"/>
              <a:t>рідини</a:t>
            </a:r>
            <a:r>
              <a:rPr lang="ru-RU" sz="1400" dirty="0"/>
              <a:t> </a:t>
            </a:r>
            <a:r>
              <a:rPr lang="ru-RU" sz="1400" dirty="0" err="1"/>
              <a:t>пацєнта</a:t>
            </a:r>
            <a:r>
              <a:rPr lang="ru-RU" sz="1400" dirty="0"/>
              <a:t> на </a:t>
            </a:r>
            <a:r>
              <a:rPr lang="ru-RU" sz="1400" dirty="0" err="1"/>
              <a:t>відкриті</a:t>
            </a:r>
            <a:r>
              <a:rPr lang="ru-RU" sz="1400" dirty="0"/>
              <a:t> </a:t>
            </a:r>
            <a:r>
              <a:rPr lang="ru-RU" sz="1400" dirty="0" err="1"/>
              <a:t>ділянки</a:t>
            </a:r>
            <a:r>
              <a:rPr lang="ru-RU" sz="1400" dirty="0"/>
              <a:t> </a:t>
            </a:r>
            <a:r>
              <a:rPr lang="ru-RU" sz="1400" dirty="0" err="1"/>
              <a:t>шкіри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персоналу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ретельно</a:t>
            </a:r>
            <a:r>
              <a:rPr lang="ru-RU" sz="1400" dirty="0"/>
              <a:t> </a:t>
            </a:r>
            <a:r>
              <a:rPr lang="ru-RU" sz="1400" dirty="0" err="1"/>
              <a:t>відмити</a:t>
            </a:r>
            <a:r>
              <a:rPr lang="ru-RU" sz="1400" dirty="0"/>
              <a:t> в </a:t>
            </a:r>
            <a:r>
              <a:rPr lang="ru-RU" sz="1400" dirty="0" err="1"/>
              <a:t>проточній</a:t>
            </a:r>
            <a:r>
              <a:rPr lang="ru-RU" sz="1400" dirty="0"/>
              <a:t> </a:t>
            </a:r>
            <a:r>
              <a:rPr lang="ru-RU" sz="1400" dirty="0" err="1"/>
              <a:t>воді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милом, а 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цю</a:t>
            </a:r>
            <a:r>
              <a:rPr lang="ru-RU" sz="1400" dirty="0"/>
              <a:t> </a:t>
            </a:r>
            <a:r>
              <a:rPr lang="ru-RU" sz="1400" dirty="0" err="1"/>
              <a:t>ділянку</a:t>
            </a:r>
            <a:r>
              <a:rPr lang="ru-RU" sz="1400" dirty="0"/>
              <a:t> </a:t>
            </a:r>
            <a:r>
              <a:rPr lang="ru-RU" sz="1400" dirty="0" err="1"/>
              <a:t>шкіри</a:t>
            </a:r>
            <a:r>
              <a:rPr lang="ru-RU" sz="1400" dirty="0"/>
              <a:t> </a:t>
            </a:r>
            <a:r>
              <a:rPr lang="ru-RU" sz="1400" dirty="0" err="1"/>
              <a:t>обробити</a:t>
            </a:r>
            <a:r>
              <a:rPr lang="ru-RU" sz="1400" dirty="0"/>
              <a:t> одним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антисептиків</a:t>
            </a:r>
            <a:r>
              <a:rPr lang="ru-RU" sz="1400" dirty="0"/>
              <a:t> (70 % р-н спирту, 3% р-н </a:t>
            </a:r>
            <a:r>
              <a:rPr lang="ru-RU" sz="1400" dirty="0" err="1"/>
              <a:t>перекису</a:t>
            </a:r>
            <a:r>
              <a:rPr lang="ru-RU" sz="1400" dirty="0"/>
              <a:t> </a:t>
            </a:r>
            <a:r>
              <a:rPr lang="ru-RU" sz="1400" dirty="0" err="1"/>
              <a:t>водню</a:t>
            </a:r>
            <a:r>
              <a:rPr lang="ru-RU" sz="1400" dirty="0"/>
              <a:t>, </a:t>
            </a:r>
            <a:r>
              <a:rPr lang="ru-RU" sz="1400" dirty="0" err="1"/>
              <a:t>стеріліум</a:t>
            </a:r>
            <a:r>
              <a:rPr lang="ru-RU" sz="1400" dirty="0"/>
              <a:t>, </a:t>
            </a:r>
            <a:r>
              <a:rPr lang="ru-RU" sz="1400" dirty="0" err="1"/>
              <a:t>йодобак</a:t>
            </a:r>
            <a:r>
              <a:rPr lang="ru-RU" sz="1400" dirty="0"/>
              <a:t>, </a:t>
            </a:r>
            <a:r>
              <a:rPr lang="ru-RU" sz="1400" dirty="0" err="1"/>
              <a:t>кутасепт</a:t>
            </a:r>
            <a:r>
              <a:rPr lang="ru-RU" sz="1400" dirty="0"/>
              <a:t> Г,Ф, </a:t>
            </a:r>
            <a:r>
              <a:rPr lang="ru-RU" sz="1400" dirty="0" err="1"/>
              <a:t>тощо</a:t>
            </a:r>
            <a:r>
              <a:rPr lang="ru-RU" sz="1400" dirty="0" smtClean="0"/>
              <a:t>);</a:t>
            </a:r>
          </a:p>
          <a:p>
            <a:pPr>
              <a:buBlip>
                <a:blip r:embed="rId4"/>
              </a:buBlip>
            </a:pPr>
            <a:r>
              <a:rPr lang="ru-RU" sz="1400" dirty="0" smtClean="0"/>
              <a:t>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порізу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проколу </a:t>
            </a:r>
            <a:r>
              <a:rPr lang="ru-RU" sz="1400" dirty="0" err="1"/>
              <a:t>шкіри</a:t>
            </a:r>
            <a:r>
              <a:rPr lang="ru-RU" sz="1400" dirty="0"/>
              <a:t> </a:t>
            </a:r>
            <a:r>
              <a:rPr lang="ru-RU" sz="1400" dirty="0" err="1"/>
              <a:t>гострим</a:t>
            </a:r>
            <a:r>
              <a:rPr lang="ru-RU" sz="1400" dirty="0"/>
              <a:t> </a:t>
            </a:r>
            <a:r>
              <a:rPr lang="ru-RU" sz="1400" dirty="0" err="1"/>
              <a:t>інструментом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негайно</a:t>
            </a:r>
            <a:r>
              <a:rPr lang="ru-RU" sz="1400" dirty="0"/>
              <a:t> здоровою рукою </a:t>
            </a:r>
            <a:r>
              <a:rPr lang="ru-RU" sz="1400" dirty="0" err="1"/>
              <a:t>передавити</a:t>
            </a:r>
            <a:r>
              <a:rPr lang="ru-RU" sz="1400" dirty="0"/>
              <a:t> </a:t>
            </a:r>
            <a:r>
              <a:rPr lang="ru-RU" sz="1400" dirty="0" err="1"/>
              <a:t>ділянку</a:t>
            </a:r>
            <a:r>
              <a:rPr lang="ru-RU" sz="1400" dirty="0"/>
              <a:t> руки </a:t>
            </a:r>
            <a:r>
              <a:rPr lang="ru-RU" sz="1400" dirty="0" err="1"/>
              <a:t>вище</a:t>
            </a:r>
            <a:r>
              <a:rPr lang="ru-RU" sz="1400" dirty="0"/>
              <a:t> </a:t>
            </a:r>
            <a:r>
              <a:rPr lang="ru-RU" sz="1400" dirty="0" err="1"/>
              <a:t>травмованого</a:t>
            </a:r>
            <a:r>
              <a:rPr lang="ru-RU" sz="1400" dirty="0"/>
              <a:t> </a:t>
            </a:r>
            <a:r>
              <a:rPr lang="ru-RU" sz="1400" dirty="0" err="1"/>
              <a:t>місця</a:t>
            </a:r>
            <a:r>
              <a:rPr lang="ru-RU" sz="1400" dirty="0"/>
              <a:t>, </a:t>
            </a:r>
            <a:r>
              <a:rPr lang="ru-RU" sz="1400" dirty="0" err="1"/>
              <a:t>видавити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неї</a:t>
            </a:r>
            <a:r>
              <a:rPr lang="ru-RU" sz="1400" dirty="0"/>
              <a:t> </a:t>
            </a:r>
            <a:r>
              <a:rPr lang="ru-RU" sz="1400" dirty="0" err="1"/>
              <a:t>кілька</a:t>
            </a:r>
            <a:r>
              <a:rPr lang="ru-RU" sz="1400" dirty="0"/>
              <a:t> </a:t>
            </a:r>
            <a:r>
              <a:rPr lang="ru-RU" sz="1400" dirty="0" err="1"/>
              <a:t>краплин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, а </a:t>
            </a:r>
            <a:r>
              <a:rPr lang="ru-RU" sz="1400" dirty="0" err="1"/>
              <a:t>потім</a:t>
            </a:r>
            <a:r>
              <a:rPr lang="ru-RU" sz="1400" dirty="0"/>
              <a:t> рану </a:t>
            </a:r>
            <a:r>
              <a:rPr lang="ru-RU" sz="1400" dirty="0" err="1"/>
              <a:t>ретельно</a:t>
            </a:r>
            <a:r>
              <a:rPr lang="ru-RU" sz="1400" dirty="0"/>
              <a:t> </a:t>
            </a:r>
            <a:r>
              <a:rPr lang="ru-RU" sz="1400" dirty="0" err="1"/>
              <a:t>промити</a:t>
            </a:r>
            <a:r>
              <a:rPr lang="ru-RU" sz="1400" dirty="0"/>
              <a:t> проточною водою </a:t>
            </a:r>
            <a:r>
              <a:rPr lang="ru-RU" sz="1400" dirty="0" err="1"/>
              <a:t>з</a:t>
            </a:r>
            <a:r>
              <a:rPr lang="ru-RU" sz="1400" dirty="0"/>
              <a:t> милом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обробити</a:t>
            </a:r>
            <a:r>
              <a:rPr lang="ru-RU" sz="1400" dirty="0"/>
              <a:t> одним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 smtClean="0"/>
              <a:t>антисептиків</a:t>
            </a:r>
            <a:r>
              <a:rPr lang="ru-RU" sz="1400" dirty="0" smtClean="0"/>
              <a:t>;</a:t>
            </a:r>
          </a:p>
          <a:p>
            <a:pPr>
              <a:buBlip>
                <a:blip r:embed="rId4"/>
              </a:buBlip>
            </a:pPr>
            <a:r>
              <a:rPr lang="ru-RU" sz="1400" dirty="0" smtClean="0"/>
              <a:t>при </a:t>
            </a:r>
            <a:r>
              <a:rPr lang="ru-RU" sz="1400" dirty="0" err="1"/>
              <a:t>потрапляні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 в </a:t>
            </a:r>
            <a:r>
              <a:rPr lang="ru-RU" sz="1400" dirty="0" err="1"/>
              <a:t>очі</a:t>
            </a:r>
            <a:r>
              <a:rPr lang="ru-RU" sz="1400" dirty="0"/>
              <a:t> </a:t>
            </a:r>
            <a:r>
              <a:rPr lang="ru-RU" sz="1400" dirty="0" err="1"/>
              <a:t>іх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ретельно</a:t>
            </a:r>
            <a:r>
              <a:rPr lang="ru-RU" sz="1400" dirty="0"/>
              <a:t> </a:t>
            </a:r>
            <a:r>
              <a:rPr lang="ru-RU" sz="1400" dirty="0" err="1"/>
              <a:t>промити</a:t>
            </a:r>
            <a:r>
              <a:rPr lang="ru-RU" sz="1400" dirty="0"/>
              <a:t> проточною водою, а 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закапати</a:t>
            </a:r>
            <a:r>
              <a:rPr lang="ru-RU" sz="1400" dirty="0"/>
              <a:t> 1-2 % </a:t>
            </a:r>
            <a:r>
              <a:rPr lang="ru-RU" sz="1400" dirty="0" err="1"/>
              <a:t>розчином</a:t>
            </a:r>
            <a:r>
              <a:rPr lang="ru-RU" sz="1400" dirty="0"/>
              <a:t> </a:t>
            </a:r>
            <a:r>
              <a:rPr lang="ru-RU" sz="1400" dirty="0" err="1"/>
              <a:t>борної</a:t>
            </a:r>
            <a:r>
              <a:rPr lang="ru-RU" sz="1400" dirty="0"/>
              <a:t> </a:t>
            </a:r>
            <a:r>
              <a:rPr lang="ru-RU" sz="1400" dirty="0" err="1"/>
              <a:t>кислоти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розчином</a:t>
            </a:r>
            <a:r>
              <a:rPr lang="ru-RU" sz="1400" dirty="0"/>
              <a:t> альбуциду </a:t>
            </a:r>
            <a:r>
              <a:rPr lang="ru-RU" sz="1400" dirty="0" err="1"/>
              <a:t>натрію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uk-UA" sz="1400" dirty="0" smtClean="0"/>
              <a:t>До того ж як і з гепатитом В треба слідкувати за складом донорської крові, стерильністю медичних інструментів та шприців.</a:t>
            </a:r>
            <a:endParaRPr lang="ru-RU" sz="1400" dirty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52"/>
            <a:ext cx="8786874" cy="65722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643998" cy="65008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3900" dirty="0" smtClean="0"/>
              <a:t>                 Профілактика </a:t>
            </a:r>
            <a:r>
              <a:rPr lang="uk-UA" sz="3900" dirty="0" err="1" smtClean="0"/>
              <a:t>ВІЛу</a:t>
            </a:r>
            <a:endParaRPr lang="uk-UA" sz="39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sz="1800" b="1" dirty="0" smtClean="0">
                <a:solidFill>
                  <a:srgbClr val="C00000"/>
                </a:solidFill>
              </a:rPr>
              <a:t>Наразі НЕМАЄ ВАКЦИНИ проти </a:t>
            </a:r>
            <a:r>
              <a:rPr lang="uk-UA" sz="1800" b="1" dirty="0" err="1" smtClean="0">
                <a:solidFill>
                  <a:srgbClr val="C00000"/>
                </a:solidFill>
              </a:rPr>
              <a:t>ВІЛу</a:t>
            </a:r>
            <a:r>
              <a:rPr lang="uk-UA" sz="1800" b="1" dirty="0" smtClean="0">
                <a:solidFill>
                  <a:srgbClr val="C00000"/>
                </a:solidFill>
              </a:rPr>
              <a:t>, тож головною зброєю у боротьбі з ним є профілактика:</a:t>
            </a:r>
          </a:p>
          <a:p>
            <a:r>
              <a:rPr lang="ru-RU" sz="1800" b="1" dirty="0" err="1">
                <a:solidFill>
                  <a:srgbClr val="669900"/>
                </a:solidFill>
              </a:rPr>
              <a:t>приймати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правильні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щодо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свого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здоров'я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рішення</a:t>
            </a:r>
            <a:r>
              <a:rPr lang="ru-RU" sz="1800" b="1" dirty="0">
                <a:solidFill>
                  <a:srgbClr val="669900"/>
                </a:solidFill>
              </a:rPr>
              <a:t>,</a:t>
            </a:r>
            <a:r>
              <a:rPr lang="ru-RU" sz="1800" dirty="0"/>
              <a:t> </a:t>
            </a:r>
            <a:r>
              <a:rPr lang="ru-RU" sz="1800" dirty="0" err="1"/>
              <a:t>намагатися</a:t>
            </a:r>
            <a:r>
              <a:rPr lang="ru-RU" sz="1800" dirty="0"/>
              <a:t> </a:t>
            </a:r>
            <a:r>
              <a:rPr lang="ru-RU" sz="1800" dirty="0" err="1"/>
              <a:t>протистояти</a:t>
            </a:r>
            <a:r>
              <a:rPr lang="ru-RU" sz="1800" dirty="0"/>
              <a:t> таким факторам </a:t>
            </a:r>
            <a:r>
              <a:rPr lang="ru-RU" sz="1800" dirty="0" err="1"/>
              <a:t>ризику</a:t>
            </a:r>
            <a:r>
              <a:rPr lang="ru-RU" sz="1800" dirty="0"/>
              <a:t>, як потреба </a:t>
            </a:r>
            <a:r>
              <a:rPr lang="ru-RU" sz="1800" dirty="0" err="1"/>
              <a:t>експериментувати</a:t>
            </a:r>
            <a:r>
              <a:rPr lang="ru-RU" sz="1800" dirty="0"/>
              <a:t>, </a:t>
            </a:r>
            <a:r>
              <a:rPr lang="ru-RU" sz="1800" dirty="0" err="1"/>
              <a:t>самоутверджуватись</a:t>
            </a:r>
            <a:r>
              <a:rPr lang="ru-RU" sz="1800" dirty="0"/>
              <a:t> </a:t>
            </a:r>
            <a:r>
              <a:rPr lang="ru-RU" sz="1800" dirty="0" err="1"/>
              <a:t>під</a:t>
            </a:r>
            <a:r>
              <a:rPr lang="ru-RU" sz="1800" dirty="0"/>
              <a:t> </a:t>
            </a:r>
            <a:r>
              <a:rPr lang="ru-RU" sz="1800" dirty="0" err="1"/>
              <a:t>тиском</a:t>
            </a:r>
            <a:r>
              <a:rPr lang="ru-RU" sz="1800" dirty="0"/>
              <a:t> </a:t>
            </a:r>
            <a:r>
              <a:rPr lang="ru-RU" sz="1800" dirty="0" err="1"/>
              <a:t>з</a:t>
            </a:r>
            <a:r>
              <a:rPr lang="ru-RU" sz="1800" dirty="0"/>
              <a:t> боку </a:t>
            </a:r>
            <a:r>
              <a:rPr lang="ru-RU" sz="1800" dirty="0" err="1"/>
              <a:t>однолітків</a:t>
            </a:r>
            <a:r>
              <a:rPr lang="ru-RU" sz="1800" dirty="0"/>
              <a:t> та </a:t>
            </a:r>
            <a:r>
              <a:rPr lang="ru-RU" sz="1800" dirty="0" err="1"/>
              <a:t>наркодільців</a:t>
            </a:r>
            <a:r>
              <a:rPr lang="ru-RU" sz="1800" dirty="0"/>
              <a:t>;</a:t>
            </a:r>
          </a:p>
          <a:p>
            <a:r>
              <a:rPr lang="ru-RU" sz="1800" b="1" dirty="0" err="1" smtClean="0">
                <a:solidFill>
                  <a:srgbClr val="669900"/>
                </a:solidFill>
              </a:rPr>
              <a:t>уникати</a:t>
            </a:r>
            <a:r>
              <a:rPr lang="ru-RU" sz="1800" b="1" dirty="0" smtClean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випадкових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статевих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контактів</a:t>
            </a:r>
            <a:r>
              <a:rPr lang="ru-RU" sz="1800" dirty="0"/>
              <a:t>, </a:t>
            </a:r>
            <a:r>
              <a:rPr lang="ru-RU" sz="1800" dirty="0" err="1"/>
              <a:t>бо</a:t>
            </a:r>
            <a:r>
              <a:rPr lang="ru-RU" sz="1800" dirty="0"/>
              <a:t> </a:t>
            </a:r>
            <a:r>
              <a:rPr lang="ru-RU" sz="1800" dirty="0" err="1"/>
              <a:t>чим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 </a:t>
            </a:r>
            <a:r>
              <a:rPr lang="ru-RU" sz="1800" dirty="0" err="1"/>
              <a:t>сексуальних</a:t>
            </a:r>
            <a:r>
              <a:rPr lang="ru-RU" sz="1800" dirty="0"/>
              <a:t> </a:t>
            </a:r>
            <a:r>
              <a:rPr lang="ru-RU" sz="1800" dirty="0" err="1"/>
              <a:t>партнерів</a:t>
            </a:r>
            <a:r>
              <a:rPr lang="ru-RU" sz="1800" dirty="0"/>
              <a:t>, </a:t>
            </a:r>
            <a:r>
              <a:rPr lang="ru-RU" sz="1800" dirty="0" err="1"/>
              <a:t>тим</a:t>
            </a:r>
            <a:r>
              <a:rPr lang="ru-RU" sz="1800" dirty="0"/>
              <a:t> </a:t>
            </a:r>
            <a:r>
              <a:rPr lang="ru-RU" sz="1800" dirty="0" err="1"/>
              <a:t>вищим</a:t>
            </a:r>
            <a:r>
              <a:rPr lang="ru-RU" sz="1800" dirty="0"/>
              <a:t> </a:t>
            </a:r>
            <a:r>
              <a:rPr lang="ru-RU" sz="1800" dirty="0" err="1"/>
              <a:t>є</a:t>
            </a:r>
            <a:r>
              <a:rPr lang="ru-RU" sz="1800" dirty="0"/>
              <a:t> </a:t>
            </a:r>
            <a:r>
              <a:rPr lang="ru-RU" sz="1800" dirty="0" err="1"/>
              <a:t>ризик</a:t>
            </a:r>
            <a:r>
              <a:rPr lang="ru-RU" sz="1800" dirty="0"/>
              <a:t> </a:t>
            </a:r>
            <a:r>
              <a:rPr lang="ru-RU" sz="1800" dirty="0" err="1"/>
              <a:t>інфікування</a:t>
            </a:r>
            <a:r>
              <a:rPr lang="ru-RU" sz="1800" dirty="0"/>
              <a:t>. </a:t>
            </a:r>
            <a:r>
              <a:rPr lang="ru-RU" sz="1800" dirty="0" err="1"/>
              <a:t>Застосування</a:t>
            </a:r>
            <a:r>
              <a:rPr lang="ru-RU" sz="1800" dirty="0"/>
              <a:t> </a:t>
            </a:r>
            <a:r>
              <a:rPr lang="ru-RU" sz="1800" dirty="0" err="1"/>
              <a:t>презервативів</a:t>
            </a:r>
            <a:r>
              <a:rPr lang="ru-RU" sz="1800" dirty="0"/>
              <a:t> </a:t>
            </a:r>
            <a:r>
              <a:rPr lang="ru-RU" sz="1800" dirty="0" err="1"/>
              <a:t>значно</a:t>
            </a:r>
            <a:r>
              <a:rPr lang="ru-RU" sz="1800" dirty="0"/>
              <a:t> </a:t>
            </a:r>
            <a:r>
              <a:rPr lang="ru-RU" sz="1800" dirty="0" err="1"/>
              <a:t>знижує</a:t>
            </a:r>
            <a:r>
              <a:rPr lang="ru-RU" sz="1800" dirty="0"/>
              <a:t> </a:t>
            </a:r>
            <a:r>
              <a:rPr lang="ru-RU" sz="1800" dirty="0" err="1"/>
              <a:t>можливість</a:t>
            </a:r>
            <a:r>
              <a:rPr lang="ru-RU" sz="1800" dirty="0"/>
              <a:t> </a:t>
            </a:r>
            <a:r>
              <a:rPr lang="ru-RU" sz="1800" dirty="0" err="1"/>
              <a:t>інфікування</a:t>
            </a:r>
            <a:r>
              <a:rPr lang="ru-RU" sz="1800" dirty="0"/>
              <a:t> партнера не </a:t>
            </a:r>
            <a:r>
              <a:rPr lang="ru-RU" sz="1800" dirty="0" err="1"/>
              <a:t>тільки</a:t>
            </a:r>
            <a:r>
              <a:rPr lang="ru-RU" sz="1800" dirty="0"/>
              <a:t> ВІЛ, </a:t>
            </a:r>
            <a:r>
              <a:rPr lang="ru-RU" sz="1800" dirty="0" err="1"/>
              <a:t>але</a:t>
            </a:r>
            <a:r>
              <a:rPr lang="ru-RU" sz="1800" dirty="0"/>
              <a:t> </a:t>
            </a:r>
            <a:r>
              <a:rPr lang="ru-RU" sz="1800" dirty="0" err="1"/>
              <a:t>й</a:t>
            </a:r>
            <a:r>
              <a:rPr lang="ru-RU" sz="1800" dirty="0"/>
              <a:t> </a:t>
            </a:r>
            <a:r>
              <a:rPr lang="ru-RU" sz="1800" dirty="0" err="1"/>
              <a:t>збудниками</a:t>
            </a:r>
            <a:r>
              <a:rPr lang="ru-RU" sz="1800" dirty="0"/>
              <a:t> </a:t>
            </a:r>
            <a:r>
              <a:rPr lang="ru-RU" sz="1800" dirty="0" err="1"/>
              <a:t>венеричних</a:t>
            </a:r>
            <a:r>
              <a:rPr lang="ru-RU" sz="1800" dirty="0"/>
              <a:t> </a:t>
            </a:r>
            <a:r>
              <a:rPr lang="ru-RU" sz="1800" dirty="0" err="1"/>
              <a:t>захворювань</a:t>
            </a:r>
            <a:r>
              <a:rPr lang="ru-RU" sz="1800" dirty="0"/>
              <a:t>, </a:t>
            </a:r>
            <a:r>
              <a:rPr lang="ru-RU" sz="1800" dirty="0" err="1"/>
              <a:t>вірусних</a:t>
            </a:r>
            <a:r>
              <a:rPr lang="ru-RU" sz="1800" dirty="0"/>
              <a:t> </a:t>
            </a:r>
            <a:r>
              <a:rPr lang="ru-RU" sz="1800" dirty="0" err="1"/>
              <a:t>гепатитів</a:t>
            </a:r>
            <a:r>
              <a:rPr lang="ru-RU" sz="1800" dirty="0"/>
              <a:t>. </a:t>
            </a:r>
            <a:r>
              <a:rPr lang="ru-RU" sz="1800" dirty="0" err="1"/>
              <a:t>Купуючи</a:t>
            </a:r>
            <a:r>
              <a:rPr lang="ru-RU" sz="1800" dirty="0"/>
              <a:t> </a:t>
            </a:r>
            <a:r>
              <a:rPr lang="ru-RU" sz="1800" dirty="0" err="1"/>
              <a:t>презервативи</a:t>
            </a:r>
            <a:r>
              <a:rPr lang="ru-RU" sz="1800" dirty="0"/>
              <a:t>, </a:t>
            </a:r>
            <a:r>
              <a:rPr lang="ru-RU" sz="1800" dirty="0" err="1"/>
              <a:t>слід</a:t>
            </a:r>
            <a:r>
              <a:rPr lang="ru-RU" sz="1800" dirty="0"/>
              <a:t> </a:t>
            </a:r>
            <a:r>
              <a:rPr lang="ru-RU" sz="1800" dirty="0" err="1"/>
              <a:t>звертати</a:t>
            </a:r>
            <a:r>
              <a:rPr lang="ru-RU" sz="1800" dirty="0"/>
              <a:t> </a:t>
            </a:r>
            <a:r>
              <a:rPr lang="ru-RU" sz="1800" dirty="0" err="1"/>
              <a:t>увагу</a:t>
            </a:r>
            <a:r>
              <a:rPr lang="ru-RU" sz="1800" dirty="0"/>
              <a:t> на строки </a:t>
            </a:r>
            <a:r>
              <a:rPr lang="ru-RU" sz="1800" dirty="0" err="1"/>
              <a:t>їхньої</a:t>
            </a:r>
            <a:r>
              <a:rPr lang="ru-RU" sz="1800" dirty="0"/>
              <a:t> </a:t>
            </a:r>
            <a:r>
              <a:rPr lang="ru-RU" sz="1800" dirty="0" err="1"/>
              <a:t>реалізації</a:t>
            </a:r>
            <a:r>
              <a:rPr lang="ru-RU" sz="1800" dirty="0"/>
              <a:t> та </a:t>
            </a:r>
            <a:r>
              <a:rPr lang="ru-RU" sz="1800" dirty="0" err="1"/>
              <a:t>наявність</a:t>
            </a:r>
            <a:r>
              <a:rPr lang="ru-RU" sz="1800" dirty="0"/>
              <a:t> </a:t>
            </a:r>
            <a:r>
              <a:rPr lang="ru-RU" sz="1800" dirty="0" err="1"/>
              <a:t>спеціальної</a:t>
            </a:r>
            <a:r>
              <a:rPr lang="ru-RU" sz="1800" dirty="0"/>
              <a:t> </a:t>
            </a:r>
            <a:r>
              <a:rPr lang="ru-RU" sz="1800" dirty="0" err="1"/>
              <a:t>змазки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засвідчує</a:t>
            </a:r>
            <a:r>
              <a:rPr lang="ru-RU" sz="1800" dirty="0"/>
              <a:t> </a:t>
            </a:r>
            <a:r>
              <a:rPr lang="ru-RU" sz="1800" dirty="0" err="1"/>
              <a:t>напис</a:t>
            </a:r>
            <a:r>
              <a:rPr lang="ru-RU" sz="1800" dirty="0"/>
              <a:t> в </a:t>
            </a:r>
            <a:r>
              <a:rPr lang="ru-RU" sz="1800" dirty="0" err="1"/>
              <a:t>анотації</a:t>
            </a:r>
            <a:r>
              <a:rPr lang="ru-RU" sz="1800" dirty="0"/>
              <a:t> - </a:t>
            </a:r>
            <a:r>
              <a:rPr lang="ru-RU" sz="1800" dirty="0" err="1"/>
              <a:t>проти</a:t>
            </a:r>
            <a:r>
              <a:rPr lang="ru-RU" sz="1800" dirty="0"/>
              <a:t> </a:t>
            </a:r>
            <a:r>
              <a:rPr lang="ru-RU" sz="1800" dirty="0" err="1"/>
              <a:t>інфекційних</a:t>
            </a:r>
            <a:r>
              <a:rPr lang="ru-RU" sz="1800" dirty="0"/>
              <a:t> хвороб (</a:t>
            </a:r>
            <a:r>
              <a:rPr lang="ru-RU" sz="1800" dirty="0" err="1"/>
              <a:t>і</a:t>
            </a:r>
            <a:r>
              <a:rPr lang="en-US" sz="1800" dirty="0" err="1"/>
              <a:t>nfections</a:t>
            </a:r>
            <a:r>
              <a:rPr lang="en-US" sz="1800" dirty="0"/>
              <a:t> diseases prevention) </a:t>
            </a:r>
            <a:r>
              <a:rPr lang="ru-RU" sz="1800" dirty="0" err="1"/>
              <a:t>чи</a:t>
            </a:r>
            <a:r>
              <a:rPr lang="ru-RU" sz="1800" dirty="0"/>
              <a:t> АНТИСНІД. </a:t>
            </a:r>
            <a:r>
              <a:rPr lang="ru-RU" sz="1800" dirty="0" err="1"/>
              <a:t>Рекомендується</a:t>
            </a:r>
            <a:r>
              <a:rPr lang="ru-RU" sz="1800" dirty="0"/>
              <a:t> </a:t>
            </a:r>
            <a:r>
              <a:rPr lang="ru-RU" sz="1800" dirty="0" err="1"/>
              <a:t>вживати</a:t>
            </a:r>
            <a:r>
              <a:rPr lang="ru-RU" sz="1800" dirty="0"/>
              <a:t> </a:t>
            </a:r>
            <a:r>
              <a:rPr lang="ru-RU" sz="1800" dirty="0" err="1"/>
              <a:t>латексні</a:t>
            </a:r>
            <a:r>
              <a:rPr lang="ru-RU" sz="1800" dirty="0"/>
              <a:t> </a:t>
            </a:r>
            <a:r>
              <a:rPr lang="ru-RU" sz="1800" dirty="0" err="1"/>
              <a:t>презервативи</a:t>
            </a:r>
            <a:r>
              <a:rPr lang="ru-RU" sz="1800" dirty="0"/>
              <a:t>;</a:t>
            </a:r>
          </a:p>
          <a:p>
            <a:r>
              <a:rPr lang="ru-RU" sz="1800" b="1" dirty="0" err="1" smtClean="0">
                <a:solidFill>
                  <a:srgbClr val="669900"/>
                </a:solidFill>
              </a:rPr>
              <a:t>сексуальні</a:t>
            </a:r>
            <a:r>
              <a:rPr lang="ru-RU" sz="1800" b="1" dirty="0" smtClean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стосунки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з</a:t>
            </a:r>
            <a:r>
              <a:rPr lang="ru-RU" sz="1800" b="1" dirty="0">
                <a:solidFill>
                  <a:srgbClr val="669900"/>
                </a:solidFill>
              </a:rPr>
              <a:t> особами, </a:t>
            </a:r>
            <a:r>
              <a:rPr lang="ru-RU" sz="1800" b="1" dirty="0" err="1">
                <a:solidFill>
                  <a:srgbClr val="669900"/>
                </a:solidFill>
              </a:rPr>
              <a:t>що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вживають</a:t>
            </a:r>
            <a:r>
              <a:rPr lang="ru-RU" sz="1800" b="1" dirty="0">
                <a:solidFill>
                  <a:srgbClr val="669900"/>
                </a:solidFill>
              </a:rPr>
              <a:t> наркотики, </a:t>
            </a:r>
            <a:r>
              <a:rPr lang="ru-RU" sz="1800" b="1" dirty="0" err="1">
                <a:solidFill>
                  <a:srgbClr val="669900"/>
                </a:solidFill>
              </a:rPr>
              <a:t>здебільшого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неконтрольовані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і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вже</a:t>
            </a:r>
            <a:r>
              <a:rPr lang="ru-RU" sz="1800" b="1" dirty="0">
                <a:solidFill>
                  <a:srgbClr val="669900"/>
                </a:solidFill>
              </a:rPr>
              <a:t> тому </a:t>
            </a:r>
            <a:r>
              <a:rPr lang="ru-RU" sz="1800" b="1" dirty="0" err="1">
                <a:solidFill>
                  <a:srgbClr val="669900"/>
                </a:solidFill>
              </a:rPr>
              <a:t>небезпечні</a:t>
            </a:r>
            <a:r>
              <a:rPr lang="ru-RU" sz="1800" b="1" dirty="0">
                <a:solidFill>
                  <a:srgbClr val="669900"/>
                </a:solidFill>
              </a:rPr>
              <a:t>. </a:t>
            </a:r>
            <a:r>
              <a:rPr lang="ru-RU" sz="1800" dirty="0"/>
              <a:t>За </a:t>
            </a:r>
            <a:r>
              <a:rPr lang="ru-RU" sz="1800" dirty="0" err="1"/>
              <a:t>даними</a:t>
            </a:r>
            <a:r>
              <a:rPr lang="ru-RU" sz="1800" dirty="0"/>
              <a:t> статистики 30 - 50 % </a:t>
            </a:r>
            <a:r>
              <a:rPr lang="ru-RU" sz="1800" dirty="0" err="1"/>
              <a:t>осіб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вживають</a:t>
            </a:r>
            <a:r>
              <a:rPr lang="ru-RU" sz="1800" dirty="0"/>
              <a:t> наркотики </a:t>
            </a:r>
            <a:r>
              <a:rPr lang="ru-RU" sz="1800" dirty="0" err="1"/>
              <a:t>ін'єкційним</a:t>
            </a:r>
            <a:r>
              <a:rPr lang="ru-RU" sz="1800" dirty="0"/>
              <a:t> шляхом, </a:t>
            </a:r>
            <a:r>
              <a:rPr lang="ru-RU" sz="1800" dirty="0" err="1"/>
              <a:t>інфіковані</a:t>
            </a:r>
            <a:r>
              <a:rPr lang="ru-RU" sz="1800" dirty="0"/>
              <a:t> ВІЛ </a:t>
            </a:r>
            <a:r>
              <a:rPr lang="ru-RU" sz="1800" dirty="0" err="1"/>
              <a:t>отож</a:t>
            </a:r>
            <a:r>
              <a:rPr lang="ru-RU" sz="1800" dirty="0"/>
              <a:t>, </a:t>
            </a:r>
            <a:r>
              <a:rPr lang="ru-RU" sz="1800" dirty="0" err="1"/>
              <a:t>вірогідність</a:t>
            </a:r>
            <a:r>
              <a:rPr lang="ru-RU" sz="1800" dirty="0"/>
              <a:t> </a:t>
            </a:r>
            <a:r>
              <a:rPr lang="ru-RU" sz="1800" dirty="0" err="1"/>
              <a:t>інфікування</a:t>
            </a:r>
            <a:r>
              <a:rPr lang="ru-RU" sz="1800" dirty="0"/>
              <a:t> </a:t>
            </a:r>
            <a:r>
              <a:rPr lang="ru-RU" sz="1800" dirty="0" err="1"/>
              <a:t>надзвичайно</a:t>
            </a:r>
            <a:r>
              <a:rPr lang="ru-RU" sz="1800" dirty="0"/>
              <a:t> </a:t>
            </a:r>
            <a:r>
              <a:rPr lang="ru-RU" sz="1800" dirty="0" err="1"/>
              <a:t>висока</a:t>
            </a:r>
            <a:r>
              <a:rPr lang="ru-RU" sz="1800" dirty="0"/>
              <a:t>;</a:t>
            </a:r>
          </a:p>
          <a:p>
            <a:r>
              <a:rPr lang="ru-RU" sz="1800" dirty="0" smtClean="0"/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пам'ятати</a:t>
            </a:r>
            <a:r>
              <a:rPr lang="ru-RU" sz="1800" b="1" dirty="0">
                <a:solidFill>
                  <a:srgbClr val="669900"/>
                </a:solidFill>
              </a:rPr>
              <a:t>, </a:t>
            </a:r>
            <a:r>
              <a:rPr lang="ru-RU" sz="1800" b="1" dirty="0" err="1">
                <a:solidFill>
                  <a:srgbClr val="669900"/>
                </a:solidFill>
              </a:rPr>
              <a:t>що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венеричні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хвороби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сприяють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поширенню</a:t>
            </a:r>
            <a:r>
              <a:rPr lang="ru-RU" sz="1800" b="1" dirty="0">
                <a:solidFill>
                  <a:srgbClr val="669900"/>
                </a:solidFill>
              </a:rPr>
              <a:t> ВІЛ, а тому </a:t>
            </a:r>
            <a:r>
              <a:rPr lang="ru-RU" sz="1800" b="1" dirty="0" err="1">
                <a:solidFill>
                  <a:srgbClr val="669900"/>
                </a:solidFill>
              </a:rPr>
              <a:t>їх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потрібно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терміново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лікувати</a:t>
            </a:r>
            <a:r>
              <a:rPr lang="ru-RU" sz="1800" b="1" dirty="0">
                <a:solidFill>
                  <a:srgbClr val="669900"/>
                </a:solidFill>
              </a:rPr>
              <a:t>;</a:t>
            </a:r>
          </a:p>
          <a:p>
            <a:r>
              <a:rPr lang="ru-RU" sz="1800" dirty="0" smtClean="0"/>
              <a:t> </a:t>
            </a:r>
            <a:r>
              <a:rPr lang="ru-RU" sz="1800" b="1" dirty="0">
                <a:solidFill>
                  <a:srgbClr val="669900"/>
                </a:solidFill>
              </a:rPr>
              <a:t>не </a:t>
            </a:r>
            <a:r>
              <a:rPr lang="ru-RU" sz="1800" b="1" dirty="0" err="1">
                <a:solidFill>
                  <a:srgbClr val="669900"/>
                </a:solidFill>
              </a:rPr>
              <a:t>застосовувати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вже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використані</a:t>
            </a:r>
            <a:r>
              <a:rPr lang="ru-RU" sz="1800" b="1" dirty="0">
                <a:solidFill>
                  <a:srgbClr val="669900"/>
                </a:solidFill>
              </a:rPr>
              <a:t>, </a:t>
            </a:r>
            <a:r>
              <a:rPr lang="ru-RU" sz="1800" b="1" dirty="0" err="1">
                <a:solidFill>
                  <a:srgbClr val="669900"/>
                </a:solidFill>
              </a:rPr>
              <a:t>брудні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шприци</a:t>
            </a:r>
            <a:r>
              <a:rPr lang="ru-RU" sz="1800" b="1" dirty="0">
                <a:solidFill>
                  <a:srgbClr val="669900"/>
                </a:solidFill>
              </a:rPr>
              <a:t> та </a:t>
            </a:r>
            <a:r>
              <a:rPr lang="ru-RU" sz="1800" b="1" dirty="0" err="1">
                <a:solidFill>
                  <a:srgbClr val="669900"/>
                </a:solidFill>
              </a:rPr>
              <a:t>голки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smtClean="0">
                <a:solidFill>
                  <a:srgbClr val="669900"/>
                </a:solidFill>
              </a:rPr>
              <a:t>, </a:t>
            </a:r>
            <a:r>
              <a:rPr lang="ru-RU" sz="1800" b="1" dirty="0" err="1" smtClean="0">
                <a:solidFill>
                  <a:srgbClr val="669900"/>
                </a:solidFill>
              </a:rPr>
              <a:t>медичні</a:t>
            </a:r>
            <a:r>
              <a:rPr lang="ru-RU" sz="1800" b="1" dirty="0" smtClean="0">
                <a:solidFill>
                  <a:srgbClr val="669900"/>
                </a:solidFill>
              </a:rPr>
              <a:t> </a:t>
            </a:r>
            <a:r>
              <a:rPr lang="ru-RU" sz="1800" b="1" dirty="0" err="1" smtClean="0">
                <a:solidFill>
                  <a:srgbClr val="669900"/>
                </a:solidFill>
              </a:rPr>
              <a:t>інструменти</a:t>
            </a:r>
            <a:r>
              <a:rPr lang="ru-RU" sz="1800" b="1" dirty="0" smtClean="0">
                <a:solidFill>
                  <a:srgbClr val="669900"/>
                </a:solidFill>
              </a:rPr>
              <a:t>. </a:t>
            </a:r>
            <a:r>
              <a:rPr lang="ru-RU" sz="1800" dirty="0" smtClean="0"/>
              <a:t>Для </a:t>
            </a:r>
            <a:r>
              <a:rPr lang="ru-RU" sz="1800" dirty="0" err="1"/>
              <a:t>кожної</a:t>
            </a:r>
            <a:r>
              <a:rPr lang="ru-RU" sz="1800" dirty="0"/>
              <a:t> </a:t>
            </a:r>
            <a:r>
              <a:rPr lang="ru-RU" sz="1800" dirty="0" err="1"/>
              <a:t>ін'єкції</a:t>
            </a:r>
            <a:r>
              <a:rPr lang="ru-RU" sz="1800" dirty="0"/>
              <a:t> </a:t>
            </a:r>
            <a:r>
              <a:rPr lang="ru-RU" sz="1800" dirty="0" err="1"/>
              <a:t>слід</a:t>
            </a:r>
            <a:r>
              <a:rPr lang="ru-RU" sz="1800" dirty="0"/>
              <a:t> </a:t>
            </a:r>
            <a:r>
              <a:rPr lang="ru-RU" sz="1800" dirty="0" err="1"/>
              <a:t>використовувати</a:t>
            </a:r>
            <a:r>
              <a:rPr lang="ru-RU" sz="1800" dirty="0"/>
              <a:t> </a:t>
            </a:r>
            <a:r>
              <a:rPr lang="ru-RU" sz="1800" dirty="0" err="1"/>
              <a:t>одноразовий</a:t>
            </a:r>
            <a:r>
              <a:rPr lang="ru-RU" sz="1800" dirty="0"/>
              <a:t> </a:t>
            </a:r>
            <a:r>
              <a:rPr lang="ru-RU" sz="1800" dirty="0" err="1"/>
              <a:t>стерильний</a:t>
            </a:r>
            <a:r>
              <a:rPr lang="ru-RU" sz="1800" dirty="0"/>
              <a:t> шприц та </a:t>
            </a:r>
            <a:r>
              <a:rPr lang="ru-RU" sz="1800" dirty="0" err="1"/>
              <a:t>голку</a:t>
            </a:r>
            <a:r>
              <a:rPr lang="ru-RU" sz="1800" dirty="0"/>
              <a:t>, а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неможливо</a:t>
            </a:r>
            <a:r>
              <a:rPr lang="ru-RU" sz="1800" dirty="0"/>
              <a:t>, то </a:t>
            </a:r>
            <a:r>
              <a:rPr lang="ru-RU" sz="1800" dirty="0" err="1"/>
              <a:t>кип'ятити</a:t>
            </a:r>
            <a:r>
              <a:rPr lang="ru-RU" sz="1800" dirty="0"/>
              <a:t> </a:t>
            </a:r>
            <a:r>
              <a:rPr lang="ru-RU" sz="1800" dirty="0" err="1"/>
              <a:t>шприци</a:t>
            </a:r>
            <a:r>
              <a:rPr lang="ru-RU" sz="1800" dirty="0"/>
              <a:t> </a:t>
            </a:r>
            <a:r>
              <a:rPr lang="ru-RU" sz="1800" dirty="0" err="1"/>
              <a:t>багаторазового</a:t>
            </a:r>
            <a:r>
              <a:rPr lang="ru-RU" sz="1800" dirty="0"/>
              <a:t> </a:t>
            </a:r>
            <a:r>
              <a:rPr lang="ru-RU" sz="1800" dirty="0" err="1"/>
              <a:t>вживання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промивати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дезрозчином</a:t>
            </a:r>
            <a:r>
              <a:rPr lang="ru-RU" sz="1800" dirty="0"/>
              <a:t>;</a:t>
            </a:r>
          </a:p>
          <a:p>
            <a:r>
              <a:rPr lang="ru-RU" sz="1800" b="1" dirty="0" smtClean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важливо</a:t>
            </a:r>
            <a:r>
              <a:rPr lang="ru-RU" sz="1800" b="1" dirty="0">
                <a:solidFill>
                  <a:srgbClr val="669900"/>
                </a:solidFill>
              </a:rPr>
              <a:t> знати, </a:t>
            </a:r>
            <a:r>
              <a:rPr lang="ru-RU" sz="1800" b="1" dirty="0" err="1">
                <a:solidFill>
                  <a:srgbClr val="669900"/>
                </a:solidFill>
              </a:rPr>
              <a:t>що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вагітні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ВІЛ-інфіковані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жінки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можуть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запобігти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народженню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хворої</a:t>
            </a:r>
            <a:r>
              <a:rPr lang="ru-RU" sz="1800" b="1" dirty="0">
                <a:solidFill>
                  <a:srgbClr val="669900"/>
                </a:solidFill>
              </a:rPr>
              <a:t> на </a:t>
            </a:r>
            <a:r>
              <a:rPr lang="ru-RU" sz="1800" b="1" dirty="0" err="1">
                <a:solidFill>
                  <a:srgbClr val="669900"/>
                </a:solidFill>
              </a:rPr>
              <a:t>ВІЛ-інфекцію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дитини</a:t>
            </a:r>
            <a:r>
              <a:rPr lang="ru-RU" sz="1800" dirty="0"/>
              <a:t>, </a:t>
            </a:r>
            <a:r>
              <a:rPr lang="ru-RU" sz="1800" dirty="0" err="1"/>
              <a:t>якщо</a:t>
            </a:r>
            <a:r>
              <a:rPr lang="ru-RU" sz="1800" dirty="0"/>
              <a:t> вони </a:t>
            </a:r>
            <a:r>
              <a:rPr lang="ru-RU" sz="1800" dirty="0" err="1"/>
              <a:t>якнайраніше</a:t>
            </a:r>
            <a:r>
              <a:rPr lang="ru-RU" sz="1800" dirty="0"/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звернуться</a:t>
            </a:r>
            <a:r>
              <a:rPr lang="ru-RU" sz="1800" b="1" dirty="0">
                <a:solidFill>
                  <a:srgbClr val="669900"/>
                </a:solidFill>
              </a:rPr>
              <a:t> в </a:t>
            </a:r>
            <a:r>
              <a:rPr lang="ru-RU" sz="1800" b="1" dirty="0" err="1">
                <a:solidFill>
                  <a:srgbClr val="669900"/>
                </a:solidFill>
              </a:rPr>
              <a:t>жіночу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err="1">
                <a:solidFill>
                  <a:srgbClr val="669900"/>
                </a:solidFill>
              </a:rPr>
              <a:t>консультацію</a:t>
            </a:r>
            <a:r>
              <a:rPr lang="ru-RU" sz="1800" dirty="0"/>
              <a:t>, для </a:t>
            </a:r>
            <a:r>
              <a:rPr lang="ru-RU" sz="1800" dirty="0" err="1"/>
              <a:t>проведення</a:t>
            </a:r>
            <a:r>
              <a:rPr lang="ru-RU" sz="1800" dirty="0"/>
              <a:t> </a:t>
            </a:r>
            <a:r>
              <a:rPr lang="ru-RU" sz="1800" dirty="0" err="1"/>
              <a:t>профілактичного</a:t>
            </a:r>
            <a:r>
              <a:rPr lang="ru-RU" sz="1800" dirty="0"/>
              <a:t> </a:t>
            </a:r>
            <a:r>
              <a:rPr lang="ru-RU" sz="1800" dirty="0" err="1"/>
              <a:t>лікування</a:t>
            </a:r>
            <a:r>
              <a:rPr lang="ru-RU" sz="1800" dirty="0"/>
              <a:t>.</a:t>
            </a:r>
          </a:p>
          <a:p>
            <a:pPr>
              <a:buNone/>
            </a:pPr>
            <a:endParaRPr lang="uk-UA" sz="1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42908" y="-142900"/>
            <a:ext cx="9715568" cy="742955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42852"/>
            <a:ext cx="8572560" cy="550072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501122" cy="5983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/>
              <a:t>                                   </a:t>
            </a:r>
            <a:r>
              <a:rPr lang="uk-UA" sz="4400" dirty="0" smtClean="0">
                <a:solidFill>
                  <a:schemeClr val="accent3">
                    <a:lumMod val="50000"/>
                  </a:schemeClr>
                </a:solidFill>
              </a:rPr>
              <a:t>Противірусні ліки</a:t>
            </a:r>
            <a:r>
              <a:rPr lang="uk-UA" sz="4400" dirty="0" smtClean="0"/>
              <a:t> </a:t>
            </a:r>
          </a:p>
          <a:p>
            <a:pPr>
              <a:buNone/>
            </a:pPr>
            <a:r>
              <a:rPr lang="uk-UA" sz="1800" dirty="0" smtClean="0"/>
              <a:t> </a:t>
            </a:r>
            <a:r>
              <a:rPr lang="uk-UA" sz="2400" dirty="0" smtClean="0"/>
              <a:t>Якщо імунна система організму не здатна протистояти</a:t>
            </a:r>
          </a:p>
          <a:p>
            <a:pPr>
              <a:buNone/>
            </a:pPr>
            <a:r>
              <a:rPr lang="uk-UA" sz="2400" dirty="0" smtClean="0"/>
              <a:t>вірусній інфекції, розпочинається захворювання.</a:t>
            </a:r>
          </a:p>
          <a:p>
            <a:r>
              <a:rPr lang="uk-UA" sz="2400" dirty="0" smtClean="0"/>
              <a:t>Для боротьби з вірусними інфекціями використовують або</a:t>
            </a:r>
          </a:p>
          <a:p>
            <a:pPr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природні сполуки </a:t>
            </a:r>
            <a:r>
              <a:rPr lang="uk-UA" sz="2400" dirty="0" smtClean="0"/>
              <a:t>(зокрема, інтерферон), або близькі за дією</a:t>
            </a:r>
          </a:p>
          <a:p>
            <a:pPr>
              <a:buNone/>
            </a:pPr>
            <a:r>
              <a:rPr lang="uk-UA" sz="2400" dirty="0" smtClean="0"/>
              <a:t>до природних 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синтезовані препарати</a:t>
            </a:r>
            <a:r>
              <a:rPr lang="uk-UA" sz="2400" dirty="0" smtClean="0"/>
              <a:t>.</a:t>
            </a:r>
          </a:p>
          <a:p>
            <a:pPr>
              <a:buNone/>
            </a:pPr>
            <a:endParaRPr lang="uk-UA" sz="1800" dirty="0"/>
          </a:p>
          <a:p>
            <a:pPr>
              <a:buNone/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Інтерферон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 пригнічує розмноження більшості вірусів у клітинах</a:t>
            </a:r>
          </a:p>
          <a:p>
            <a:pPr>
              <a:buNone/>
            </a:pP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організму-хазяїна.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0"/>
            <a:ext cx="8715436" cy="62865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500298" y="142852"/>
            <a:ext cx="3071834" cy="157163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5697559"/>
          </a:xfrm>
        </p:spPr>
        <p:txBody>
          <a:bodyPr/>
          <a:lstStyle/>
          <a:p>
            <a:pPr>
              <a:buNone/>
            </a:pPr>
            <a:r>
              <a:rPr lang="uk-UA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          Інгібітори</a:t>
            </a:r>
            <a:endParaRPr lang="uk-UA" sz="4000" dirty="0" smtClean="0"/>
          </a:p>
          <a:p>
            <a:pPr>
              <a:buNone/>
            </a:pPr>
            <a:endParaRPr lang="uk-UA" sz="2800" dirty="0" smtClean="0"/>
          </a:p>
          <a:p>
            <a:pPr>
              <a:buFontTx/>
              <a:buChar char="-"/>
            </a:pPr>
            <a:r>
              <a:rPr lang="uk-UA" sz="2800" dirty="0" smtClean="0"/>
              <a:t>це так звані пригнічувачі вірусних ферментів. </a:t>
            </a:r>
          </a:p>
          <a:p>
            <a:pPr>
              <a:buNone/>
            </a:pPr>
            <a:r>
              <a:rPr lang="uk-UA" sz="2800" dirty="0"/>
              <a:t> </a:t>
            </a:r>
            <a:r>
              <a:rPr lang="uk-UA" sz="2400" dirty="0" smtClean="0"/>
              <a:t>Такі препарати здатні зв'язуватися виключно з активним</a:t>
            </a:r>
          </a:p>
          <a:p>
            <a:pPr>
              <a:buNone/>
            </a:pPr>
            <a:r>
              <a:rPr lang="uk-UA" sz="2400" dirty="0" smtClean="0"/>
              <a:t>центром білка-ферменту вірусу та пригнічувати його активність.</a:t>
            </a:r>
          </a:p>
          <a:p>
            <a:pPr>
              <a:buNone/>
            </a:pPr>
            <a:r>
              <a:rPr lang="uk-UA" sz="2000" dirty="0" smtClean="0"/>
              <a:t>Застосування пригнічувача ферменту, який забезпечує синтез білків </a:t>
            </a:r>
            <a:r>
              <a:rPr lang="uk-UA" sz="2000" dirty="0" err="1" smtClean="0"/>
              <a:t>ВІЛу</a:t>
            </a:r>
            <a:r>
              <a:rPr lang="uk-UA" sz="2000" dirty="0" smtClean="0"/>
              <a:t>,</a:t>
            </a:r>
          </a:p>
          <a:p>
            <a:pPr>
              <a:buNone/>
            </a:pPr>
            <a:r>
              <a:rPr lang="uk-UA" sz="2000" dirty="0" smtClean="0"/>
              <a:t>дало змогу продовжити життя хворим на багато років. 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42908" y="-142900"/>
            <a:ext cx="9572692" cy="771530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Пам'ятайте!</a:t>
            </a:r>
            <a:endParaRPr lang="ru-RU" dirty="0"/>
          </a:p>
        </p:txBody>
      </p:sp>
      <p:sp>
        <p:nvSpPr>
          <p:cNvPr id="6" name="Загнутый угол 5"/>
          <p:cNvSpPr/>
          <p:nvPr/>
        </p:nvSpPr>
        <p:spPr>
          <a:xfrm>
            <a:off x="285720" y="142852"/>
            <a:ext cx="8643998" cy="6572296"/>
          </a:xfrm>
          <a:prstGeom prst="foldedCorner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</a:t>
            </a:r>
            <a:r>
              <a:rPr lang="uk-UA" sz="3600" b="1" dirty="0" smtClean="0">
                <a:solidFill>
                  <a:srgbClr val="669900"/>
                </a:solidFill>
              </a:rPr>
              <a:t>ПАМ</a:t>
            </a:r>
            <a:r>
              <a:rPr lang="en-US" sz="3600" b="1" dirty="0" smtClean="0">
                <a:solidFill>
                  <a:srgbClr val="669900"/>
                </a:solidFill>
              </a:rPr>
              <a:t>’</a:t>
            </a:r>
            <a:r>
              <a:rPr lang="uk-UA" sz="3600" b="1" dirty="0" smtClean="0">
                <a:solidFill>
                  <a:srgbClr val="669900"/>
                </a:solidFill>
              </a:rPr>
              <a:t>ЯТАЙТЕ!!!</a:t>
            </a:r>
            <a:endParaRPr lang="ru-RU" sz="3600" b="1" dirty="0">
              <a:solidFill>
                <a:srgbClr val="6699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Лікування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ГРВІ та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грипу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— складна проблема, тому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його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має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визначати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лікар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. Не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варто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займатись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самолікуванням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оскільки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небезпечно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. Для 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лікування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грипу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можуть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використовуватись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тільки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лікарські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препарати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із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доведеною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активністю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проти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вірусу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грипу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лише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вони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здатні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вплинути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н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вірус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грипу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припинити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розмноження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в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організмі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58" y="928670"/>
            <a:ext cx="8429684" cy="578647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Щеплення, що є обов'язковими в Україні</a:t>
            </a:r>
            <a:endParaRPr lang="ru-RU" sz="3200" dirty="0"/>
          </a:p>
        </p:txBody>
      </p:sp>
      <p:pic>
        <p:nvPicPr>
          <p:cNvPr id="4" name="Содержимое 3" descr="kalendar_privivo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142984"/>
            <a:ext cx="7000924" cy="5214974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35834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85720" y="857232"/>
            <a:ext cx="8572560" cy="4143404"/>
          </a:xfrm>
          <a:prstGeom prst="round2Diag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572560" cy="5768997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Отже, слідкуйте за своїм здоров'ям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 і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агітуйте оточуючих піклуватися про їхнє, адже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воно є найнеобхіднішим для життя!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642942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uk-UA" sz="3100" b="1" dirty="0" smtClean="0">
                <a:solidFill>
                  <a:srgbClr val="7030A0"/>
                </a:solidFill>
              </a:rPr>
              <a:t>Імунітет</a:t>
            </a:r>
            <a:r>
              <a:rPr lang="uk-UA" sz="3100" dirty="0" smtClean="0"/>
              <a:t> </a:t>
            </a:r>
            <a:r>
              <a:rPr lang="uk-UA" dirty="0" smtClean="0"/>
              <a:t>– </a:t>
            </a:r>
            <a:r>
              <a:rPr lang="uk-UA" sz="2600" dirty="0" smtClean="0"/>
              <a:t>це здатність організму захищатися від генетично чужорідних тіл і речовин.</a:t>
            </a:r>
          </a:p>
          <a:p>
            <a:pPr>
              <a:buNone/>
            </a:pPr>
            <a:r>
              <a:rPr lang="uk-UA" sz="3100" dirty="0" smtClean="0">
                <a:solidFill>
                  <a:srgbClr val="7030A0"/>
                </a:solidFill>
              </a:rPr>
              <a:t>Центральні органи імунної системи людини</a:t>
            </a:r>
            <a:r>
              <a:rPr lang="uk-UA" dirty="0" smtClean="0"/>
              <a:t>:</a:t>
            </a:r>
          </a:p>
          <a:p>
            <a:pPr>
              <a:buNone/>
            </a:pPr>
            <a:r>
              <a:rPr lang="uk-UA" sz="2600" dirty="0"/>
              <a:t>к</a:t>
            </a:r>
            <a:r>
              <a:rPr lang="uk-UA" sz="2600" dirty="0" smtClean="0"/>
              <a:t>істковий мозок та </a:t>
            </a:r>
            <a:r>
              <a:rPr lang="uk-UA" sz="2600" dirty="0" err="1" smtClean="0"/>
              <a:t>тимус</a:t>
            </a:r>
            <a:r>
              <a:rPr lang="uk-UA" sz="2600" dirty="0" smtClean="0"/>
              <a:t>,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sz="2600" dirty="0" smtClean="0"/>
              <a:t>а </a:t>
            </a:r>
            <a:r>
              <a:rPr lang="uk-UA" sz="3100" dirty="0" smtClean="0">
                <a:solidFill>
                  <a:srgbClr val="7030A0"/>
                </a:solidFill>
              </a:rPr>
              <a:t>периферичні органи </a:t>
            </a:r>
            <a:r>
              <a:rPr lang="uk-UA" dirty="0" smtClean="0"/>
              <a:t>– </a:t>
            </a:r>
            <a:r>
              <a:rPr lang="uk-UA" sz="2600" dirty="0" smtClean="0"/>
              <a:t>це</a:t>
            </a:r>
          </a:p>
          <a:p>
            <a:pPr>
              <a:buNone/>
            </a:pPr>
            <a:r>
              <a:rPr lang="uk-UA" sz="2600" dirty="0" smtClean="0"/>
              <a:t>лімфатичні вузли, мигдалини, селезінка, апендикс.</a:t>
            </a:r>
          </a:p>
        </p:txBody>
      </p:sp>
      <p:pic>
        <p:nvPicPr>
          <p:cNvPr id="8" name="Рисунок 7" descr="загруженное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3643314"/>
            <a:ext cx="6500858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358346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Імунітет може бути: 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специфічним (набутий) </a:t>
            </a:r>
            <a:r>
              <a:rPr lang="uk-UA" sz="2400" dirty="0" smtClean="0"/>
              <a:t>– розвивається </a:t>
            </a:r>
            <a:r>
              <a:rPr lang="uk-UA" sz="2400" dirty="0" smtClean="0"/>
              <a:t>тоді</a:t>
            </a:r>
            <a:r>
              <a:rPr lang="uk-UA" sz="2400" dirty="0" smtClean="0"/>
              <a:t>, к</a:t>
            </a:r>
            <a:r>
              <a:rPr lang="uk-UA" sz="2400" dirty="0" smtClean="0"/>
              <a:t>оли </a:t>
            </a:r>
            <a:r>
              <a:rPr lang="uk-UA" sz="2400" dirty="0" smtClean="0"/>
              <a:t>організм видужав від інфекційного захворювання або якщо був штучно введений антиген – </a:t>
            </a:r>
            <a:r>
              <a:rPr lang="uk-UA" sz="2400" dirty="0" smtClean="0"/>
              <a:t>вакцина </a:t>
            </a:r>
            <a:r>
              <a:rPr lang="uk-UA" sz="2400" dirty="0" smtClean="0"/>
              <a:t>або ж сироватка;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неспецифічним </a:t>
            </a: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(вроджений) </a:t>
            </a:r>
            <a:r>
              <a:rPr lang="uk-UA" sz="2400" dirty="0" smtClean="0"/>
              <a:t>– від народження в організмі є антитіла до деяких </a:t>
            </a:r>
            <a:r>
              <a:rPr lang="uk-UA" sz="2400" dirty="0" err="1" smtClean="0"/>
              <a:t>хвороб.Він</a:t>
            </a:r>
            <a:r>
              <a:rPr lang="uk-UA" sz="2400" dirty="0" smtClean="0"/>
              <a:t> </a:t>
            </a:r>
            <a:r>
              <a:rPr lang="uk-UA" sz="2400" dirty="0" smtClean="0"/>
              <a:t>допомагає боротися з вірусом, незалежно від його видової належності та слугує головним бар'єром для захворювань з коротким латентним періодом;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  <a:t>с</a:t>
            </a: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</a:rPr>
              <a:t>падковий </a:t>
            </a:r>
            <a:r>
              <a:rPr lang="uk-UA" sz="2400" dirty="0" smtClean="0"/>
              <a:t>– обумовлений захисною функцією ряду тканин, наприклад, шкіри, слизових оболонок.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Шляхи поширення вірусних захворювань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</a:rPr>
              <a:t>Харчовий шлях </a:t>
            </a:r>
            <a:r>
              <a:rPr lang="uk-UA" sz="1800" dirty="0" smtClean="0"/>
              <a:t>– </a:t>
            </a:r>
            <a:r>
              <a:rPr lang="uk-UA" sz="2000" dirty="0" smtClean="0"/>
              <a:t>вірус потрапляє із забрудненими продуктами харчування і водою </a:t>
            </a:r>
            <a:r>
              <a:rPr lang="uk-UA" sz="2000" i="1" dirty="0" smtClean="0">
                <a:solidFill>
                  <a:schemeClr val="bg2">
                    <a:lumMod val="25000"/>
                  </a:schemeClr>
                </a:solidFill>
              </a:rPr>
              <a:t>(вірусний гепатит А, Е та ін.).</a:t>
            </a:r>
          </a:p>
          <a:p>
            <a:r>
              <a:rPr lang="uk-UA" sz="2400" b="1" dirty="0" err="1" smtClean="0">
                <a:solidFill>
                  <a:schemeClr val="accent2">
                    <a:lumMod val="75000"/>
                  </a:schemeClr>
                </a:solidFill>
              </a:rPr>
              <a:t>Парентеральний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 шлях (через кров)</a:t>
            </a:r>
            <a:r>
              <a:rPr lang="uk-UA" sz="2400" dirty="0" smtClean="0"/>
              <a:t> </a:t>
            </a:r>
            <a:r>
              <a:rPr lang="uk-UA" sz="1800" dirty="0" smtClean="0"/>
              <a:t>– </a:t>
            </a:r>
            <a:r>
              <a:rPr lang="uk-UA" sz="2000" dirty="0" smtClean="0"/>
              <a:t>відбувається внаслідок застосування заражених хірургічних інструментів або шприців, </a:t>
            </a:r>
            <a:r>
              <a:rPr lang="uk-UA" sz="2000" dirty="0" err="1" smtClean="0"/>
              <a:t>трансплацентарно</a:t>
            </a:r>
            <a:r>
              <a:rPr lang="uk-UA" sz="2000" dirty="0" smtClean="0"/>
              <a:t> від матері до дитини, при незахищеному статевому контакті. </a:t>
            </a:r>
            <a:r>
              <a:rPr lang="uk-UA" sz="2000" i="1" dirty="0" smtClean="0">
                <a:solidFill>
                  <a:schemeClr val="accent2">
                    <a:lumMod val="75000"/>
                  </a:schemeClr>
                </a:solidFill>
              </a:rPr>
              <a:t>(вірус гепатиту В, сказу, ВІЛ).</a:t>
            </a:r>
          </a:p>
          <a:p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</a:rPr>
              <a:t>Дихальний шлях (повітряно-крапельний механізм передавання)</a:t>
            </a:r>
            <a:r>
              <a:rPr lang="uk-UA" sz="2400" dirty="0" smtClean="0"/>
              <a:t> </a:t>
            </a:r>
            <a:r>
              <a:rPr lang="uk-UA" sz="1800" dirty="0" smtClean="0"/>
              <a:t>– </a:t>
            </a:r>
            <a:r>
              <a:rPr lang="uk-UA" sz="2000" dirty="0" smtClean="0"/>
              <a:t>потрапляє до організму людини разом із вдихуваним повітрям </a:t>
            </a:r>
            <a:r>
              <a:rPr lang="uk-UA" sz="2000" i="1" dirty="0" smtClean="0">
                <a:solidFill>
                  <a:schemeClr val="accent5">
                    <a:lumMod val="75000"/>
                  </a:schemeClr>
                </a:solidFill>
              </a:rPr>
              <a:t>(вірус грипу, вітряної віспи).</a:t>
            </a:r>
          </a:p>
          <a:p>
            <a:r>
              <a:rPr lang="uk-UA" sz="2400" b="1" dirty="0" smtClean="0">
                <a:solidFill>
                  <a:schemeClr val="accent6">
                    <a:lumMod val="75000"/>
                  </a:schemeClr>
                </a:solidFill>
              </a:rPr>
              <a:t>Контактний шлях </a:t>
            </a:r>
            <a:r>
              <a:rPr lang="uk-UA" sz="1800" dirty="0" smtClean="0"/>
              <a:t>– </a:t>
            </a:r>
            <a:r>
              <a:rPr lang="uk-UA" sz="2000" dirty="0" smtClean="0"/>
              <a:t>вірус потрапляє на шкіру людини під час прямого контакту (потискання рук) або через інші предмети (дверні ручки, посуд, рушники, іграшки, телефон, тощо)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uk-UA" sz="1800" dirty="0" smtClean="0"/>
              <a:t>        Оскільки віруси є внутрішньоклітинними паразитами, то ліків, які</a:t>
            </a:r>
          </a:p>
          <a:p>
            <a:pPr>
              <a:buNone/>
            </a:pPr>
            <a:r>
              <a:rPr lang="uk-UA" sz="1800" dirty="0" smtClean="0"/>
              <a:t>були б дієвими проти них і водночас безпечними для всіх клітин організму хазяїв,</a:t>
            </a:r>
          </a:p>
          <a:p>
            <a:pPr>
              <a:buNone/>
            </a:pPr>
            <a:r>
              <a:rPr lang="uk-UA" sz="1800" dirty="0" smtClean="0"/>
              <a:t>поки що не знайдено. Отже, на сьогодні головним напрямом антивірусної</a:t>
            </a:r>
          </a:p>
          <a:p>
            <a:pPr>
              <a:buNone/>
            </a:pPr>
            <a:r>
              <a:rPr lang="uk-UA" sz="1800" dirty="0" smtClean="0"/>
              <a:t>стратегії є запобігання вірусних інфекцій.</a:t>
            </a:r>
          </a:p>
          <a:p>
            <a:pPr>
              <a:buNone/>
            </a:pPr>
            <a:r>
              <a:rPr lang="uk-UA" sz="1800" dirty="0" smtClean="0"/>
              <a:t>       </a:t>
            </a: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Профілактика інфекційних хвороб </a:t>
            </a:r>
            <a:r>
              <a:rPr lang="uk-UA" sz="1800" dirty="0" smtClean="0"/>
              <a:t>– </a:t>
            </a:r>
            <a:r>
              <a:rPr lang="uk-UA" sz="2000" dirty="0" smtClean="0"/>
              <a:t>це система</a:t>
            </a:r>
          </a:p>
          <a:p>
            <a:pPr>
              <a:buNone/>
            </a:pPr>
            <a:r>
              <a:rPr lang="uk-UA" sz="2000" dirty="0" smtClean="0"/>
              <a:t>комплексних засобів, які включають: </a:t>
            </a:r>
          </a:p>
          <a:p>
            <a:pPr>
              <a:buFont typeface="Wingdings" pitchFamily="2" charset="2"/>
              <a:buChar char="q"/>
            </a:pPr>
            <a:r>
              <a:rPr lang="uk-UA" sz="2000" dirty="0" smtClean="0"/>
              <a:t>запобігання появі інфекційних захворювань;</a:t>
            </a:r>
          </a:p>
          <a:p>
            <a:pPr>
              <a:buFont typeface="Wingdings" pitchFamily="2" charset="2"/>
              <a:buChar char="q"/>
            </a:pPr>
            <a:r>
              <a:rPr lang="uk-UA" sz="2000" dirty="0" smtClean="0"/>
              <a:t>обмеження поширення інфекційних захворювань;</a:t>
            </a:r>
          </a:p>
          <a:p>
            <a:pPr>
              <a:buFont typeface="Wingdings" pitchFamily="2" charset="2"/>
              <a:buChar char="q"/>
            </a:pPr>
            <a:r>
              <a:rPr lang="uk-UA" sz="2000" dirty="0" smtClean="0"/>
              <a:t>ліквідацію конкретних інфекційних хвороб шляхом створення в людини імунітету до них.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14290"/>
            <a:ext cx="8572560" cy="614366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До </a:t>
            </a:r>
            <a:r>
              <a:rPr lang="uk-UA" sz="2400" dirty="0" smtClean="0"/>
              <a:t>профілактики </a:t>
            </a:r>
            <a:r>
              <a:rPr lang="uk-UA" sz="2400" dirty="0" smtClean="0"/>
              <a:t>вірусних захворювань належать:</a:t>
            </a:r>
          </a:p>
          <a:p>
            <a:pPr>
              <a:buBlip>
                <a:blip r:embed="rId4"/>
              </a:buBlip>
            </a:pPr>
            <a:r>
              <a:rPr lang="uk-UA" sz="2400" b="1" dirty="0"/>
              <a:t>д</a:t>
            </a:r>
            <a:r>
              <a:rPr lang="uk-UA" sz="2400" b="1" dirty="0" smtClean="0"/>
              <a:t>іагностика </a:t>
            </a:r>
            <a:r>
              <a:rPr lang="uk-UA" sz="2400" dirty="0" smtClean="0"/>
              <a:t>– проведення вірусологічних та інших досліджень для виявлення та </a:t>
            </a:r>
            <a:r>
              <a:rPr lang="uk-UA" sz="2400" dirty="0" smtClean="0"/>
              <a:t>ідентифікації </a:t>
            </a:r>
            <a:r>
              <a:rPr lang="uk-UA" sz="2400" dirty="0" smtClean="0"/>
              <a:t>збудників хвороб;</a:t>
            </a:r>
          </a:p>
          <a:p>
            <a:pPr>
              <a:buBlip>
                <a:blip r:embed="rId4"/>
              </a:buBlip>
            </a:pPr>
            <a:r>
              <a:rPr lang="uk-UA" sz="2400" dirty="0"/>
              <a:t> </a:t>
            </a:r>
            <a:r>
              <a:rPr lang="uk-UA" sz="2400" b="1" dirty="0" smtClean="0"/>
              <a:t>застосування спеціальних лікувально-профілактичних засобів</a:t>
            </a:r>
            <a:r>
              <a:rPr lang="uk-UA" sz="2400" dirty="0" smtClean="0"/>
              <a:t>, що попереджають зараження людини і підвищують природну стійкість до вірусів;</a:t>
            </a:r>
          </a:p>
          <a:p>
            <a:pPr>
              <a:buBlip>
                <a:blip r:embed="rId4"/>
              </a:buBlip>
            </a:pPr>
            <a:r>
              <a:rPr lang="uk-UA" sz="2400" b="1" dirty="0"/>
              <a:t>і</a:t>
            </a:r>
            <a:r>
              <a:rPr lang="uk-UA" sz="2400" b="1" dirty="0" smtClean="0"/>
              <a:t>мунопрофілактика</a:t>
            </a:r>
            <a:r>
              <a:rPr lang="uk-UA" sz="2400" dirty="0" smtClean="0"/>
              <a:t> – попередження певних інфекційних хвороб шляхом проведення </a:t>
            </a:r>
            <a:r>
              <a:rPr lang="uk-UA" sz="2400" b="1" i="1" dirty="0" smtClean="0"/>
              <a:t>імунізації</a:t>
            </a:r>
            <a:r>
              <a:rPr lang="uk-UA" sz="2400" dirty="0" smtClean="0"/>
              <a:t> </a:t>
            </a:r>
            <a:r>
              <a:rPr lang="uk-UA" sz="2400" b="1" i="1" dirty="0" smtClean="0"/>
              <a:t>- створення штучного імунітету.</a:t>
            </a:r>
          </a:p>
          <a:p>
            <a:pPr>
              <a:buBlip>
                <a:blip r:embed="rId4"/>
              </a:buBlip>
            </a:pPr>
            <a:endParaRPr lang="uk-UA" sz="24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 hidden="1"/>
          <p:cNvSpPr/>
          <p:nvPr/>
        </p:nvSpPr>
        <p:spPr>
          <a:xfrm>
            <a:off x="214282" y="0"/>
            <a:ext cx="8572560" cy="671514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 hidden="1"/>
          <p:cNvSpPr/>
          <p:nvPr/>
        </p:nvSpPr>
        <p:spPr>
          <a:xfrm>
            <a:off x="-285784" y="0"/>
            <a:ext cx="9215502" cy="657227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 hidden="1"/>
          <p:cNvSpPr/>
          <p:nvPr/>
        </p:nvSpPr>
        <p:spPr>
          <a:xfrm>
            <a:off x="214282" y="0"/>
            <a:ext cx="8501122" cy="664371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 hidden="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-428660" y="0"/>
            <a:ext cx="9572660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Механізм створення стійкості до вірусних інфекцій на прикладі вірусу віспи корів</a:t>
            </a:r>
            <a:b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9001156" cy="578645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14422"/>
            <a:ext cx="2500330" cy="9286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Вірус потрапляє до організму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142984"/>
            <a:ext cx="2357454" cy="121444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Деякі види лімфоцитів розпізнають його поверхневі білки як невластиві людині, тобто антигени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1214422"/>
            <a:ext cx="1928826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В-лімфоцити виробляють  специфічні білки – антитіла, або імуноглобуліни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3071810"/>
            <a:ext cx="1928826" cy="10001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Вони нейтралізують антигени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15074" y="3071810"/>
            <a:ext cx="2214578" cy="10001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Антитіла вводять у дію механізми імунної пам'яті, яку забезпечують Т-лімфоцити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86446" y="4643446"/>
            <a:ext cx="2714644" cy="1571636"/>
          </a:xfrm>
          <a:prstGeom prst="rect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При повторному потраплянні в організм певного антигену швидко утворюється велика кількість антитіл, які припиняють розвиток захворювання</a:t>
            </a:r>
            <a:endParaRPr lang="ru-RU" sz="1400" b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857488" y="1571612"/>
            <a:ext cx="428628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786446" y="1643050"/>
            <a:ext cx="428628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5357818" y="2428868"/>
            <a:ext cx="1000132" cy="50006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6823091" y="2678107"/>
            <a:ext cx="500066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6822297" y="4321975"/>
            <a:ext cx="500066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286908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Для </a:t>
            </a:r>
            <a:r>
              <a:rPr lang="uk-UA" sz="1800" i="1" dirty="0" smtClean="0"/>
              <a:t>надбання</a:t>
            </a:r>
            <a:r>
              <a:rPr lang="uk-UA" sz="1800" dirty="0" smtClean="0"/>
              <a:t> </a:t>
            </a:r>
            <a:r>
              <a:rPr lang="uk-UA" sz="1800" b="1" dirty="0" smtClean="0"/>
              <a:t>штучного </a:t>
            </a:r>
            <a:r>
              <a:rPr lang="uk-UA" sz="1800" b="1" dirty="0" smtClean="0">
                <a:solidFill>
                  <a:srgbClr val="C00000"/>
                </a:solidFill>
              </a:rPr>
              <a:t>активного </a:t>
            </a:r>
            <a:r>
              <a:rPr lang="uk-UA" sz="1800" b="1" dirty="0" smtClean="0"/>
              <a:t>імунітету </a:t>
            </a:r>
            <a:r>
              <a:rPr lang="uk-UA" sz="1800" dirty="0" smtClean="0"/>
              <a:t>застосовують </a:t>
            </a:r>
            <a:br>
              <a:rPr lang="uk-UA" sz="1800" dirty="0" smtClean="0"/>
            </a:b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</a:rPr>
              <a:t>вакцини</a:t>
            </a:r>
            <a:r>
              <a:rPr lang="uk-UA" sz="1800" b="1" dirty="0" smtClean="0"/>
              <a:t> (ослаблені збудники хвороби) декількох типів</a:t>
            </a:r>
            <a:r>
              <a:rPr lang="uk-UA" sz="1800" dirty="0" smtClean="0"/>
              <a:t>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Живі</a:t>
            </a:r>
            <a:r>
              <a:rPr lang="uk-UA" dirty="0" smtClean="0"/>
              <a:t> – </a:t>
            </a:r>
            <a:r>
              <a:rPr lang="uk-UA" sz="2400" dirty="0" smtClean="0"/>
              <a:t>вакцини, що містять послаблені вірусні частинки, які здатні проникати до клітин організму, але втратили патогенність;</a:t>
            </a:r>
          </a:p>
          <a:p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Убиті (</a:t>
            </a:r>
            <a:r>
              <a:rPr lang="uk-UA" sz="2800" dirty="0" err="1" smtClean="0">
                <a:solidFill>
                  <a:schemeClr val="accent3">
                    <a:lumMod val="50000"/>
                  </a:schemeClr>
                </a:solidFill>
              </a:rPr>
              <a:t>інактивовані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uk-UA" sz="1800" dirty="0" smtClean="0"/>
              <a:t>- </a:t>
            </a:r>
            <a:r>
              <a:rPr lang="uk-UA" sz="2400" dirty="0" smtClean="0"/>
              <a:t>вакцини, у складі яких є віруси, оброблені токсичними речовинами або рентгенівським випромінюванням. </a:t>
            </a:r>
          </a:p>
          <a:p>
            <a:r>
              <a:rPr lang="uk-UA" sz="2800" dirty="0" err="1" smtClean="0">
                <a:solidFill>
                  <a:schemeClr val="accent3">
                    <a:lumMod val="50000"/>
                  </a:schemeClr>
                </a:solidFill>
              </a:rPr>
              <a:t>Субодиничні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1800" dirty="0" smtClean="0"/>
              <a:t>– </a:t>
            </a:r>
            <a:r>
              <a:rPr lang="uk-UA" sz="2400" dirty="0" smtClean="0"/>
              <a:t>вакцини, до складу яких входять не цілі вірусні частинки, а тільки окремі вірусні білки. </a:t>
            </a:r>
          </a:p>
          <a:p>
            <a:pPr>
              <a:buNone/>
            </a:pPr>
            <a:r>
              <a:rPr lang="uk-UA" sz="18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Отже, спільним для всіх вакцин є наявність вірусного</a:t>
            </a:r>
          </a:p>
          <a:p>
            <a:pPr>
              <a:buNone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білка, який розпізнається імунною системою хазяїна як</a:t>
            </a:r>
          </a:p>
          <a:p>
            <a:pPr>
              <a:buNone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антиген, стимулюючи вироблення відповідних антитіл.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358346" cy="70009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14290"/>
            <a:ext cx="8715436" cy="54292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Для </a:t>
            </a:r>
            <a:r>
              <a:rPr lang="uk-UA" sz="2400" i="1" dirty="0" smtClean="0"/>
              <a:t>надбання</a:t>
            </a:r>
            <a:r>
              <a:rPr lang="uk-UA" sz="2400" b="1" dirty="0" smtClean="0"/>
              <a:t>  штучного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пасивного</a:t>
            </a:r>
            <a:r>
              <a:rPr lang="uk-UA" sz="2400" b="1" dirty="0" smtClean="0"/>
              <a:t> імунітету  </a:t>
            </a:r>
            <a:r>
              <a:rPr lang="uk-UA" sz="2400" dirty="0" smtClean="0"/>
              <a:t>до</a:t>
            </a:r>
          </a:p>
          <a:p>
            <a:pPr>
              <a:buNone/>
            </a:pPr>
            <a:r>
              <a:rPr lang="uk-UA" sz="2400" dirty="0" smtClean="0"/>
              <a:t>організму вводять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сироватки</a:t>
            </a:r>
            <a:r>
              <a:rPr lang="uk-UA" sz="2400" b="1" dirty="0" smtClean="0"/>
              <a:t> - </a:t>
            </a:r>
            <a:r>
              <a:rPr lang="uk-UA" sz="2400" dirty="0" smtClean="0"/>
              <a:t>готові захисні речовини (антитіла).</a:t>
            </a:r>
            <a:r>
              <a:rPr lang="uk-UA" sz="2400" b="1" dirty="0" smtClean="0"/>
              <a:t/>
            </a:r>
            <a:br>
              <a:rPr lang="uk-UA" sz="2400" b="1" dirty="0" smtClean="0"/>
            </a:br>
            <a:endParaRPr lang="uk-UA" sz="2400" b="1" dirty="0" smtClean="0"/>
          </a:p>
          <a:p>
            <a:pPr>
              <a:buNone/>
            </a:pPr>
            <a:r>
              <a:rPr lang="uk-UA" sz="2400" b="1" dirty="0"/>
              <a:t> </a:t>
            </a:r>
            <a:r>
              <a:rPr lang="uk-UA" sz="2400" b="1" dirty="0" smtClean="0"/>
              <a:t>    Антитіла – </a:t>
            </a:r>
            <a:r>
              <a:rPr lang="uk-UA" sz="2400" dirty="0" smtClean="0"/>
              <a:t>це неспецифічні білки імуноглобуліни (</a:t>
            </a:r>
            <a:r>
              <a:rPr lang="en-US" sz="2400" dirty="0" smtClean="0"/>
              <a:t>y</a:t>
            </a:r>
            <a:r>
              <a:rPr lang="uk-UA" sz="2400" dirty="0" err="1" smtClean="0"/>
              <a:t>-глобуліни</a:t>
            </a:r>
            <a:r>
              <a:rPr lang="uk-UA" sz="2400" dirty="0" smtClean="0"/>
              <a:t>),</a:t>
            </a:r>
          </a:p>
          <a:p>
            <a:pPr>
              <a:buNone/>
            </a:pPr>
            <a:r>
              <a:rPr lang="uk-UA" sz="2400" dirty="0" smtClean="0"/>
              <a:t>які утворюються в організмі тварин, людей під впливом</a:t>
            </a:r>
          </a:p>
          <a:p>
            <a:pPr>
              <a:buNone/>
            </a:pPr>
            <a:r>
              <a:rPr lang="uk-UA" sz="2400" dirty="0" smtClean="0"/>
              <a:t>антигенів і містяться переважно в сироватці крові, а також в</a:t>
            </a:r>
          </a:p>
          <a:p>
            <a:pPr>
              <a:buNone/>
            </a:pPr>
            <a:r>
              <a:rPr lang="uk-UA" sz="2400" dirty="0" smtClean="0"/>
              <a:t>слині, сльозах, поті тощо.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1049</Words>
  <Application>Microsoft Office PowerPoint</Application>
  <PresentationFormat>Экран (4:3)</PresentationFormat>
  <Paragraphs>132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Профілактика та лікування вірусних інфекцій</vt:lpstr>
      <vt:lpstr>Слайд 2</vt:lpstr>
      <vt:lpstr>Слайд 3</vt:lpstr>
      <vt:lpstr>Шляхи поширення вірусних захворювань</vt:lpstr>
      <vt:lpstr>Слайд 5</vt:lpstr>
      <vt:lpstr>Слайд 6</vt:lpstr>
      <vt:lpstr>Механізм створення стійкості до вірусних інфекцій на прикладі вірусу віспи корів </vt:lpstr>
      <vt:lpstr>Для надбання штучного активного імунітету застосовують  вакцини (ослаблені збудники хвороби) декількох типів: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Пам'ятайте!</vt:lpstr>
      <vt:lpstr>Щеплення, що є обов'язковими в Україні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49</cp:revision>
  <dcterms:created xsi:type="dcterms:W3CDTF">2014-04-21T05:39:05Z</dcterms:created>
  <dcterms:modified xsi:type="dcterms:W3CDTF">2014-04-23T06:22:30Z</dcterms:modified>
</cp:coreProperties>
</file>