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9" autoAdjust="0"/>
    <p:restoredTop sz="94660"/>
  </p:normalViewPr>
  <p:slideViewPr>
    <p:cSldViewPr>
      <p:cViewPr varScale="1">
        <p:scale>
          <a:sx n="104" d="100"/>
          <a:sy n="104" d="100"/>
        </p:scale>
        <p:origin x="-11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59E79C74-BB92-4020-BC3D-1751C00795DE}" type="datetimeFigureOut">
              <a:rPr lang="uk-UA" smtClean="0"/>
              <a:t>05.05.2014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376560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9E79C74-BB92-4020-BC3D-1751C00795DE}" type="datetimeFigureOut">
              <a:rPr lang="uk-UA" smtClean="0"/>
              <a:t>05.05.2014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11703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9E79C74-BB92-4020-BC3D-1751C00795DE}" type="datetimeFigureOut">
              <a:rPr lang="uk-UA" smtClean="0"/>
              <a:t>05.05.2014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261620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9E79C74-BB92-4020-BC3D-1751C00795DE}" type="datetimeFigureOut">
              <a:rPr lang="uk-UA" smtClean="0"/>
              <a:t>05.05.2014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4046230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9E79C74-BB92-4020-BC3D-1751C00795DE}" type="datetimeFigureOut">
              <a:rPr lang="uk-UA" smtClean="0"/>
              <a:t>05.05.2014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3959913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59E79C74-BB92-4020-BC3D-1751C00795DE}" type="datetimeFigureOut">
              <a:rPr lang="uk-UA" smtClean="0"/>
              <a:t>05.05.2014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143831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9E79C74-BB92-4020-BC3D-1751C00795DE}" type="datetimeFigureOut">
              <a:rPr lang="uk-UA" smtClean="0"/>
              <a:t>05.05.2014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144254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59E79C74-BB92-4020-BC3D-1751C00795DE}" type="datetimeFigureOut">
              <a:rPr lang="uk-UA" smtClean="0"/>
              <a:t>05.05.2014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106620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9E79C74-BB92-4020-BC3D-1751C00795DE}" type="datetimeFigureOut">
              <a:rPr lang="uk-UA" smtClean="0"/>
              <a:t>05.05.2014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2964909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E79C74-BB92-4020-BC3D-1751C00795DE}" type="datetimeFigureOut">
              <a:rPr lang="uk-UA" smtClean="0"/>
              <a:t>05.05.2014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371926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9E79C74-BB92-4020-BC3D-1751C00795DE}" type="datetimeFigureOut">
              <a:rPr lang="uk-UA" smtClean="0"/>
              <a:t>05.05.2014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DAC9736-5CF8-4F2B-949B-E2F66EACE55A}" type="slidenum">
              <a:rPr lang="uk-UA" smtClean="0"/>
              <a:t>‹#›</a:t>
            </a:fld>
            <a:endParaRPr lang="uk-UA"/>
          </a:p>
        </p:txBody>
      </p:sp>
    </p:spTree>
    <p:extLst>
      <p:ext uri="{BB962C8B-B14F-4D97-AF65-F5344CB8AC3E}">
        <p14:creationId xmlns:p14="http://schemas.microsoft.com/office/powerpoint/2010/main" val="4010127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79C74-BB92-4020-BC3D-1751C00795DE}" type="datetimeFigureOut">
              <a:rPr lang="uk-UA" smtClean="0"/>
              <a:t>05.05.2014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C9736-5CF8-4F2B-949B-E2F66EACE55A}" type="slidenum">
              <a:rPr lang="uk-UA" smtClean="0"/>
              <a:t>‹#›</a:t>
            </a:fld>
            <a:endParaRPr lang="uk-UA"/>
          </a:p>
        </p:txBody>
      </p:sp>
    </p:spTree>
    <p:extLst>
      <p:ext uri="{BB962C8B-B14F-4D97-AF65-F5344CB8AC3E}">
        <p14:creationId xmlns:p14="http://schemas.microsoft.com/office/powerpoint/2010/main" val="494104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6000" b="1" dirty="0" smtClean="0">
                <a:latin typeface="Arial Black" panose="020B0A04020102020204" pitchFamily="34" charset="0"/>
              </a:rPr>
              <a:t>Око</a:t>
            </a:r>
            <a:endParaRPr lang="uk-UA" sz="6000" b="1" dirty="0">
              <a:latin typeface="Arial Black" panose="020B0A04020102020204" pitchFamily="34"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4792" y="1412776"/>
            <a:ext cx="6816757" cy="5112568"/>
          </a:xfrm>
        </p:spPr>
      </p:pic>
    </p:spTree>
    <p:extLst>
      <p:ext uri="{BB962C8B-B14F-4D97-AF65-F5344CB8AC3E}">
        <p14:creationId xmlns:p14="http://schemas.microsoft.com/office/powerpoint/2010/main" val="133013818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39952" y="548680"/>
            <a:ext cx="648072" cy="936103"/>
          </a:xfrm>
        </p:spPr>
        <p:txBody>
          <a:bodyPr/>
          <a:lstStyle/>
          <a:p>
            <a:endParaRPr lang="uk-UA" b="1" dirty="0">
              <a:latin typeface="Arial Black" panose="020B0A04020102020204" pitchFamily="34" charset="0"/>
            </a:endParaRPr>
          </a:p>
        </p:txBody>
      </p:sp>
      <p:sp>
        <p:nvSpPr>
          <p:cNvPr id="3" name="Подзаголовок 2"/>
          <p:cNvSpPr>
            <a:spLocks noGrp="1"/>
          </p:cNvSpPr>
          <p:nvPr>
            <p:ph type="subTitle" idx="1"/>
          </p:nvPr>
        </p:nvSpPr>
        <p:spPr>
          <a:xfrm>
            <a:off x="539552" y="2132856"/>
            <a:ext cx="7920880" cy="4104456"/>
          </a:xfrm>
        </p:spPr>
        <p:txBody>
          <a:bodyPr>
            <a:normAutofit fontScale="85000" lnSpcReduction="20000"/>
          </a:bodyPr>
          <a:lstStyle/>
          <a:p>
            <a:r>
              <a:rPr lang="vi-VN" dirty="0" smtClean="0">
                <a:solidFill>
                  <a:schemeClr val="tx1"/>
                </a:solidFill>
              </a:rPr>
              <a:t>О́ко</a:t>
            </a:r>
            <a:r>
              <a:rPr lang="en-US" dirty="0" smtClean="0">
                <a:solidFill>
                  <a:schemeClr val="tx1"/>
                </a:solidFill>
              </a:rPr>
              <a:t>— </a:t>
            </a:r>
            <a:r>
              <a:rPr lang="vi-VN" dirty="0" smtClean="0">
                <a:solidFill>
                  <a:schemeClr val="tx1"/>
                </a:solidFill>
              </a:rPr>
              <a:t>парний сенсорний орган (орган зорової системи) людини і тварин, що володіє здатністю сприймати електромагнітне випромінювання в видимому діапазоні довжин хвиль і забезпечує функцію зору. Крізь очі надходить ≈ 90% інформації з навколишнього світу</a:t>
            </a:r>
            <a:r>
              <a:rPr lang="ru-RU" dirty="0" smtClean="0">
                <a:solidFill>
                  <a:schemeClr val="tx1"/>
                </a:solidFill>
              </a:rPr>
              <a:t>.</a:t>
            </a:r>
            <a:endParaRPr lang="vi-VN" dirty="0" smtClean="0">
              <a:solidFill>
                <a:schemeClr val="tx1"/>
              </a:solidFill>
            </a:endParaRPr>
          </a:p>
          <a:p>
            <a:r>
              <a:rPr lang="vi-VN" dirty="0" smtClean="0">
                <a:solidFill>
                  <a:schemeClr val="tx1"/>
                </a:solidFill>
              </a:rPr>
              <a:t>Око міститься в очній ямці черепа (орбіті). Воно складається з двох частин: очного яблука і допоміжного апарата ока. Очне яблуко має кулясту форму, що дозволяє йому рухатись у межах очної ямки.</a:t>
            </a:r>
            <a:endParaRPr lang="uk-UA" dirty="0">
              <a:solidFill>
                <a:schemeClr val="tx1"/>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6" y="5735"/>
            <a:ext cx="2808312" cy="2060805"/>
          </a:xfrm>
          <a:prstGeom prst="rect">
            <a:avLst/>
          </a:prstGeom>
        </p:spPr>
      </p:pic>
    </p:spTree>
    <p:extLst>
      <p:ext uri="{BB962C8B-B14F-4D97-AF65-F5344CB8AC3E}">
        <p14:creationId xmlns:p14="http://schemas.microsoft.com/office/powerpoint/2010/main" val="2422907051"/>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21000">
              <a:srgbClr val="85C2FF"/>
            </a:gs>
            <a:gs pos="54000">
              <a:srgbClr val="C4D6EB"/>
            </a:gs>
            <a:gs pos="84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Arial Black" panose="020B0A04020102020204" pitchFamily="34" charset="0"/>
              </a:rPr>
              <a:t>Будова ока</a:t>
            </a:r>
            <a:endParaRPr lang="uk-UA" b="1" dirty="0">
              <a:latin typeface="Arial Black" panose="020B0A04020102020204" pitchFamily="34"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1144925"/>
            <a:ext cx="5616624" cy="5705075"/>
          </a:xfrm>
        </p:spPr>
      </p:pic>
    </p:spTree>
    <p:extLst>
      <p:ext uri="{BB962C8B-B14F-4D97-AF65-F5344CB8AC3E}">
        <p14:creationId xmlns:p14="http://schemas.microsoft.com/office/powerpoint/2010/main" val="102856577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latin typeface="Arial Black" panose="020B0A04020102020204" pitchFamily="34" charset="0"/>
              </a:rPr>
              <a:t>Сприйняття</a:t>
            </a:r>
            <a:r>
              <a:rPr lang="ru-RU" dirty="0" smtClean="0">
                <a:latin typeface="Arial Black" panose="020B0A04020102020204" pitchFamily="34" charset="0"/>
              </a:rPr>
              <a:t> </a:t>
            </a:r>
            <a:r>
              <a:rPr lang="ru-RU" dirty="0" err="1" smtClean="0">
                <a:latin typeface="Arial Black" panose="020B0A04020102020204" pitchFamily="34" charset="0"/>
              </a:rPr>
              <a:t>св</a:t>
            </a:r>
            <a:r>
              <a:rPr lang="uk-UA" dirty="0" err="1" smtClean="0">
                <a:latin typeface="Arial Black" panose="020B0A04020102020204" pitchFamily="34" charset="0"/>
              </a:rPr>
              <a:t>ітла</a:t>
            </a:r>
            <a:endParaRPr lang="uk-UA" dirty="0">
              <a:latin typeface="Arial Black" panose="020B0A04020102020204" pitchFamily="34" charset="0"/>
            </a:endParaRPr>
          </a:p>
        </p:txBody>
      </p:sp>
      <p:sp>
        <p:nvSpPr>
          <p:cNvPr id="3" name="Объект 2"/>
          <p:cNvSpPr>
            <a:spLocks noGrp="1"/>
          </p:cNvSpPr>
          <p:nvPr>
            <p:ph idx="1"/>
          </p:nvPr>
        </p:nvSpPr>
        <p:spPr>
          <a:xfrm>
            <a:off x="611560" y="1268761"/>
            <a:ext cx="7776864" cy="4536503"/>
          </a:xfrm>
        </p:spPr>
        <p:txBody>
          <a:bodyPr>
            <a:noAutofit/>
          </a:bodyPr>
          <a:lstStyle/>
          <a:p>
            <a:pPr algn="just"/>
            <a:r>
              <a:rPr lang="uk-UA" sz="1800" dirty="0" smtClean="0">
                <a:solidFill>
                  <a:srgbClr val="FFFF00"/>
                </a:solidFill>
              </a:rPr>
              <a:t>Багатоколірність сприймається завдяки тому, що колбочки реагують на певний спектр світла ізольовано. Існує три типи колбочок. При ізольованій дії хвиль різної довжини колбочки кожного типу збуджуються неоднаково. Внаслідок цього кожна довжина хвилі сприймається як особливий колір. Колбочки першого типу реагують переважно на червоний колір, другого — на зелений і третього — на синій. Ці кольори називають основними. Наприклад, коли ми дивимося на райдугу, то найпомітнішими для нас є основні кольори (червоний, зелений, синій).</a:t>
            </a:r>
          </a:p>
          <a:p>
            <a:pPr algn="just"/>
            <a:endParaRPr lang="uk-UA" sz="1800" dirty="0" smtClean="0">
              <a:solidFill>
                <a:srgbClr val="FFFF00"/>
              </a:solidFill>
            </a:endParaRPr>
          </a:p>
          <a:p>
            <a:pPr algn="just"/>
            <a:r>
              <a:rPr lang="uk-UA" sz="1800" dirty="0" smtClean="0">
                <a:solidFill>
                  <a:srgbClr val="FFFF00"/>
                </a:solidFill>
              </a:rPr>
              <a:t>Оптичним змішуванням основних кольорів можна одержати всі кольори та їхні відтінки. Якщо всі три типи колбочок збуджуються водночас і однаково, виникає відчуття білого кольору.</a:t>
            </a:r>
          </a:p>
          <a:p>
            <a:pPr algn="just"/>
            <a:endParaRPr lang="uk-UA" sz="1800" dirty="0" smtClean="0">
              <a:solidFill>
                <a:srgbClr val="FFFF00"/>
              </a:solidFill>
            </a:endParaRPr>
          </a:p>
          <a:p>
            <a:pPr algn="just"/>
            <a:r>
              <a:rPr lang="uk-UA" sz="1800" dirty="0" smtClean="0">
                <a:solidFill>
                  <a:srgbClr val="FFFF00"/>
                </a:solidFill>
              </a:rPr>
              <a:t>У деяких людей колірний зір порушений. Порушення колірного зору називають дальтонізмом (від прізвища англійського вченого Джона </a:t>
            </a:r>
            <a:r>
              <a:rPr lang="uk-UA" sz="1800" dirty="0" err="1" smtClean="0">
                <a:solidFill>
                  <a:srgbClr val="FFFF00"/>
                </a:solidFill>
              </a:rPr>
              <a:t>Дальтона</a:t>
            </a:r>
            <a:r>
              <a:rPr lang="uk-UA" sz="1800" dirty="0" smtClean="0">
                <a:solidFill>
                  <a:srgbClr val="FFFF00"/>
                </a:solidFill>
              </a:rPr>
              <a:t>, який у 1795 р. уперше описав це явище). Це переважно розлад сприймання червоного і зелених кольорів через відсутність певних типів колбочок у сітківці ока. Люди, які страждають на дальтонізм, не можуть працювати водіями, льотчикам тощо. Дальтонізм не лікується.</a:t>
            </a:r>
            <a:endParaRPr lang="uk-UA" sz="1800" dirty="0">
              <a:solidFill>
                <a:srgbClr val="FFFF00"/>
              </a:solidFill>
            </a:endParaRPr>
          </a:p>
        </p:txBody>
      </p:sp>
    </p:spTree>
    <p:extLst>
      <p:ext uri="{BB962C8B-B14F-4D97-AF65-F5344CB8AC3E}">
        <p14:creationId xmlns:p14="http://schemas.microsoft.com/office/powerpoint/2010/main" val="203336736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5400000" scaled="0"/>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Arial Black" panose="020B0A04020102020204" pitchFamily="34" charset="0"/>
              </a:rPr>
              <a:t>Далекозорість</a:t>
            </a:r>
            <a:endParaRPr lang="uk-UA" dirty="0">
              <a:latin typeface="Arial Black" panose="020B0A04020102020204" pitchFamily="34" charset="0"/>
            </a:endParaRPr>
          </a:p>
        </p:txBody>
      </p:sp>
      <p:sp>
        <p:nvSpPr>
          <p:cNvPr id="3" name="Объект 2"/>
          <p:cNvSpPr>
            <a:spLocks noGrp="1"/>
          </p:cNvSpPr>
          <p:nvPr>
            <p:ph idx="1"/>
          </p:nvPr>
        </p:nvSpPr>
        <p:spPr>
          <a:xfrm>
            <a:off x="1200" y="1628800"/>
            <a:ext cx="6563072" cy="4493096"/>
          </a:xfrm>
        </p:spPr>
        <p:txBody>
          <a:bodyPr>
            <a:normAutofit fontScale="92500" lnSpcReduction="10000"/>
          </a:bodyPr>
          <a:lstStyle/>
          <a:p>
            <a:pPr algn="just"/>
            <a:r>
              <a:rPr lang="uk-UA" sz="2400" dirty="0" smtClean="0"/>
              <a:t>Далекозорість — це вада зору, у разі якої фокус оптичної системи ока в спокійному (ненапруженому) стані розташований за сітківкою. Це відбувається тому, що в разі далекозорості кут заломлення світлового пучка в оптичній системі ока виявляється меншим, ніж у людини з нормальним зором. Зображення предметів на сітківці також буде нечітким, розмитим.</a:t>
            </a:r>
          </a:p>
          <a:p>
            <a:pPr algn="just"/>
            <a:r>
              <a:rPr lang="uk-UA" sz="2400" dirty="0" smtClean="0"/>
              <a:t>  Відстань найкращого зору в разі далекозорості більша, ніж 25 см, тому, роздивляючись предмет у руках, людина відсуває його від очей. Далекозорість коригується носінням окулярів зі збиральними лінзами</a:t>
            </a:r>
            <a:endParaRPr lang="uk-UA" sz="24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1556792"/>
            <a:ext cx="2450324" cy="5112568"/>
          </a:xfrm>
          <a:prstGeom prst="rect">
            <a:avLst/>
          </a:prstGeom>
        </p:spPr>
      </p:pic>
    </p:spTree>
    <p:extLst>
      <p:ext uri="{BB962C8B-B14F-4D97-AF65-F5344CB8AC3E}">
        <p14:creationId xmlns:p14="http://schemas.microsoft.com/office/powerpoint/2010/main" val="214004515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6">
                    <a:lumMod val="60000"/>
                    <a:lumOff val="40000"/>
                  </a:schemeClr>
                </a:solidFill>
                <a:latin typeface="Arial Black" panose="020B0A04020102020204" pitchFamily="34" charset="0"/>
              </a:rPr>
              <a:t>Короткозорість</a:t>
            </a:r>
            <a:endParaRPr lang="uk-UA" dirty="0">
              <a:solidFill>
                <a:schemeClr val="accent6">
                  <a:lumMod val="60000"/>
                  <a:lumOff val="40000"/>
                </a:schemeClr>
              </a:solidFill>
              <a:latin typeface="Arial Black" panose="020B0A04020102020204" pitchFamily="34" charset="0"/>
            </a:endParaRPr>
          </a:p>
        </p:txBody>
      </p:sp>
      <p:sp>
        <p:nvSpPr>
          <p:cNvPr id="3" name="Объект 2"/>
          <p:cNvSpPr>
            <a:spLocks noGrp="1"/>
          </p:cNvSpPr>
          <p:nvPr>
            <p:ph idx="1"/>
          </p:nvPr>
        </p:nvSpPr>
        <p:spPr>
          <a:xfrm>
            <a:off x="0" y="1628800"/>
            <a:ext cx="6779096" cy="4997152"/>
          </a:xfrm>
        </p:spPr>
        <p:txBody>
          <a:bodyPr>
            <a:normAutofit fontScale="77500" lnSpcReduction="20000"/>
          </a:bodyPr>
          <a:lstStyle/>
          <a:p>
            <a:pPr algn="just"/>
            <a:r>
              <a:rPr lang="uk-UA" dirty="0" smtClean="0">
                <a:solidFill>
                  <a:srgbClr val="FFFF00"/>
                </a:solidFill>
              </a:rPr>
              <a:t> Короткозорість — це вада зору, у разі якої фокус оптичної системи ока в спокійному (</a:t>
            </a:r>
            <a:r>
              <a:rPr lang="uk-UA" dirty="0" err="1" smtClean="0">
                <a:solidFill>
                  <a:srgbClr val="FFFF00"/>
                </a:solidFill>
              </a:rPr>
              <a:t>ненапруже-ному</a:t>
            </a:r>
            <a:r>
              <a:rPr lang="uk-UA" dirty="0" smtClean="0">
                <a:solidFill>
                  <a:srgbClr val="FFFF00"/>
                </a:solidFill>
              </a:rPr>
              <a:t>) стані розташований перед сітківкою </a:t>
            </a:r>
            <a:r>
              <a:rPr lang="uk-UA" dirty="0" err="1" smtClean="0">
                <a:solidFill>
                  <a:srgbClr val="FFFF00"/>
                </a:solidFill>
              </a:rPr>
              <a:t>.Це</a:t>
            </a:r>
            <a:r>
              <a:rPr lang="uk-UA" dirty="0" smtClean="0">
                <a:solidFill>
                  <a:srgbClr val="FFFF00"/>
                </a:solidFill>
              </a:rPr>
              <a:t> відбувається тому, що в разі короткозорості кут заломлення світлового пучка в оптичній системі ока виявляється більшим, ніж у людини з нормальним зором. Тому зображення предметів на сітківці є нечітким, розмитим.</a:t>
            </a:r>
          </a:p>
          <a:p>
            <a:pPr algn="just"/>
            <a:r>
              <a:rPr lang="uk-UA" dirty="0" smtClean="0">
                <a:solidFill>
                  <a:srgbClr val="FFFF00"/>
                </a:solidFill>
              </a:rPr>
              <a:t>  Відстань найкращого зору в разі короткозорості менша від 25 см. Саме тому короткозора людина, щоб роздивитися предмет у руках, підносить його близько до очей. Короткозорість коригується носінням окулярів із розсіювальними лінзами</a:t>
            </a:r>
            <a:endParaRPr lang="uk-UA" dirty="0">
              <a:solidFill>
                <a:srgbClr val="FFFF0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1587996"/>
            <a:ext cx="2251632" cy="4649315"/>
          </a:xfrm>
          <a:prstGeom prst="rect">
            <a:avLst/>
          </a:prstGeom>
        </p:spPr>
      </p:pic>
    </p:spTree>
    <p:extLst>
      <p:ext uri="{BB962C8B-B14F-4D97-AF65-F5344CB8AC3E}">
        <p14:creationId xmlns:p14="http://schemas.microsoft.com/office/powerpoint/2010/main" val="12514928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229600" cy="786090"/>
          </a:xfrm>
        </p:spPr>
        <p:txBody>
          <a:bodyPr/>
          <a:lstStyle/>
          <a:p>
            <a:r>
              <a:rPr lang="uk-UA" dirty="0" smtClean="0"/>
              <a:t>          </a:t>
            </a:r>
            <a:r>
              <a:rPr lang="uk-UA" dirty="0" smtClean="0">
                <a:latin typeface="Arial Black" panose="020B0A04020102020204" pitchFamily="34" charset="0"/>
              </a:rPr>
              <a:t>Колір очей</a:t>
            </a:r>
            <a:endParaRPr lang="uk-UA" dirty="0">
              <a:latin typeface="Arial Black" panose="020B0A04020102020204" pitchFamily="34" charset="0"/>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3283375" cy="3878488"/>
          </a:xfr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0115" y="1585469"/>
            <a:ext cx="3686810" cy="2304256"/>
          </a:xfrm>
          <a:prstGeom prst="rect">
            <a:avLst/>
          </a:prstGeom>
        </p:spPr>
      </p:pic>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924944"/>
            <a:ext cx="3391895" cy="2543921"/>
          </a:xfrm>
          <a:prstGeom prst="rect">
            <a:avLst/>
          </a:prstGeom>
        </p:spPr>
      </p:pic>
      <p:pic>
        <p:nvPicPr>
          <p:cNvPr id="8" name="Рисунок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1422" y="3889725"/>
            <a:ext cx="4044196" cy="2968275"/>
          </a:xfrm>
          <a:prstGeom prst="rect">
            <a:avLst/>
          </a:prstGeom>
        </p:spPr>
      </p:pic>
      <p:pic>
        <p:nvPicPr>
          <p:cNvPr id="9" name="Рисунок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4934483"/>
            <a:ext cx="3071422" cy="1923517"/>
          </a:xfrm>
          <a:prstGeom prst="rect">
            <a:avLst/>
          </a:prstGeom>
        </p:spPr>
      </p:pic>
      <p:pic>
        <p:nvPicPr>
          <p:cNvPr id="10" name="Рисунок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16215" y="1859544"/>
            <a:ext cx="3518541" cy="2312184"/>
          </a:xfrm>
          <a:prstGeom prst="rect">
            <a:avLst/>
          </a:prstGeom>
        </p:spPr>
      </p:pic>
      <p:pic>
        <p:nvPicPr>
          <p:cNvPr id="11" name="Рисунок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72201" y="4171728"/>
            <a:ext cx="2979718" cy="2645990"/>
          </a:xfrm>
          <a:prstGeom prst="rect">
            <a:avLst/>
          </a:prstGeom>
        </p:spPr>
      </p:pic>
    </p:spTree>
    <p:extLst>
      <p:ext uri="{BB962C8B-B14F-4D97-AF65-F5344CB8AC3E}">
        <p14:creationId xmlns:p14="http://schemas.microsoft.com/office/powerpoint/2010/main" val="2232353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457</Words>
  <Application>Microsoft Office PowerPoint</Application>
  <PresentationFormat>Экран (4:3)</PresentationFormat>
  <Paragraphs>17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Око</vt:lpstr>
      <vt:lpstr>Презентация PowerPoint</vt:lpstr>
      <vt:lpstr>Будова ока</vt:lpstr>
      <vt:lpstr>Сприйняття світла</vt:lpstr>
      <vt:lpstr>Далекозорість</vt:lpstr>
      <vt:lpstr>Короткозорість</vt:lpstr>
      <vt:lpstr>          Колір очей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Око</dc:title>
  <dc:creator>Dasha</dc:creator>
  <cp:lastModifiedBy>Dasha</cp:lastModifiedBy>
  <cp:revision>6</cp:revision>
  <dcterms:created xsi:type="dcterms:W3CDTF">2014-05-05T15:41:50Z</dcterms:created>
  <dcterms:modified xsi:type="dcterms:W3CDTF">2014-05-05T16:29:40Z</dcterms:modified>
</cp:coreProperties>
</file>