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Дата 14"/>
          <p:cNvSpPr>
            <a:spLocks noGrp="1"/>
          </p:cNvSpPr>
          <p:nvPr>
            <p:ph type="dt" sz="half" idx="10"/>
          </p:nvPr>
        </p:nvSpPr>
        <p:spPr/>
        <p:txBody>
          <a:bodyPr/>
          <a:lstStyle/>
          <a:p>
            <a:fld id="{9AFAB72E-C70A-43A0-A4C3-512646709D54}" type="datetimeFigureOut">
              <a:rPr lang="ru-RU" smtClean="0"/>
              <a:t>29.09.2013</a:t>
            </a:fld>
            <a:endParaRPr lang="ru-RU" dirty="0"/>
          </a:p>
        </p:txBody>
      </p:sp>
      <p:sp>
        <p:nvSpPr>
          <p:cNvPr id="16" name="Номер слайда 15"/>
          <p:cNvSpPr>
            <a:spLocks noGrp="1"/>
          </p:cNvSpPr>
          <p:nvPr>
            <p:ph type="sldNum" sz="quarter" idx="11"/>
          </p:nvPr>
        </p:nvSpPr>
        <p:spPr/>
        <p:txBody>
          <a:bodyPr/>
          <a:lstStyle/>
          <a:p>
            <a:fld id="{3C624150-8B69-433D-BCEB-9824ABEF25B6}" type="slidenum">
              <a:rPr lang="ru-RU" smtClean="0"/>
              <a:t>‹#›</a:t>
            </a:fld>
            <a:endParaRPr lang="ru-RU" dirty="0"/>
          </a:p>
        </p:txBody>
      </p:sp>
      <p:sp>
        <p:nvSpPr>
          <p:cNvPr id="17" name="Нижний колонтитул 16"/>
          <p:cNvSpPr>
            <a:spLocks noGrp="1"/>
          </p:cNvSpPr>
          <p:nvPr>
            <p:ph type="ftr" sz="quarter" idx="12"/>
          </p:nvPr>
        </p:nvSpPr>
        <p:spPr/>
        <p:txBody>
          <a:bodyPr/>
          <a:lstStyle/>
          <a:p>
            <a:endParaRPr lang="ru-RU" dirty="0"/>
          </a:p>
        </p:txBody>
      </p:sp>
    </p:spTree>
  </p:cSld>
  <p:clrMapOvr>
    <a:masterClrMapping/>
  </p:clrMapOvr>
  <p:transition spd="med">
    <p:dissolve/>
    <p:sndAc>
      <p:stSnd>
        <p:snd r:embed="rId1" name="wind.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AFAB72E-C70A-43A0-A4C3-512646709D54}" type="datetimeFigureOut">
              <a:rPr lang="ru-RU" smtClean="0"/>
              <a:t>29.09.2013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C624150-8B69-433D-BCEB-9824ABEF25B6}" type="slidenum">
              <a:rPr lang="ru-RU" smtClean="0"/>
              <a:t>‹#›</a:t>
            </a:fld>
            <a:endParaRPr lang="ru-RU" dirty="0"/>
          </a:p>
        </p:txBody>
      </p:sp>
    </p:spTree>
  </p:cSld>
  <p:clrMapOvr>
    <a:masterClrMapping/>
  </p:clrMapOvr>
  <p:transition spd="med">
    <p:dissolve/>
    <p:sndAc>
      <p:stSnd>
        <p:snd r:embed="rId1" name="wind.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AFAB72E-C70A-43A0-A4C3-512646709D54}" type="datetimeFigureOut">
              <a:rPr lang="ru-RU" smtClean="0"/>
              <a:t>29.09.2013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C624150-8B69-433D-BCEB-9824ABEF25B6}" type="slidenum">
              <a:rPr lang="ru-RU" smtClean="0"/>
              <a:t>‹#›</a:t>
            </a:fld>
            <a:endParaRPr lang="ru-RU" dirty="0"/>
          </a:p>
        </p:txBody>
      </p:sp>
    </p:spTree>
  </p:cSld>
  <p:clrMapOvr>
    <a:masterClrMapping/>
  </p:clrMapOvr>
  <p:transition spd="med">
    <p:dissolve/>
    <p:sndAc>
      <p:stSnd>
        <p:snd r:embed="rId1" name="wind.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9AFAB72E-C70A-43A0-A4C3-512646709D54}" type="datetimeFigureOut">
              <a:rPr lang="ru-RU" smtClean="0"/>
              <a:t>29.09.2013</a:t>
            </a:fld>
            <a:endParaRPr lang="ru-RU" dirty="0"/>
          </a:p>
        </p:txBody>
      </p:sp>
      <p:sp>
        <p:nvSpPr>
          <p:cNvPr id="15" name="Номер слайда 14"/>
          <p:cNvSpPr>
            <a:spLocks noGrp="1"/>
          </p:cNvSpPr>
          <p:nvPr>
            <p:ph type="sldNum" sz="quarter" idx="15"/>
          </p:nvPr>
        </p:nvSpPr>
        <p:spPr/>
        <p:txBody>
          <a:bodyPr/>
          <a:lstStyle>
            <a:lvl1pPr algn="ctr">
              <a:defRPr/>
            </a:lvl1pPr>
          </a:lstStyle>
          <a:p>
            <a:fld id="{3C624150-8B69-433D-BCEB-9824ABEF25B6}" type="slidenum">
              <a:rPr lang="ru-RU" smtClean="0"/>
              <a:t>‹#›</a:t>
            </a:fld>
            <a:endParaRPr lang="ru-RU" dirty="0"/>
          </a:p>
        </p:txBody>
      </p:sp>
      <p:sp>
        <p:nvSpPr>
          <p:cNvPr id="16" name="Нижний колонтитул 15"/>
          <p:cNvSpPr>
            <a:spLocks noGrp="1"/>
          </p:cNvSpPr>
          <p:nvPr>
            <p:ph type="ftr" sz="quarter" idx="16"/>
          </p:nvPr>
        </p:nvSpPr>
        <p:spPr/>
        <p:txBody>
          <a:bodyPr/>
          <a:lstStyle/>
          <a:p>
            <a:endParaRPr lang="ru-RU"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spd="med">
    <p:dissolve/>
    <p:sndAc>
      <p:stSnd>
        <p:snd r:embed="rId1" name="wind.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9AFAB72E-C70A-43A0-A4C3-512646709D54}" type="datetimeFigureOut">
              <a:rPr lang="ru-RU" smtClean="0"/>
              <a:t>29.09.2013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C624150-8B69-433D-BCEB-9824ABEF25B6}" type="slidenum">
              <a:rPr lang="ru-RU" smtClean="0"/>
              <a:t>‹#›</a:t>
            </a:fld>
            <a:endParaRPr lang="ru-RU" dirty="0"/>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dissolve/>
    <p:sndAc>
      <p:stSnd>
        <p:snd r:embed="rId1" name="wind.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9AFAB72E-C70A-43A0-A4C3-512646709D54}" type="datetimeFigureOut">
              <a:rPr lang="ru-RU" smtClean="0"/>
              <a:t>29.09.2013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3C624150-8B69-433D-BCEB-9824ABEF25B6}" type="slidenum">
              <a:rPr lang="ru-RU" smtClean="0"/>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med">
    <p:dissolve/>
    <p:sndAc>
      <p:stSnd>
        <p:snd r:embed="rId1" name="wind.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3C624150-8B69-433D-BCEB-9824ABEF25B6}" type="slidenum">
              <a:rPr lang="ru-RU" smtClean="0"/>
              <a:t>‹#›</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7" name="Дата 6"/>
          <p:cNvSpPr>
            <a:spLocks noGrp="1"/>
          </p:cNvSpPr>
          <p:nvPr>
            <p:ph type="dt" sz="half" idx="10"/>
          </p:nvPr>
        </p:nvSpPr>
        <p:spPr/>
        <p:txBody>
          <a:bodyPr/>
          <a:lstStyle/>
          <a:p>
            <a:fld id="{9AFAB72E-C70A-43A0-A4C3-512646709D54}" type="datetimeFigureOut">
              <a:rPr lang="ru-RU" smtClean="0"/>
              <a:t>29.09.2013</a:t>
            </a:fld>
            <a:endParaRPr lang="ru-RU" dirty="0"/>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dissolve/>
    <p:sndAc>
      <p:stSnd>
        <p:snd r:embed="rId1" name="wind.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AFAB72E-C70A-43A0-A4C3-512646709D54}" type="datetimeFigureOut">
              <a:rPr lang="ru-RU" smtClean="0"/>
              <a:t>29.09.2013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3C624150-8B69-433D-BCEB-9824ABEF25B6}" type="slidenum">
              <a:rPr lang="ru-RU" smtClean="0"/>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spd="med">
    <p:dissolve/>
    <p:sndAc>
      <p:stSnd>
        <p:snd r:embed="rId1" name="wind.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AFAB72E-C70A-43A0-A4C3-512646709D54}" type="datetimeFigureOut">
              <a:rPr lang="ru-RU" smtClean="0"/>
              <a:t>29.09.2013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3C624150-8B69-433D-BCEB-9824ABEF25B6}" type="slidenum">
              <a:rPr lang="ru-RU" smtClean="0"/>
              <a:t>‹#›</a:t>
            </a:fld>
            <a:endParaRPr lang="ru-RU" dirty="0"/>
          </a:p>
        </p:txBody>
      </p:sp>
    </p:spTree>
  </p:cSld>
  <p:clrMapOvr>
    <a:masterClrMapping/>
  </p:clrMapOvr>
  <p:transition spd="med">
    <p:dissolve/>
    <p:sndAc>
      <p:stSnd>
        <p:snd r:embed="rId1" name="wind.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9AFAB72E-C70A-43A0-A4C3-512646709D54}" type="datetimeFigureOut">
              <a:rPr lang="ru-RU" smtClean="0"/>
              <a:t>29.09.2013</a:t>
            </a:fld>
            <a:endParaRPr lang="ru-RU" dirty="0"/>
          </a:p>
        </p:txBody>
      </p:sp>
      <p:sp>
        <p:nvSpPr>
          <p:cNvPr id="9" name="Номер слайда 8"/>
          <p:cNvSpPr>
            <a:spLocks noGrp="1"/>
          </p:cNvSpPr>
          <p:nvPr>
            <p:ph type="sldNum" sz="quarter" idx="15"/>
          </p:nvPr>
        </p:nvSpPr>
        <p:spPr/>
        <p:txBody>
          <a:bodyPr/>
          <a:lstStyle/>
          <a:p>
            <a:fld id="{3C624150-8B69-433D-BCEB-9824ABEF25B6}" type="slidenum">
              <a:rPr lang="ru-RU" smtClean="0"/>
              <a:t>‹#›</a:t>
            </a:fld>
            <a:endParaRPr lang="ru-RU" dirty="0"/>
          </a:p>
        </p:txBody>
      </p:sp>
      <p:sp>
        <p:nvSpPr>
          <p:cNvPr id="10" name="Нижний колонтитул 9"/>
          <p:cNvSpPr>
            <a:spLocks noGrp="1"/>
          </p:cNvSpPr>
          <p:nvPr>
            <p:ph type="ftr" sz="quarter" idx="16"/>
          </p:nvPr>
        </p:nvSpPr>
        <p:spPr/>
        <p:txBody>
          <a:bodyPr/>
          <a:lstStyle/>
          <a:p>
            <a:endParaRPr lang="ru-RU" dirty="0"/>
          </a:p>
        </p:txBody>
      </p:sp>
    </p:spTree>
  </p:cSld>
  <p:clrMapOvr>
    <a:masterClrMapping/>
  </p:clrMapOvr>
  <p:transition spd="med">
    <p:dissolve/>
    <p:sndAc>
      <p:stSnd>
        <p:snd r:embed="rId1" name="wind.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9AFAB72E-C70A-43A0-A4C3-512646709D54}" type="datetimeFigureOut">
              <a:rPr lang="ru-RU" smtClean="0"/>
              <a:t>29.09.2013</a:t>
            </a:fld>
            <a:endParaRPr lang="ru-RU" dirty="0"/>
          </a:p>
        </p:txBody>
      </p:sp>
      <p:sp>
        <p:nvSpPr>
          <p:cNvPr id="9" name="Номер слайда 8"/>
          <p:cNvSpPr>
            <a:spLocks noGrp="1"/>
          </p:cNvSpPr>
          <p:nvPr>
            <p:ph type="sldNum" sz="quarter" idx="11"/>
          </p:nvPr>
        </p:nvSpPr>
        <p:spPr/>
        <p:txBody>
          <a:bodyPr/>
          <a:lstStyle/>
          <a:p>
            <a:fld id="{3C624150-8B69-433D-BCEB-9824ABEF25B6}" type="slidenum">
              <a:rPr lang="ru-RU" smtClean="0"/>
              <a:t>‹#›</a:t>
            </a:fld>
            <a:endParaRPr lang="ru-RU" dirty="0"/>
          </a:p>
        </p:txBody>
      </p:sp>
      <p:sp>
        <p:nvSpPr>
          <p:cNvPr id="10" name="Нижний колонтитул 9"/>
          <p:cNvSpPr>
            <a:spLocks noGrp="1"/>
          </p:cNvSpPr>
          <p:nvPr>
            <p:ph type="ftr" sz="quarter" idx="12"/>
          </p:nvPr>
        </p:nvSpPr>
        <p:spPr/>
        <p:txBody>
          <a:bodyPr/>
          <a:lstStyle/>
          <a:p>
            <a:endParaRPr lang="ru-RU" dirty="0"/>
          </a:p>
        </p:txBody>
      </p:sp>
    </p:spTree>
  </p:cSld>
  <p:clrMapOvr>
    <a:masterClrMapping/>
  </p:clrMapOvr>
  <p:transition spd="med">
    <p:dissolve/>
    <p:sndAc>
      <p:stSnd>
        <p:snd r:embed="rId1" name="wind.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AFAB72E-C70A-43A0-A4C3-512646709D54}" type="datetimeFigureOut">
              <a:rPr lang="ru-RU" smtClean="0"/>
              <a:t>29.09.2013</a:t>
            </a:fld>
            <a:endParaRPr lang="ru-RU" dirty="0"/>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dirty="0"/>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C624150-8B69-433D-BCEB-9824ABEF25B6}" type="slidenum">
              <a:rPr lang="ru-RU" smtClean="0"/>
              <a:t>‹#›</a:t>
            </a:fld>
            <a:endParaRPr lang="ru-RU"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dissolve/>
    <p:sndAc>
      <p:stSnd>
        <p:snd r:embed="rId13" name="wind.wav"/>
      </p:stSnd>
    </p:sndAc>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4509120"/>
            <a:ext cx="8568952" cy="2232248"/>
          </a:xfrm>
        </p:spPr>
        <p:txBody>
          <a:bodyPr/>
          <a:lstStyle/>
          <a:p>
            <a:r>
              <a:rPr lang="en-US" dirty="0" smtClean="0">
                <a:solidFill>
                  <a:schemeClr val="tx2">
                    <a:lumMod val="90000"/>
                  </a:schemeClr>
                </a:solidFill>
              </a:rPr>
              <a:t>Italian merchant and traveler, who presented the story of his journey to Asia in the famous "Book of the diversity of the world."</a:t>
            </a:r>
            <a:endParaRPr lang="ru-RU" dirty="0">
              <a:solidFill>
                <a:schemeClr val="tx2">
                  <a:lumMod val="90000"/>
                </a:schemeClr>
              </a:solidFill>
            </a:endParaRPr>
          </a:p>
        </p:txBody>
      </p:sp>
      <p:sp>
        <p:nvSpPr>
          <p:cNvPr id="2" name="Заголовок 1"/>
          <p:cNvSpPr>
            <a:spLocks noGrp="1"/>
          </p:cNvSpPr>
          <p:nvPr>
            <p:ph type="ctrTitle"/>
          </p:nvPr>
        </p:nvSpPr>
        <p:spPr>
          <a:xfrm>
            <a:off x="3419872" y="332656"/>
            <a:ext cx="5343128" cy="1368152"/>
          </a:xfrm>
          <a:effectLst>
            <a:outerShdw blurRad="50800" dist="38100" dir="2700000" algn="tl" rotWithShape="0">
              <a:prstClr val="black">
                <a:alpha val="40000"/>
              </a:prstClr>
            </a:outerShdw>
            <a:reflection blurRad="6350" stA="52000" endA="300" endPos="35000" dir="5400000" sy="-100000" algn="bl" rotWithShape="0"/>
          </a:effectLst>
        </p:spPr>
        <p:txBody>
          <a:bodyPr/>
          <a:lstStyle/>
          <a:p>
            <a:r>
              <a:rPr lang="en-US" dirty="0" smtClean="0">
                <a:solidFill>
                  <a:schemeClr val="accent2">
                    <a:lumMod val="75000"/>
                  </a:schemeClr>
                </a:solidFill>
              </a:rPr>
              <a:t>MARCO POLO</a:t>
            </a:r>
            <a:endParaRPr lang="ru-RU" dirty="0">
              <a:solidFill>
                <a:schemeClr val="accent2">
                  <a:lumMod val="75000"/>
                </a:schemeClr>
              </a:solidFill>
            </a:endParaRPr>
          </a:p>
        </p:txBody>
      </p:sp>
      <p:pic>
        <p:nvPicPr>
          <p:cNvPr id="4" name="Рисунок 3" descr="marco_polo.png"/>
          <p:cNvPicPr>
            <a:picLocks noChangeAspect="1"/>
          </p:cNvPicPr>
          <p:nvPr/>
        </p:nvPicPr>
        <p:blipFill>
          <a:blip r:embed="rId3" cstate="print"/>
          <a:stretch>
            <a:fillRect/>
          </a:stretch>
        </p:blipFill>
        <p:spPr>
          <a:xfrm>
            <a:off x="323528" y="260648"/>
            <a:ext cx="3040338" cy="4104456"/>
          </a:xfrm>
          <a:prstGeom prst="rect">
            <a:avLst/>
          </a:prstGeom>
        </p:spPr>
      </p:pic>
      <p:sp>
        <p:nvSpPr>
          <p:cNvPr id="6" name="TextBox 5"/>
          <p:cNvSpPr txBox="1"/>
          <p:nvPr/>
        </p:nvSpPr>
        <p:spPr>
          <a:xfrm>
            <a:off x="3275856" y="2132856"/>
            <a:ext cx="5328592" cy="1200329"/>
          </a:xfrm>
          <a:prstGeom prst="rect">
            <a:avLst/>
          </a:prstGeom>
          <a:noFill/>
        </p:spPr>
        <p:txBody>
          <a:bodyPr wrap="square" rtlCol="0">
            <a:spAutoFit/>
          </a:bodyPr>
          <a:lstStyle/>
          <a:p>
            <a:r>
              <a:rPr lang="en-US" dirty="0" smtClean="0">
                <a:solidFill>
                  <a:schemeClr val="tx2">
                    <a:lumMod val="90000"/>
                  </a:schemeClr>
                </a:solidFill>
              </a:rPr>
              <a:t>Marco Polo was born in September, 15  1254 in Venice. </a:t>
            </a:r>
            <a:r>
              <a:rPr lang="en-US" dirty="0">
                <a:solidFill>
                  <a:schemeClr val="tx2">
                    <a:lumMod val="90000"/>
                  </a:schemeClr>
                </a:solidFill>
              </a:rPr>
              <a:t>Marco Polo was born to a Venetian merchant </a:t>
            </a:r>
            <a:r>
              <a:rPr lang="en-US" dirty="0" smtClean="0">
                <a:solidFill>
                  <a:schemeClr val="tx2">
                    <a:lumMod val="90000"/>
                  </a:schemeClr>
                </a:solidFill>
              </a:rPr>
              <a:t>Nicola </a:t>
            </a:r>
            <a:r>
              <a:rPr lang="en-US" dirty="0">
                <a:solidFill>
                  <a:schemeClr val="tx2">
                    <a:lumMod val="90000"/>
                  </a:schemeClr>
                </a:solidFill>
              </a:rPr>
              <a:t>Polo, whose family was engaged in trade jewelry and spices.</a:t>
            </a:r>
            <a:endParaRPr lang="ru-RU" dirty="0">
              <a:solidFill>
                <a:schemeClr val="tx2">
                  <a:lumMod val="90000"/>
                </a:schemeClr>
              </a:solidFill>
            </a:endParaRPr>
          </a:p>
        </p:txBody>
      </p:sp>
    </p:spTree>
  </p:cSld>
  <p:clrMapOvr>
    <a:masterClrMapping/>
  </p:clrMapOvr>
  <p:transition spd="med">
    <p:dissolve/>
    <p:sndAc>
      <p:stSnd>
        <p:snd r:embed="rId2" name="wind.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79512" y="4293096"/>
            <a:ext cx="8229600" cy="2409056"/>
          </a:xfrm>
        </p:spPr>
        <p:txBody>
          <a:bodyPr>
            <a:normAutofit lnSpcReduction="10000"/>
          </a:bodyPr>
          <a:lstStyle/>
          <a:p>
            <a:r>
              <a:rPr lang="en-US" dirty="0" smtClean="0">
                <a:solidFill>
                  <a:schemeClr val="tx2">
                    <a:lumMod val="90000"/>
                  </a:schemeClr>
                </a:solidFill>
              </a:rPr>
              <a:t>A lot of important information about the nature and peoples of distant Asia were produced by Italian traveler Marco Polo. At the end of the XIII century. He along with his father and uncle Venetian merchants, he made a trip to China, where he lived for about 17 years.</a:t>
            </a:r>
            <a:endParaRPr lang="ru-RU" dirty="0">
              <a:solidFill>
                <a:schemeClr val="tx2">
                  <a:lumMod val="90000"/>
                </a:schemeClr>
              </a:solidFill>
            </a:endParaRPr>
          </a:p>
        </p:txBody>
      </p:sp>
      <p:sp>
        <p:nvSpPr>
          <p:cNvPr id="3" name="Заголовок 2"/>
          <p:cNvSpPr>
            <a:spLocks noGrp="1"/>
          </p:cNvSpPr>
          <p:nvPr>
            <p:ph type="title"/>
          </p:nvPr>
        </p:nvSpPr>
        <p:spPr>
          <a:xfrm>
            <a:off x="457200" y="152400"/>
            <a:ext cx="8003232" cy="756320"/>
          </a:xfrm>
        </p:spPr>
        <p:txBody>
          <a:bodyPr anchor="t"/>
          <a:lstStyle/>
          <a:p>
            <a:pPr algn="ctr"/>
            <a:r>
              <a:rPr lang="en-US" dirty="0" smtClean="0">
                <a:solidFill>
                  <a:schemeClr val="accent2">
                    <a:lumMod val="75000"/>
                  </a:schemeClr>
                </a:solidFill>
              </a:rPr>
              <a:t>Marco Polo in China</a:t>
            </a:r>
            <a:endParaRPr lang="ru-RU" dirty="0">
              <a:solidFill>
                <a:schemeClr val="accent2">
                  <a:lumMod val="75000"/>
                </a:schemeClr>
              </a:solidFill>
            </a:endParaRPr>
          </a:p>
        </p:txBody>
      </p:sp>
      <p:pic>
        <p:nvPicPr>
          <p:cNvPr id="4" name="Рисунок 3" descr="Marco_Polo_s_Map__Large_b.jpg"/>
          <p:cNvPicPr>
            <a:picLocks noChangeAspect="1"/>
          </p:cNvPicPr>
          <p:nvPr/>
        </p:nvPicPr>
        <p:blipFill>
          <a:blip r:embed="rId3" cstate="print"/>
          <a:stretch>
            <a:fillRect/>
          </a:stretch>
        </p:blipFill>
        <p:spPr>
          <a:xfrm>
            <a:off x="323528" y="764704"/>
            <a:ext cx="8496944" cy="3432862"/>
          </a:xfrm>
          <a:prstGeom prst="rect">
            <a:avLst/>
          </a:prstGeom>
        </p:spPr>
      </p:pic>
    </p:spTree>
  </p:cSld>
  <p:clrMapOvr>
    <a:masterClrMapping/>
  </p:clrMapOvr>
  <p:transition spd="med">
    <p:dissolve/>
    <p:sndAc>
      <p:stSnd>
        <p:snd r:embed="rId2" name="wind.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916832"/>
            <a:ext cx="8229600" cy="4536504"/>
          </a:xfrm>
        </p:spPr>
        <p:txBody>
          <a:bodyPr/>
          <a:lstStyle/>
          <a:p>
            <a:r>
              <a:rPr lang="en-US" dirty="0" smtClean="0">
                <a:solidFill>
                  <a:schemeClr val="tx2">
                    <a:lumMod val="90000"/>
                  </a:schemeClr>
                </a:solidFill>
              </a:rPr>
              <a:t>The first Chinese city where in 1275 the family got the Polo was </a:t>
            </a:r>
            <a:r>
              <a:rPr lang="en-US" dirty="0" smtClean="0">
                <a:solidFill>
                  <a:schemeClr val="tx2">
                    <a:lumMod val="90000"/>
                  </a:schemeClr>
                </a:solidFill>
              </a:rPr>
              <a:t>Shachzha</a:t>
            </a:r>
            <a:r>
              <a:rPr lang="en-US" dirty="0" smtClean="0">
                <a:solidFill>
                  <a:schemeClr val="tx2">
                    <a:lumMod val="90000"/>
                  </a:schemeClr>
                </a:solidFill>
              </a:rPr>
              <a:t>. In the same year they made ​​it to the summer residence of Kublai Khan in the </a:t>
            </a:r>
            <a:r>
              <a:rPr lang="en-US" dirty="0" smtClean="0">
                <a:solidFill>
                  <a:schemeClr val="tx2">
                    <a:lumMod val="90000"/>
                  </a:schemeClr>
                </a:solidFill>
              </a:rPr>
              <a:t>shandy</a:t>
            </a:r>
            <a:r>
              <a:rPr lang="en-US" dirty="0" smtClean="0">
                <a:solidFill>
                  <a:schemeClr val="tx2">
                    <a:lumMod val="90000"/>
                  </a:schemeClr>
                </a:solidFill>
              </a:rPr>
              <a:t>. According to Polo, Khan was delighted with them, gave different instructions, did not allow him to return to Venice, and even for three years kept him governor of the city of Yangzhou. In addition, the Polo family) was involved in the development of the army of Khan and taught him to use a catapult during the siege of fortresses.</a:t>
            </a:r>
            <a:endParaRPr lang="ru-RU" dirty="0">
              <a:solidFill>
                <a:schemeClr val="tx2">
                  <a:lumMod val="90000"/>
                </a:schemeClr>
              </a:solidFill>
            </a:endParaRPr>
          </a:p>
        </p:txBody>
      </p:sp>
      <p:sp>
        <p:nvSpPr>
          <p:cNvPr id="3" name="Заголовок 2"/>
          <p:cNvSpPr>
            <a:spLocks noGrp="1"/>
          </p:cNvSpPr>
          <p:nvPr>
            <p:ph type="title"/>
          </p:nvPr>
        </p:nvSpPr>
        <p:spPr/>
        <p:txBody>
          <a:bodyPr>
            <a:normAutofit/>
          </a:bodyPr>
          <a:lstStyle/>
          <a:p>
            <a:pPr algn="ctr"/>
            <a:r>
              <a:rPr lang="en-US" sz="6600" dirty="0" smtClean="0">
                <a:solidFill>
                  <a:schemeClr val="accent2">
                    <a:lumMod val="75000"/>
                  </a:schemeClr>
                </a:solidFill>
              </a:rPr>
              <a:t>Marco Polo in China</a:t>
            </a:r>
            <a:endParaRPr lang="ru-RU" sz="6600" dirty="0">
              <a:solidFill>
                <a:schemeClr val="accent2">
                  <a:lumMod val="75000"/>
                </a:schemeClr>
              </a:solidFill>
            </a:endParaRPr>
          </a:p>
        </p:txBody>
      </p:sp>
    </p:spTree>
  </p:cSld>
  <p:clrMapOvr>
    <a:masterClrMapping/>
  </p:clrMapOvr>
  <p:transition spd="med">
    <p:dissolve/>
    <p:sndAc>
      <p:stSnd>
        <p:snd r:embed="rId2" name="wind.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3140968"/>
            <a:ext cx="8229600" cy="3243064"/>
          </a:xfrm>
        </p:spPr>
        <p:txBody>
          <a:bodyPr>
            <a:normAutofit lnSpcReduction="10000"/>
          </a:bodyPr>
          <a:lstStyle/>
          <a:p>
            <a:r>
              <a:rPr lang="en-US" dirty="0" smtClean="0">
                <a:solidFill>
                  <a:schemeClr val="tx2">
                    <a:lumMod val="90000"/>
                  </a:schemeClr>
                </a:solidFill>
              </a:rPr>
              <a:t>Their journey lasted from 1271 by 1295. The return trip he made to the sea, having sailed from China to the shores of the Persian Gulf. Back in Italy, Marco Polo told a lot of what he saw as he was the first European PWM informing about such unprecedented countries, many did not believe him. For many of his countrymen Asia remained unexplored continent, and the stories of traveler - just amusing stories.</a:t>
            </a:r>
            <a:endParaRPr lang="ru-RU" dirty="0">
              <a:solidFill>
                <a:schemeClr val="tx2">
                  <a:lumMod val="90000"/>
                </a:schemeClr>
              </a:solidFill>
            </a:endParaRPr>
          </a:p>
        </p:txBody>
      </p:sp>
      <p:sp>
        <p:nvSpPr>
          <p:cNvPr id="3" name="Заголовок 2"/>
          <p:cNvSpPr>
            <a:spLocks noGrp="1"/>
          </p:cNvSpPr>
          <p:nvPr>
            <p:ph type="title"/>
          </p:nvPr>
        </p:nvSpPr>
        <p:spPr>
          <a:xfrm>
            <a:off x="5076056" y="152400"/>
            <a:ext cx="3610744" cy="2700536"/>
          </a:xfrm>
        </p:spPr>
        <p:txBody>
          <a:bodyPr/>
          <a:lstStyle/>
          <a:p>
            <a:r>
              <a:rPr lang="en-US" dirty="0" smtClean="0">
                <a:solidFill>
                  <a:schemeClr val="tx2">
                    <a:lumMod val="90000"/>
                  </a:schemeClr>
                </a:solidFill>
              </a:rPr>
              <a:t>The whole journey took almost four years.</a:t>
            </a:r>
            <a:endParaRPr lang="ru-RU" dirty="0">
              <a:solidFill>
                <a:schemeClr val="tx2">
                  <a:lumMod val="90000"/>
                </a:schemeClr>
              </a:solidFill>
            </a:endParaRPr>
          </a:p>
        </p:txBody>
      </p:sp>
      <p:pic>
        <p:nvPicPr>
          <p:cNvPr id="4" name="Рисунок 3" descr="800px-Marco_Polo_traveling.JPG"/>
          <p:cNvPicPr>
            <a:picLocks noChangeAspect="1"/>
          </p:cNvPicPr>
          <p:nvPr/>
        </p:nvPicPr>
        <p:blipFill>
          <a:blip r:embed="rId3" cstate="print"/>
          <a:stretch>
            <a:fillRect/>
          </a:stretch>
        </p:blipFill>
        <p:spPr>
          <a:xfrm>
            <a:off x="251520" y="188640"/>
            <a:ext cx="4608512" cy="2937026"/>
          </a:xfrm>
          <a:prstGeom prst="rect">
            <a:avLst/>
          </a:prstGeom>
        </p:spPr>
      </p:pic>
    </p:spTree>
  </p:cSld>
  <p:clrMapOvr>
    <a:masterClrMapping/>
  </p:clrMapOvr>
  <p:transition spd="med">
    <p:dissolve/>
    <p:sndAc>
      <p:stSnd>
        <p:snd r:embed="rId2" name="wind.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4149080"/>
            <a:ext cx="8229600" cy="2090936"/>
          </a:xfrm>
        </p:spPr>
        <p:txBody>
          <a:bodyPr/>
          <a:lstStyle/>
          <a:p>
            <a:r>
              <a:rPr lang="en-US" dirty="0" smtClean="0">
                <a:solidFill>
                  <a:schemeClr val="tx2">
                    <a:lumMod val="90000"/>
                  </a:schemeClr>
                </a:solidFill>
              </a:rPr>
              <a:t>The word has a million of its own "creator". Marco Polo, who visited China in the 13th century to convey his admiration for untold riches, and coined the word million.</a:t>
            </a:r>
            <a:endParaRPr lang="ru-RU" dirty="0">
              <a:solidFill>
                <a:schemeClr val="tx2">
                  <a:lumMod val="90000"/>
                </a:schemeClr>
              </a:solidFill>
            </a:endParaRPr>
          </a:p>
        </p:txBody>
      </p:sp>
      <p:sp>
        <p:nvSpPr>
          <p:cNvPr id="3" name="Заголовок 2"/>
          <p:cNvSpPr>
            <a:spLocks noGrp="1"/>
          </p:cNvSpPr>
          <p:nvPr>
            <p:ph type="title"/>
          </p:nvPr>
        </p:nvSpPr>
        <p:spPr/>
        <p:txBody>
          <a:bodyPr anchor="t">
            <a:normAutofit/>
          </a:bodyPr>
          <a:lstStyle/>
          <a:p>
            <a:pPr algn="ctr"/>
            <a:r>
              <a:rPr lang="en-US" sz="7200" dirty="0" smtClean="0">
                <a:solidFill>
                  <a:schemeClr val="accent2">
                    <a:lumMod val="75000"/>
                  </a:schemeClr>
                </a:solidFill>
              </a:rPr>
              <a:t>A little history</a:t>
            </a:r>
            <a:endParaRPr lang="ru-RU" sz="7200" dirty="0">
              <a:solidFill>
                <a:schemeClr val="accent2">
                  <a:lumMod val="75000"/>
                </a:schemeClr>
              </a:solidFill>
            </a:endParaRPr>
          </a:p>
        </p:txBody>
      </p:sp>
      <p:pic>
        <p:nvPicPr>
          <p:cNvPr id="4" name="Рисунок 3" descr="1000000.png"/>
          <p:cNvPicPr>
            <a:picLocks noChangeAspect="1"/>
          </p:cNvPicPr>
          <p:nvPr/>
        </p:nvPicPr>
        <p:blipFill>
          <a:blip r:embed="rId3" cstate="print"/>
          <a:stretch>
            <a:fillRect/>
          </a:stretch>
        </p:blipFill>
        <p:spPr>
          <a:xfrm>
            <a:off x="0" y="1772816"/>
            <a:ext cx="9144000" cy="1959797"/>
          </a:xfrm>
          <a:prstGeom prst="rect">
            <a:avLst/>
          </a:prstGeom>
        </p:spPr>
      </p:pic>
    </p:spTree>
  </p:cSld>
  <p:clrMapOvr>
    <a:masterClrMapping/>
  </p:clrMapOvr>
  <p:transition spd="med">
    <p:dissolve/>
    <p:sndAc>
      <p:stSnd>
        <p:snd r:embed="rId2" name="wind.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lnSpcReduction="10000"/>
          </a:bodyPr>
          <a:lstStyle/>
          <a:p>
            <a:r>
              <a:rPr lang="en-US" dirty="0" smtClean="0">
                <a:solidFill>
                  <a:schemeClr val="tx2">
                    <a:lumMod val="90000"/>
                  </a:schemeClr>
                </a:solidFill>
              </a:rPr>
              <a:t>Marco Polo introduced the story of his journey to Asia in the famous "Book of the diversity of the world." Despite doubts about the veracity of the facts contained in this book are expressed from its inception to the present, it serves as a valuable source of geography, ethnography, history, Armenia, Iran, China, Mongolia, India, Indonesia and other countries in the Middle Ages. This book had a significant impact on seafarers, cartographers. In particular, she was on the ship of Christopher Columbus during his search for a route to India, according to researchers, Columbus did on her 70 marks</a:t>
            </a:r>
            <a:endParaRPr lang="ru-RU" dirty="0">
              <a:solidFill>
                <a:schemeClr val="tx2">
                  <a:lumMod val="90000"/>
                </a:schemeClr>
              </a:solidFill>
            </a:endParaRPr>
          </a:p>
        </p:txBody>
      </p:sp>
      <p:sp>
        <p:nvSpPr>
          <p:cNvPr id="3" name="Заголовок 2"/>
          <p:cNvSpPr>
            <a:spLocks noGrp="1"/>
          </p:cNvSpPr>
          <p:nvPr>
            <p:ph type="title"/>
          </p:nvPr>
        </p:nvSpPr>
        <p:spPr>
          <a:xfrm>
            <a:off x="179512" y="152400"/>
            <a:ext cx="8784976" cy="1219200"/>
          </a:xfrm>
        </p:spPr>
        <p:txBody>
          <a:bodyPr anchor="t">
            <a:normAutofit fontScale="90000"/>
          </a:bodyPr>
          <a:lstStyle/>
          <a:p>
            <a:pPr algn="ctr"/>
            <a:r>
              <a:rPr lang="en-US" dirty="0" smtClean="0">
                <a:solidFill>
                  <a:schemeClr val="accent2">
                    <a:lumMod val="75000"/>
                  </a:schemeClr>
                </a:solidFill>
              </a:rPr>
              <a:t>"</a:t>
            </a:r>
            <a:r>
              <a:rPr lang="en-US" sz="4000" dirty="0" smtClean="0">
                <a:solidFill>
                  <a:schemeClr val="accent2">
                    <a:lumMod val="75000"/>
                  </a:schemeClr>
                </a:solidFill>
              </a:rPr>
              <a:t>The book </a:t>
            </a:r>
            <a:r>
              <a:rPr lang="en-US" sz="4000" dirty="0" smtClean="0">
                <a:solidFill>
                  <a:schemeClr val="accent2">
                    <a:lumMod val="75000"/>
                  </a:schemeClr>
                </a:solidFill>
              </a:rPr>
              <a:t>about </a:t>
            </a:r>
            <a:r>
              <a:rPr lang="en-US" sz="4000" dirty="0" smtClean="0">
                <a:solidFill>
                  <a:schemeClr val="accent2">
                    <a:lumMod val="75000"/>
                  </a:schemeClr>
                </a:solidFill>
              </a:rPr>
              <a:t>the diversity of the world."</a:t>
            </a:r>
            <a:endParaRPr lang="ru-RU" sz="4000" dirty="0">
              <a:solidFill>
                <a:schemeClr val="accent2">
                  <a:lumMod val="75000"/>
                </a:schemeClr>
              </a:solidFill>
            </a:endParaRPr>
          </a:p>
        </p:txBody>
      </p:sp>
    </p:spTree>
  </p:cSld>
  <p:clrMapOvr>
    <a:masterClrMapping/>
  </p:clrMapOvr>
  <p:transition spd="med">
    <p:dissolve/>
    <p:sndAc>
      <p:stSnd>
        <p:snd r:embed="rId2" name="wind.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4581128"/>
            <a:ext cx="8568952" cy="1907704"/>
          </a:xfrm>
        </p:spPr>
        <p:txBody>
          <a:bodyPr/>
          <a:lstStyle/>
          <a:p>
            <a:r>
              <a:rPr lang="en-US" dirty="0" smtClean="0">
                <a:solidFill>
                  <a:schemeClr val="tx2">
                    <a:lumMod val="50000"/>
                  </a:schemeClr>
                </a:solidFill>
              </a:rPr>
              <a:t>Marco Polo's book is one of the most popular objects of historical research. Bibliography, compiled in 1986, includes more than 2,300 scientific papers only in European </a:t>
            </a:r>
            <a:r>
              <a:rPr lang="en-US" dirty="0" smtClean="0">
                <a:solidFill>
                  <a:schemeClr val="tx2">
                    <a:lumMod val="50000"/>
                  </a:schemeClr>
                </a:solidFill>
              </a:rPr>
              <a:t>languages</a:t>
            </a:r>
            <a:endParaRPr lang="ru-RU" dirty="0">
              <a:solidFill>
                <a:schemeClr val="tx2">
                  <a:lumMod val="50000"/>
                </a:schemeClr>
              </a:solidFill>
            </a:endParaRPr>
          </a:p>
        </p:txBody>
      </p:sp>
      <p:sp>
        <p:nvSpPr>
          <p:cNvPr id="3" name="Заголовок 2"/>
          <p:cNvSpPr>
            <a:spLocks noGrp="1"/>
          </p:cNvSpPr>
          <p:nvPr>
            <p:ph type="title"/>
          </p:nvPr>
        </p:nvSpPr>
        <p:spPr>
          <a:xfrm>
            <a:off x="0" y="152400"/>
            <a:ext cx="9036496" cy="1219200"/>
          </a:xfrm>
        </p:spPr>
        <p:txBody>
          <a:bodyPr>
            <a:normAutofit fontScale="90000"/>
          </a:bodyPr>
          <a:lstStyle/>
          <a:p>
            <a:pPr algn="ctr"/>
            <a:r>
              <a:rPr lang="en-US" dirty="0" smtClean="0">
                <a:solidFill>
                  <a:schemeClr val="accent2">
                    <a:lumMod val="75000"/>
                  </a:schemeClr>
                </a:solidFill>
              </a:rPr>
              <a:t>"</a:t>
            </a:r>
            <a:r>
              <a:rPr lang="en-US" sz="4400" dirty="0" smtClean="0">
                <a:solidFill>
                  <a:schemeClr val="accent2">
                    <a:lumMod val="75000"/>
                  </a:schemeClr>
                </a:solidFill>
              </a:rPr>
              <a:t>The book about the diversity of the world."</a:t>
            </a:r>
            <a:endParaRPr lang="ru-RU" dirty="0"/>
          </a:p>
        </p:txBody>
      </p:sp>
      <p:pic>
        <p:nvPicPr>
          <p:cNvPr id="4" name="Рисунок 3" descr="Обложка_англ._издания_Книги_Марко_Поло_1874_года.jpg"/>
          <p:cNvPicPr>
            <a:picLocks noChangeAspect="1"/>
          </p:cNvPicPr>
          <p:nvPr/>
        </p:nvPicPr>
        <p:blipFill>
          <a:blip r:embed="rId3" cstate="print"/>
          <a:stretch>
            <a:fillRect/>
          </a:stretch>
        </p:blipFill>
        <p:spPr>
          <a:xfrm>
            <a:off x="323528" y="620688"/>
            <a:ext cx="2381250" cy="3971925"/>
          </a:xfrm>
          <a:prstGeom prst="rect">
            <a:avLst/>
          </a:prstGeom>
        </p:spPr>
      </p:pic>
      <p:pic>
        <p:nvPicPr>
          <p:cNvPr id="5" name="Рисунок 4" descr="marco_polo_travels.jpg"/>
          <p:cNvPicPr>
            <a:picLocks noChangeAspect="1"/>
          </p:cNvPicPr>
          <p:nvPr/>
        </p:nvPicPr>
        <p:blipFill>
          <a:blip r:embed="rId4" cstate="print"/>
          <a:stretch>
            <a:fillRect/>
          </a:stretch>
        </p:blipFill>
        <p:spPr>
          <a:xfrm>
            <a:off x="2915816" y="1340768"/>
            <a:ext cx="5743178" cy="3295650"/>
          </a:xfrm>
          <a:prstGeom prst="rect">
            <a:avLst/>
          </a:prstGeom>
        </p:spPr>
      </p:pic>
    </p:spTree>
  </p:cSld>
  <p:clrMapOvr>
    <a:masterClrMapping/>
  </p:clrMapOvr>
  <p:transition spd="med">
    <p:dissolve/>
    <p:sndAc>
      <p:stSnd>
        <p:snd r:embed="rId2" name="wind.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536" y="4005064"/>
            <a:ext cx="8219256" cy="2481064"/>
          </a:xfrm>
        </p:spPr>
        <p:txBody>
          <a:bodyPr/>
          <a:lstStyle/>
          <a:p>
            <a:r>
              <a:rPr lang="en-US" dirty="0" smtClean="0"/>
              <a:t/>
            </a:r>
            <a:br>
              <a:rPr lang="en-US" dirty="0" smtClean="0"/>
            </a:br>
            <a:r>
              <a:rPr lang="en-US" dirty="0" smtClean="0">
                <a:solidFill>
                  <a:schemeClr val="tx2">
                    <a:lumMod val="50000"/>
                  </a:schemeClr>
                </a:solidFill>
              </a:rPr>
              <a:t>Marco Polo's descriptions are full of inaccuracies. This applies to the names of individual cities and provinces, their relative locations, and descriptions of the objects in these cities</a:t>
            </a:r>
            <a:r>
              <a:rPr lang="en-US" dirty="0" smtClean="0">
                <a:solidFill>
                  <a:schemeClr val="tx2">
                    <a:lumMod val="50000"/>
                  </a:schemeClr>
                </a:solidFill>
              </a:rPr>
              <a:t>. </a:t>
            </a:r>
            <a:r>
              <a:rPr lang="en-US" dirty="0" smtClean="0">
                <a:solidFill>
                  <a:schemeClr val="tx2">
                    <a:lumMod val="50000"/>
                  </a:schemeClr>
                </a:solidFill>
              </a:rPr>
              <a:t>In defense of Marco Polo can be said that the description of them was carried by </a:t>
            </a:r>
            <a:r>
              <a:rPr lang="en-US" dirty="0" smtClean="0">
                <a:solidFill>
                  <a:schemeClr val="tx2">
                    <a:lumMod val="50000"/>
                  </a:schemeClr>
                </a:solidFill>
              </a:rPr>
              <a:t>memory.</a:t>
            </a:r>
            <a:endParaRPr lang="en-US" dirty="0" smtClean="0">
              <a:solidFill>
                <a:schemeClr val="tx2">
                  <a:lumMod val="50000"/>
                </a:schemeClr>
              </a:solidFill>
            </a:endParaRPr>
          </a:p>
          <a:p>
            <a:endParaRPr lang="ru-RU" dirty="0"/>
          </a:p>
        </p:txBody>
      </p:sp>
      <p:pic>
        <p:nvPicPr>
          <p:cNvPr id="4" name="Рисунок 3" descr="marco-polo-thu.jpg"/>
          <p:cNvPicPr>
            <a:picLocks noChangeAspect="1"/>
          </p:cNvPicPr>
          <p:nvPr/>
        </p:nvPicPr>
        <p:blipFill>
          <a:blip r:embed="rId3" cstate="print"/>
          <a:stretch>
            <a:fillRect/>
          </a:stretch>
        </p:blipFill>
        <p:spPr>
          <a:xfrm>
            <a:off x="467544" y="260648"/>
            <a:ext cx="6700560" cy="4104456"/>
          </a:xfrm>
          <a:prstGeom prst="rect">
            <a:avLst/>
          </a:prstGeom>
        </p:spPr>
      </p:pic>
    </p:spTree>
  </p:cSld>
  <p:clrMapOvr>
    <a:masterClrMapping/>
  </p:clrMapOvr>
  <p:transition spd="med">
    <p:dissolve/>
    <p:sndAc>
      <p:stSnd>
        <p:snd r:embed="rId2" name="wind.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en-US" sz="4800" dirty="0" smtClean="0">
                <a:solidFill>
                  <a:schemeClr val="tx2">
                    <a:lumMod val="90000"/>
                  </a:schemeClr>
                </a:solidFill>
              </a:rPr>
              <a:t>Thank you for your attention</a:t>
            </a:r>
            <a:endParaRPr lang="ru-RU" sz="4800" dirty="0">
              <a:solidFill>
                <a:schemeClr val="tx2">
                  <a:lumMod val="90000"/>
                </a:schemeClr>
              </a:solidFill>
            </a:endParaRPr>
          </a:p>
        </p:txBody>
      </p:sp>
      <p:pic>
        <p:nvPicPr>
          <p:cNvPr id="6" name="Содержимое 5" descr="34632-8.jpg"/>
          <p:cNvPicPr>
            <a:picLocks noGrp="1" noChangeAspect="1"/>
          </p:cNvPicPr>
          <p:nvPr>
            <p:ph idx="1"/>
          </p:nvPr>
        </p:nvPicPr>
        <p:blipFill>
          <a:blip r:embed="rId3" cstate="print"/>
          <a:stretch>
            <a:fillRect/>
          </a:stretch>
        </p:blipFill>
        <p:spPr>
          <a:xfrm>
            <a:off x="0" y="1415353"/>
            <a:ext cx="9144000" cy="5442647"/>
          </a:xfrm>
        </p:spPr>
      </p:pic>
    </p:spTree>
  </p:cSld>
  <p:clrMapOvr>
    <a:masterClrMapping/>
  </p:clrMapOvr>
  <p:transition spd="med">
    <p:dissolve/>
    <p:sndAc>
      <p:stSnd>
        <p:snd r:embed="rId2" name="wind.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75</TotalTime>
  <Words>522</Words>
  <Application>Microsoft Office PowerPoint</Application>
  <PresentationFormat>Экран (4:3)</PresentationFormat>
  <Paragraphs>17</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Бумажная</vt:lpstr>
      <vt:lpstr>MARCO POLO</vt:lpstr>
      <vt:lpstr>Marco Polo in China</vt:lpstr>
      <vt:lpstr>Marco Polo in China</vt:lpstr>
      <vt:lpstr>The whole journey took almost four years.</vt:lpstr>
      <vt:lpstr>A little history</vt:lpstr>
      <vt:lpstr>"The book about the diversity of the world."</vt:lpstr>
      <vt:lpstr>"The book about the diversity of the world."</vt:lpstr>
      <vt:lpstr>Слайд 8</vt:lpstr>
      <vt:lpstr>Thank you for your attention</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MARCO POLO</dc:title>
  <dc:creator>VADIM</dc:creator>
  <cp:lastModifiedBy>VADIM</cp:lastModifiedBy>
  <cp:revision>10</cp:revision>
  <dcterms:created xsi:type="dcterms:W3CDTF">2013-09-29T16:41:18Z</dcterms:created>
  <dcterms:modified xsi:type="dcterms:W3CDTF">2013-09-29T17:56:50Z</dcterms:modified>
</cp:coreProperties>
</file>