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1DAFE0-ADBB-4C49-996D-DCA909250303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627795-9A18-40EF-AE22-85E9BB6E7E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8960"/>
            <a:ext cx="8686800" cy="1470025"/>
          </a:xfrm>
        </p:spPr>
        <p:txBody>
          <a:bodyPr/>
          <a:lstStyle/>
          <a:p>
            <a:r>
              <a:rPr lang="ru-RU" dirty="0" err="1" smtClean="0"/>
              <a:t>Бактерії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08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13" y="3789040"/>
            <a:ext cx="377920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34" y="1700809"/>
            <a:ext cx="37815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Харчова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48" y="1581908"/>
            <a:ext cx="4906888" cy="499033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галуззю</a:t>
            </a:r>
            <a:r>
              <a:rPr lang="ru-RU" dirty="0"/>
              <a:t> в основному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сирів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кисломолочних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оцту.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тут - </a:t>
            </a:r>
            <a:r>
              <a:rPr lang="ru-RU" dirty="0" err="1"/>
              <a:t>утворення</a:t>
            </a:r>
            <a:r>
              <a:rPr lang="ru-RU" dirty="0"/>
              <a:t> кислот. Так, при </a:t>
            </a:r>
            <a:r>
              <a:rPr lang="ru-RU" dirty="0" err="1"/>
              <a:t>отриманні</a:t>
            </a:r>
            <a:r>
              <a:rPr lang="ru-RU" dirty="0"/>
              <a:t> оцту </a:t>
            </a:r>
            <a:r>
              <a:rPr lang="ru-RU" dirty="0" err="1"/>
              <a:t>бактерії</a:t>
            </a:r>
            <a:r>
              <a:rPr lang="ru-RU" dirty="0"/>
              <a:t> роду </a:t>
            </a:r>
            <a:r>
              <a:rPr lang="en-US" dirty="0" err="1"/>
              <a:t>Acetobacter</a:t>
            </a:r>
            <a:r>
              <a:rPr lang="en-US" dirty="0"/>
              <a:t> </a:t>
            </a:r>
            <a:r>
              <a:rPr lang="ru-RU" dirty="0" err="1"/>
              <a:t>окислюють</a:t>
            </a:r>
            <a:r>
              <a:rPr lang="ru-RU" dirty="0"/>
              <a:t> </a:t>
            </a:r>
            <a:r>
              <a:rPr lang="ru-RU" dirty="0" err="1"/>
              <a:t>етиловий</a:t>
            </a:r>
            <a:r>
              <a:rPr lang="ru-RU" dirty="0"/>
              <a:t> спирт,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сидрі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рідинах</a:t>
            </a:r>
            <a:r>
              <a:rPr lang="ru-RU" dirty="0"/>
              <a:t>, до </a:t>
            </a:r>
            <a:r>
              <a:rPr lang="ru-RU" dirty="0" err="1"/>
              <a:t>оцтової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при </a:t>
            </a:r>
            <a:r>
              <a:rPr lang="ru-RU" dirty="0" err="1"/>
              <a:t>квашенні</a:t>
            </a:r>
            <a:r>
              <a:rPr lang="ru-RU" dirty="0"/>
              <a:t> </a:t>
            </a:r>
            <a:r>
              <a:rPr lang="ru-RU" dirty="0" err="1"/>
              <a:t>капусти</a:t>
            </a:r>
            <a:r>
              <a:rPr lang="ru-RU" dirty="0"/>
              <a:t>: </a:t>
            </a:r>
            <a:r>
              <a:rPr lang="ru-RU" dirty="0" err="1"/>
              <a:t>анаеробні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зброджують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в листках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до </a:t>
            </a:r>
            <a:r>
              <a:rPr lang="ru-RU" dirty="0" err="1"/>
              <a:t>молочної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оцтової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 і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спиртів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5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Вилуговування</a:t>
            </a:r>
            <a:r>
              <a:rPr lang="ru-RU" dirty="0"/>
              <a:t> руд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4366" y="1844824"/>
            <a:ext cx="4402832" cy="485313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вилуговування</a:t>
            </a:r>
            <a:r>
              <a:rPr lang="ru-RU" dirty="0"/>
              <a:t> </a:t>
            </a:r>
            <a:r>
              <a:rPr lang="ru-RU" dirty="0" err="1"/>
              <a:t>бідних</a:t>
            </a:r>
            <a:r>
              <a:rPr lang="ru-RU" dirty="0"/>
              <a:t> руд,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переведення</a:t>
            </a:r>
            <a:r>
              <a:rPr lang="ru-RU" dirty="0"/>
              <a:t> з них у </a:t>
            </a:r>
            <a:r>
              <a:rPr lang="ru-RU" dirty="0" err="1"/>
              <a:t>розчин</a:t>
            </a:r>
            <a:r>
              <a:rPr lang="ru-RU" dirty="0"/>
              <a:t> солей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міді</a:t>
            </a:r>
            <a:r>
              <a:rPr lang="ru-RU" dirty="0"/>
              <a:t> (</a:t>
            </a:r>
            <a:r>
              <a:rPr lang="en-US" dirty="0"/>
              <a:t>Cu) </a:t>
            </a:r>
            <a:r>
              <a:rPr lang="ru-RU" dirty="0"/>
              <a:t>та урану (</a:t>
            </a:r>
            <a:r>
              <a:rPr lang="en-US" dirty="0"/>
              <a:t>U). </a:t>
            </a:r>
            <a:r>
              <a:rPr lang="ru-RU" dirty="0"/>
              <a:t>Приклад -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халькопіриту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мідного</a:t>
            </a:r>
            <a:r>
              <a:rPr lang="ru-RU" dirty="0"/>
              <a:t> колчедану (</a:t>
            </a:r>
            <a:r>
              <a:rPr lang="en-US" dirty="0"/>
              <a:t>CuFeS2). </a:t>
            </a:r>
            <a:r>
              <a:rPr lang="ru-RU" dirty="0"/>
              <a:t>Купи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поливають</a:t>
            </a:r>
            <a:r>
              <a:rPr lang="ru-RU" dirty="0"/>
              <a:t> водою,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хемолітотрофні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роду </a:t>
            </a:r>
            <a:r>
              <a:rPr lang="en-US" dirty="0" err="1"/>
              <a:t>Thiobacillus</a:t>
            </a:r>
            <a:r>
              <a:rPr lang="en-US" dirty="0"/>
              <a:t>. </a:t>
            </a:r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вони </a:t>
            </a:r>
            <a:r>
              <a:rPr lang="ru-RU" dirty="0" err="1"/>
              <a:t>окислюють</a:t>
            </a:r>
            <a:r>
              <a:rPr lang="ru-RU" dirty="0"/>
              <a:t> </a:t>
            </a:r>
            <a:r>
              <a:rPr lang="ru-RU" dirty="0" err="1"/>
              <a:t>сірку</a:t>
            </a:r>
            <a:r>
              <a:rPr lang="ru-RU" dirty="0"/>
              <a:t> (</a:t>
            </a:r>
            <a:r>
              <a:rPr lang="en-US" dirty="0"/>
              <a:t>S),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розчинні</a:t>
            </a:r>
            <a:r>
              <a:rPr lang="ru-RU" dirty="0"/>
              <a:t> </a:t>
            </a:r>
            <a:r>
              <a:rPr lang="ru-RU" dirty="0" err="1"/>
              <a:t>сульфати</a:t>
            </a:r>
            <a:r>
              <a:rPr lang="ru-RU" dirty="0"/>
              <a:t> </a:t>
            </a:r>
            <a:r>
              <a:rPr lang="ru-RU" dirty="0" err="1"/>
              <a:t>міді</a:t>
            </a:r>
            <a:r>
              <a:rPr lang="ru-RU" dirty="0"/>
              <a:t> і </a:t>
            </a:r>
            <a:r>
              <a:rPr lang="ru-RU" dirty="0" err="1"/>
              <a:t>заліза</a:t>
            </a:r>
            <a:r>
              <a:rPr lang="ru-RU" dirty="0"/>
              <a:t>: </a:t>
            </a:r>
            <a:r>
              <a:rPr lang="en-US" dirty="0"/>
              <a:t>CuFeS2 + 4O2 = CuSO4 + FeSO4.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094854" cy="46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74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вод, в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. </a:t>
            </a:r>
            <a:r>
              <a:rPr lang="ru-RU" dirty="0" err="1"/>
              <a:t>Стічні</a:t>
            </a:r>
            <a:r>
              <a:rPr lang="ru-RU" dirty="0"/>
              <a:t> води - одна з </a:t>
            </a:r>
            <a:r>
              <a:rPr lang="ru-RU" dirty="0" err="1"/>
              <a:t>гострих</a:t>
            </a:r>
            <a:r>
              <a:rPr lang="ru-RU" dirty="0"/>
              <a:t> проблем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мінералізація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і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водоймах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скидати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«</a:t>
            </a:r>
            <a:r>
              <a:rPr lang="ru-RU" dirty="0" err="1"/>
              <a:t>знешкодження</a:t>
            </a:r>
            <a:r>
              <a:rPr lang="ru-RU" dirty="0"/>
              <a:t>»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вистачає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додатковій</a:t>
            </a:r>
            <a:r>
              <a:rPr lang="ru-RU" dirty="0"/>
              <a:t> </a:t>
            </a:r>
            <a:r>
              <a:rPr lang="ru-RU" dirty="0" err="1"/>
              <a:t>аерації</a:t>
            </a:r>
            <a:r>
              <a:rPr lang="ru-RU" dirty="0"/>
              <a:t> </a:t>
            </a:r>
            <a:r>
              <a:rPr lang="ru-RU" dirty="0" err="1"/>
              <a:t>стоків</a:t>
            </a:r>
            <a:r>
              <a:rPr lang="ru-RU" dirty="0"/>
              <a:t> в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басейнах</a:t>
            </a:r>
            <a:r>
              <a:rPr lang="ru-RU" dirty="0"/>
              <a:t> (</a:t>
            </a:r>
            <a:r>
              <a:rPr lang="ru-RU" dirty="0" err="1"/>
              <a:t>аеротенках</a:t>
            </a:r>
            <a:r>
              <a:rPr lang="ru-RU" dirty="0"/>
              <a:t>):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бактеріям-мінералізатором</a:t>
            </a:r>
            <a:r>
              <a:rPr lang="ru-RU" dirty="0"/>
              <a:t> </a:t>
            </a:r>
            <a:r>
              <a:rPr lang="ru-RU" dirty="0" err="1"/>
              <a:t>вистачає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для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органіки</a:t>
            </a:r>
            <a:r>
              <a:rPr lang="ru-RU" dirty="0"/>
              <a:t>, і одним з </a:t>
            </a:r>
            <a:r>
              <a:rPr lang="ru-RU" dirty="0" err="1"/>
              <a:t>кінцевих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вода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питна</a:t>
            </a:r>
            <a:r>
              <a:rPr lang="ru-RU" dirty="0"/>
              <a:t>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730"/>
            <a:ext cx="4182244" cy="32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2" y="1550252"/>
            <a:ext cx="3150559" cy="249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1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/>
              <a:t>шляхи </a:t>
            </a:r>
            <a:r>
              <a:rPr lang="ru-RU" dirty="0" err="1"/>
              <a:t>використання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областей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мочка </a:t>
            </a:r>
            <a:r>
              <a:rPr lang="ru-RU" dirty="0" err="1"/>
              <a:t>льону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прядильних</a:t>
            </a:r>
            <a:r>
              <a:rPr lang="ru-RU" dirty="0"/>
              <a:t> волокон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антибіотиків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стрептоміцину</a:t>
            </a:r>
            <a:r>
              <a:rPr lang="ru-RU" dirty="0"/>
              <a:t> (</a:t>
            </a:r>
            <a:r>
              <a:rPr lang="ru-RU" dirty="0" err="1"/>
              <a:t>бактеріями</a:t>
            </a:r>
            <a:r>
              <a:rPr lang="ru-RU" dirty="0"/>
              <a:t> роду </a:t>
            </a:r>
            <a:r>
              <a:rPr lang="en-US" dirty="0"/>
              <a:t>Streptomyces).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2945"/>
            <a:ext cx="3384376" cy="26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4" b="23528"/>
          <a:stretch/>
        </p:blipFill>
        <p:spPr bwMode="auto">
          <a:xfrm>
            <a:off x="1115616" y="3861047"/>
            <a:ext cx="3069902" cy="278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3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5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ru-RU" dirty="0"/>
              <a:t>Коли </a:t>
            </a:r>
            <a:r>
              <a:rPr lang="ru-RU" dirty="0" err="1"/>
              <a:t>говорять</a:t>
            </a:r>
            <a:r>
              <a:rPr lang="ru-RU" dirty="0"/>
              <a:t> про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уявляє</a:t>
            </a:r>
            <a:r>
              <a:rPr lang="ru-RU" dirty="0"/>
              <a:t> </a:t>
            </a:r>
            <a:r>
              <a:rPr lang="ru-RU" dirty="0" err="1"/>
              <a:t>жахливо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і заразу. Не треба </a:t>
            </a:r>
            <a:r>
              <a:rPr lang="ru-RU" dirty="0" err="1"/>
              <a:t>забувати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одноклітинних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64" y="2492896"/>
            <a:ext cx="3755395" cy="32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14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вченим</a:t>
            </a:r>
            <a:r>
              <a:rPr lang="ru-RU" dirty="0"/>
              <a:t> А. Левенгуком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 err="1"/>
              <a:t>століття</a:t>
            </a:r>
            <a:r>
              <a:rPr lang="ru-RU" dirty="0"/>
              <a:t>. На початку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</a:t>
            </a:r>
            <a:r>
              <a:rPr lang="ru-RU" dirty="0" err="1"/>
              <a:t>помилково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зароджуються</a:t>
            </a:r>
            <a:r>
              <a:rPr lang="ru-RU" dirty="0"/>
              <a:t> в </a:t>
            </a:r>
            <a:r>
              <a:rPr lang="ru-RU" dirty="0" err="1"/>
              <a:t>гнилих</a:t>
            </a:r>
            <a:r>
              <a:rPr lang="ru-RU" dirty="0"/>
              <a:t> </a:t>
            </a:r>
            <a:r>
              <a:rPr lang="ru-RU" dirty="0" err="1"/>
              <a:t>рештках</a:t>
            </a:r>
            <a:r>
              <a:rPr lang="ru-RU" dirty="0"/>
              <a:t>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вчений</a:t>
            </a:r>
            <a:r>
              <a:rPr lang="ru-RU" dirty="0"/>
              <a:t> Л. Пастер </a:t>
            </a:r>
            <a:r>
              <a:rPr lang="ru-RU" dirty="0" err="1"/>
              <a:t>встановив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роль </a:t>
            </a:r>
            <a:r>
              <a:rPr lang="ru-RU" dirty="0" err="1"/>
              <a:t>належить</a:t>
            </a:r>
            <a:r>
              <a:rPr lang="ru-RU" dirty="0"/>
              <a:t> Р. Коху,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"</a:t>
            </a:r>
            <a:r>
              <a:rPr lang="ru-RU" dirty="0" err="1"/>
              <a:t>Постулати</a:t>
            </a:r>
            <a:r>
              <a:rPr lang="ru-RU" dirty="0"/>
              <a:t> Коха".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351962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32" y="3861048"/>
            <a:ext cx="2221746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011464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9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1"/>
            <a:ext cx="4824536" cy="22322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400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трильйонів</a:t>
            </a:r>
            <a:r>
              <a:rPr lang="ru-RU" dirty="0"/>
              <a:t>. А ось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новонародженого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21803"/>
            <a:ext cx="3892303" cy="254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514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бактерій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хороші</a:t>
            </a:r>
            <a:r>
              <a:rPr lang="ru-RU" dirty="0"/>
              <a:t> - </a:t>
            </a:r>
            <a:r>
              <a:rPr lang="ru-RU" dirty="0" err="1"/>
              <a:t>дружні</a:t>
            </a:r>
            <a:r>
              <a:rPr lang="ru-RU" dirty="0"/>
              <a:t> і </a:t>
            </a:r>
            <a:r>
              <a:rPr lang="ru-RU" dirty="0" err="1"/>
              <a:t>погані</a:t>
            </a:r>
            <a:r>
              <a:rPr lang="ru-RU" dirty="0"/>
              <a:t> - </a:t>
            </a:r>
            <a:r>
              <a:rPr lang="ru-RU" dirty="0" err="1"/>
              <a:t>шкідливі</a:t>
            </a:r>
            <a:r>
              <a:rPr lang="ru-RU" dirty="0"/>
              <a:t>.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балансу </a:t>
            </a:r>
            <a:r>
              <a:rPr lang="ru-RU" dirty="0" err="1"/>
              <a:t>дружніх</a:t>
            </a:r>
            <a:r>
              <a:rPr lang="ru-RU" dirty="0"/>
              <a:t> і </a:t>
            </a:r>
            <a:r>
              <a:rPr lang="ru-RU" dirty="0" err="1"/>
              <a:t>недружніх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мікрофлори</a:t>
            </a:r>
            <a:r>
              <a:rPr lang="ru-RU" dirty="0"/>
              <a:t> кишечника. </a:t>
            </a:r>
            <a:r>
              <a:rPr lang="ru-RU" dirty="0" err="1"/>
              <a:t>Це</a:t>
            </a:r>
            <a:r>
              <a:rPr lang="ru-RU" dirty="0"/>
              <a:t> і є </a:t>
            </a:r>
            <a:r>
              <a:rPr lang="ru-RU" dirty="0" err="1"/>
              <a:t>дисбактеріоз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030197" cy="307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1" y="3458908"/>
            <a:ext cx="4148229" cy="272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 у природі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2620887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гниття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і у </a:t>
            </a:r>
            <a:r>
              <a:rPr lang="ru-RU" dirty="0" err="1"/>
              <a:t>воді</a:t>
            </a:r>
            <a:r>
              <a:rPr lang="ru-RU" dirty="0"/>
              <a:t>. Без них земля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покрита</a:t>
            </a:r>
            <a:r>
              <a:rPr lang="ru-RU" dirty="0"/>
              <a:t> </a:t>
            </a:r>
            <a:r>
              <a:rPr lang="ru-RU" dirty="0" err="1"/>
              <a:t>різним</a:t>
            </a:r>
            <a:r>
              <a:rPr lang="ru-RU" dirty="0"/>
              <a:t> мертвим </a:t>
            </a:r>
            <a:r>
              <a:rPr lang="ru-RU" dirty="0" err="1"/>
              <a:t>матеріалом</a:t>
            </a:r>
            <a:r>
              <a:rPr lang="ru-RU" dirty="0"/>
              <a:t>. </a:t>
            </a:r>
            <a:r>
              <a:rPr lang="ru-RU" dirty="0" err="1"/>
              <a:t>Переробляючи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розкладають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прості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в </a:t>
            </a:r>
            <a:r>
              <a:rPr lang="ru-RU" dirty="0" err="1"/>
              <a:t>ґрунт</a:t>
            </a:r>
            <a:r>
              <a:rPr lang="ru-RU" dirty="0"/>
              <a:t>, воду і </a:t>
            </a:r>
            <a:r>
              <a:rPr lang="ru-RU" dirty="0" err="1"/>
              <a:t>повітря</a:t>
            </a:r>
            <a:r>
              <a:rPr lang="ru-RU" dirty="0"/>
              <a:t>, де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і </a:t>
            </a:r>
            <a:r>
              <a:rPr lang="ru-RU" dirty="0" err="1"/>
              <a:t>тваринами</a:t>
            </a:r>
            <a:r>
              <a:rPr lang="ru-RU" dirty="0"/>
              <a:t>.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азотовмісні</a:t>
            </a:r>
            <a:r>
              <a:rPr lang="ru-RU" dirty="0"/>
              <a:t> </a:t>
            </a:r>
            <a:r>
              <a:rPr lang="ru-RU" dirty="0" err="1"/>
              <a:t>мікроорганізми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ґрунті</a:t>
            </a:r>
            <a:r>
              <a:rPr lang="ru-RU" dirty="0"/>
              <a:t> і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азот в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рослинам</a:t>
            </a:r>
            <a:r>
              <a:rPr lang="ru-RU" dirty="0"/>
              <a:t>. 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вживає</a:t>
            </a:r>
            <a:r>
              <a:rPr lang="ru-RU" dirty="0"/>
              <a:t> в </a:t>
            </a:r>
            <a:r>
              <a:rPr lang="ru-RU" dirty="0" err="1"/>
              <a:t>їжу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39892"/>
            <a:ext cx="6696744" cy="19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4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714735" cy="39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Будова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199"/>
            <a:ext cx="3898777" cy="499715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Бактерії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примітивні</a:t>
            </a:r>
            <a:r>
              <a:rPr lang="ru-RU" dirty="0"/>
              <a:t> </a:t>
            </a:r>
            <a:r>
              <a:rPr lang="ru-RU" dirty="0" err="1"/>
              <a:t>одноклітинні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0,1 до 28 мкм.</a:t>
            </a:r>
          </a:p>
          <a:p>
            <a:r>
              <a:rPr lang="ru-RU" dirty="0" err="1"/>
              <a:t>Бактеріальна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оточена </a:t>
            </a:r>
            <a:r>
              <a:rPr lang="ru-RU" dirty="0" err="1"/>
              <a:t>щільною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вона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форму.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оболонці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муреїн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бактерій</a:t>
            </a:r>
            <a:r>
              <a:rPr lang="ru-RU" dirty="0"/>
              <a:t> і не </a:t>
            </a:r>
            <a:r>
              <a:rPr lang="ru-RU" dirty="0" err="1"/>
              <a:t>зустрічається</a:t>
            </a:r>
            <a:r>
              <a:rPr lang="ru-RU" dirty="0"/>
              <a:t> в </a:t>
            </a:r>
            <a:r>
              <a:rPr lang="ru-RU" dirty="0" err="1"/>
              <a:t>рослинних</a:t>
            </a:r>
            <a:r>
              <a:rPr lang="ru-RU" dirty="0"/>
              <a:t> і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. </a:t>
            </a: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у них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джгутиків</a:t>
            </a:r>
            <a:r>
              <a:rPr lang="ru-RU" dirty="0"/>
              <a:t>. </a:t>
            </a:r>
            <a:r>
              <a:rPr lang="ru-RU" dirty="0" err="1"/>
              <a:t>Джгутик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обертатися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3000 об/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велика </a:t>
            </a:r>
            <a:r>
              <a:rPr lang="ru-RU" dirty="0" err="1"/>
              <a:t>швидкість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60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готовими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. Лише </a:t>
            </a:r>
            <a:r>
              <a:rPr lang="ru-RU" dirty="0" err="1"/>
              <a:t>деякі</a:t>
            </a:r>
            <a:r>
              <a:rPr lang="ru-RU" dirty="0"/>
              <a:t> з них,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ціанобактерії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синьо-зелені</a:t>
            </a:r>
            <a:r>
              <a:rPr lang="ru-RU" dirty="0"/>
              <a:t> </a:t>
            </a:r>
            <a:r>
              <a:rPr lang="ru-RU" dirty="0" err="1"/>
              <a:t>водорості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харчуватися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фотосинтезу (</a:t>
            </a:r>
            <a:r>
              <a:rPr lang="ru-RU" dirty="0" err="1"/>
              <a:t>фототрофи</a:t>
            </a:r>
            <a:r>
              <a:rPr lang="ru-RU" dirty="0"/>
              <a:t>).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вони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виділяють</a:t>
            </a:r>
            <a:r>
              <a:rPr lang="ru-RU" dirty="0"/>
              <a:t>. Вони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для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</a:t>
            </a:r>
            <a:r>
              <a:rPr lang="ru-RU" dirty="0" err="1"/>
              <a:t>окислюючи</a:t>
            </a:r>
            <a:r>
              <a:rPr lang="ru-RU" dirty="0"/>
              <a:t> </a:t>
            </a:r>
            <a:r>
              <a:rPr lang="ru-RU" dirty="0" err="1"/>
              <a:t>неорганічні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</a:t>
            </a:r>
            <a:r>
              <a:rPr lang="ru-RU" dirty="0" err="1"/>
              <a:t>хемотрофи</a:t>
            </a:r>
            <a:r>
              <a:rPr lang="ru-RU" dirty="0"/>
              <a:t>).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харчуються</a:t>
            </a:r>
            <a:r>
              <a:rPr lang="ru-RU" dirty="0"/>
              <a:t> </a:t>
            </a:r>
            <a:r>
              <a:rPr lang="ru-RU" dirty="0" err="1"/>
              <a:t>готовими</a:t>
            </a:r>
            <a:r>
              <a:rPr lang="ru-RU" dirty="0"/>
              <a:t> </a:t>
            </a:r>
            <a:r>
              <a:rPr lang="ru-RU" dirty="0" err="1"/>
              <a:t>органічними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сапрофіти</a:t>
            </a:r>
            <a:r>
              <a:rPr lang="ru-RU" dirty="0"/>
              <a:t> та </a:t>
            </a:r>
            <a:r>
              <a:rPr lang="ru-RU" dirty="0" err="1"/>
              <a:t>паразити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22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</a:t>
            </a:r>
            <a:r>
              <a:rPr lang="ru-RU" dirty="0" err="1" smtClean="0"/>
              <a:t>озмноження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життєздатність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5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Розмножуються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простим </a:t>
            </a:r>
            <a:r>
              <a:rPr lang="ru-RU" dirty="0" err="1"/>
              <a:t>поділом</a:t>
            </a:r>
            <a:r>
              <a:rPr lang="ru-RU" dirty="0"/>
              <a:t> </a:t>
            </a:r>
            <a:r>
              <a:rPr lang="ru-RU" dirty="0" err="1"/>
              <a:t>надвоє</a:t>
            </a:r>
            <a:r>
              <a:rPr lang="ru-RU" dirty="0"/>
              <a:t>. Час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 у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несприятливі</a:t>
            </a:r>
            <a:r>
              <a:rPr lang="ru-RU" dirty="0"/>
              <a:t>, то вони </a:t>
            </a:r>
            <a:r>
              <a:rPr lang="ru-RU" dirty="0" err="1"/>
              <a:t>покриваються</a:t>
            </a:r>
            <a:r>
              <a:rPr lang="ru-RU" dirty="0"/>
              <a:t> </a:t>
            </a:r>
            <a:r>
              <a:rPr lang="ru-RU" dirty="0" err="1"/>
              <a:t>щільною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, яку </a:t>
            </a:r>
            <a:r>
              <a:rPr lang="ru-RU" dirty="0" err="1"/>
              <a:t>називають</a:t>
            </a:r>
            <a:r>
              <a:rPr lang="ru-RU" dirty="0"/>
              <a:t> спорою. Спори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в </a:t>
            </a:r>
            <a:r>
              <a:rPr lang="ru-RU" dirty="0" err="1"/>
              <a:t>умовах</a:t>
            </a:r>
            <a:r>
              <a:rPr lang="ru-RU" dirty="0"/>
              <a:t> спеки та холоду, </a:t>
            </a:r>
            <a:r>
              <a:rPr lang="ru-RU" dirty="0" err="1"/>
              <a:t>гарячої</a:t>
            </a:r>
            <a:r>
              <a:rPr lang="ru-RU" dirty="0"/>
              <a:t> води і </a:t>
            </a:r>
            <a:r>
              <a:rPr lang="ru-RU" dirty="0" err="1"/>
              <a:t>палючого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. </a:t>
            </a:r>
            <a:r>
              <a:rPr lang="ru-RU" dirty="0" smtClean="0"/>
              <a:t>А </a:t>
            </a:r>
            <a:r>
              <a:rPr lang="ru-RU" dirty="0"/>
              <a:t>коли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нормальними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, спора </a:t>
            </a:r>
            <a:r>
              <a:rPr lang="ru-RU" dirty="0" err="1"/>
              <a:t>знову</a:t>
            </a:r>
            <a:r>
              <a:rPr lang="ru-RU" dirty="0"/>
              <a:t> росте і </a:t>
            </a:r>
            <a:r>
              <a:rPr lang="ru-RU" dirty="0" err="1"/>
              <a:t>розмножується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25144"/>
            <a:ext cx="5293388" cy="19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58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75</TotalTime>
  <Words>785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Decatur</vt:lpstr>
      <vt:lpstr>Бактерії в житті людини</vt:lpstr>
      <vt:lpstr>Що таке бактерії?</vt:lpstr>
      <vt:lpstr>Що таке бактерії?</vt:lpstr>
      <vt:lpstr>Що таке бактерії?</vt:lpstr>
      <vt:lpstr>Види бактерій</vt:lpstr>
      <vt:lpstr>Роль у природі</vt:lpstr>
      <vt:lpstr>Будова</vt:lpstr>
      <vt:lpstr>Харчування</vt:lpstr>
      <vt:lpstr>Розмноження і життєздатність бактерій</vt:lpstr>
      <vt:lpstr>Харчова промисловість</vt:lpstr>
      <vt:lpstr>Вилуговування руд</vt:lpstr>
      <vt:lpstr>Переробка відходів</vt:lpstr>
      <vt:lpstr>Інші шляхи використання</vt:lpstr>
      <vt:lpstr>Дякую за увагу!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Бактерії в житті людини</dc:title>
  <dc:creator>Яна</dc:creator>
  <cp:lastModifiedBy>Яна</cp:lastModifiedBy>
  <cp:revision>6</cp:revision>
  <dcterms:created xsi:type="dcterms:W3CDTF">2013-04-07T16:26:41Z</dcterms:created>
  <dcterms:modified xsi:type="dcterms:W3CDTF">2013-04-07T17:41:44Z</dcterms:modified>
</cp:coreProperties>
</file>