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4" r:id="rId3"/>
    <p:sldId id="260" r:id="rId4"/>
    <p:sldId id="261" r:id="rId5"/>
    <p:sldId id="262" r:id="rId6"/>
    <p:sldId id="263" r:id="rId7"/>
    <p:sldId id="265" r:id="rId8"/>
    <p:sldId id="266" r:id="rId9"/>
    <p:sldId id="267" r:id="rId10"/>
    <p:sldId id="268" r:id="rId11"/>
    <p:sldId id="269" r:id="rId12"/>
    <p:sldId id="270" r:id="rId13"/>
    <p:sldId id="27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00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03" autoAdjust="0"/>
  </p:normalViewPr>
  <p:slideViewPr>
    <p:cSldViewPr>
      <p:cViewPr>
        <p:scale>
          <a:sx n="100" d="100"/>
          <a:sy n="100" d="100"/>
        </p:scale>
        <p:origin x="-29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55A08-EC33-4B20-8F20-C37048C2F35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EC553858-5EAB-453B-AB4E-9A1EA593169B}">
      <dgm:prSet phldrT="[Текст]">
        <dgm:style>
          <a:lnRef idx="0">
            <a:schemeClr val="accent1"/>
          </a:lnRef>
          <a:fillRef idx="3">
            <a:schemeClr val="accent1"/>
          </a:fillRef>
          <a:effectRef idx="3">
            <a:schemeClr val="accent1"/>
          </a:effectRef>
          <a:fontRef idx="minor">
            <a:schemeClr val="lt1"/>
          </a:fontRef>
        </dgm:style>
      </dgm:prSet>
      <dgm:spPr/>
      <dgm:t>
        <a:bodyPr/>
        <a:lstStyle/>
        <a:p>
          <a:r>
            <a:rPr lang="uk-UA" dirty="0" smtClean="0">
              <a:effectLst>
                <a:outerShdw blurRad="38100" dist="38100" dir="2700000" algn="tl">
                  <a:srgbClr val="000000">
                    <a:alpha val="43137"/>
                  </a:srgbClr>
                </a:outerShdw>
              </a:effectLst>
            </a:rPr>
            <a:t>Фауна</a:t>
          </a:r>
          <a:endParaRPr lang="ru-RU" dirty="0">
            <a:effectLst>
              <a:outerShdw blurRad="38100" dist="38100" dir="2700000" algn="tl">
                <a:srgbClr val="000000">
                  <a:alpha val="43137"/>
                </a:srgbClr>
              </a:outerShdw>
            </a:effectLst>
          </a:endParaRPr>
        </a:p>
      </dgm:t>
    </dgm:pt>
    <dgm:pt modelId="{B8E93680-7BE1-4E85-A2B7-A5DFC88B2023}" type="parTrans" cxnId="{A0D858F4-EEB4-4B26-AABF-C881393213C0}">
      <dgm:prSet/>
      <dgm:spPr/>
      <dgm:t>
        <a:bodyPr/>
        <a:lstStyle/>
        <a:p>
          <a:endParaRPr lang="ru-RU"/>
        </a:p>
      </dgm:t>
    </dgm:pt>
    <dgm:pt modelId="{14650CAC-F8F1-41C6-B4D0-94BD9DA7D2E9}" type="sibTrans" cxnId="{A0D858F4-EEB4-4B26-AABF-C881393213C0}">
      <dgm:prSet/>
      <dgm:spPr/>
      <dgm:t>
        <a:bodyPr/>
        <a:lstStyle/>
        <a:p>
          <a:endParaRPr lang="ru-RU"/>
        </a:p>
      </dgm:t>
    </dgm:pt>
    <dgm:pt modelId="{A02A4F93-49CA-4570-BE37-E7AD94E5DAAA}">
      <dgm:prSet phldrT="[Текст]">
        <dgm:style>
          <a:lnRef idx="2">
            <a:schemeClr val="accent4"/>
          </a:lnRef>
          <a:fillRef idx="1">
            <a:schemeClr val="lt1"/>
          </a:fillRef>
          <a:effectRef idx="0">
            <a:schemeClr val="accent4"/>
          </a:effectRef>
          <a:fontRef idx="minor">
            <a:schemeClr val="dk1"/>
          </a:fontRef>
        </dgm:style>
      </dgm:prSet>
      <dgm:spPr>
        <a:solidFill>
          <a:srgbClr val="000066"/>
        </a:solidFill>
        <a:ln>
          <a:noFill/>
        </a:ln>
      </dgm:spPr>
      <dgm:t>
        <a:bodyPr/>
        <a:lstStyle/>
        <a:p>
          <a:r>
            <a:rPr lang="ru-RU" b="1" dirty="0" err="1" smtClean="0">
              <a:solidFill>
                <a:schemeClr val="bg1"/>
              </a:solidFill>
            </a:rPr>
            <a:t>Орнітофауна</a:t>
          </a:r>
          <a:endParaRPr lang="ru-RU" dirty="0">
            <a:solidFill>
              <a:schemeClr val="bg1"/>
            </a:solidFill>
          </a:endParaRPr>
        </a:p>
      </dgm:t>
    </dgm:pt>
    <dgm:pt modelId="{7EFC9981-845E-4650-B3B0-694F52BE2CB4}" type="parTrans" cxnId="{3FFDC8E4-3501-4014-9422-35CB8CBFF6EE}">
      <dgm:prSet/>
      <dgm:spPr/>
      <dgm:t>
        <a:bodyPr/>
        <a:lstStyle/>
        <a:p>
          <a:endParaRPr lang="ru-RU" baseline="0">
            <a:solidFill>
              <a:schemeClr val="bg1"/>
            </a:solidFill>
          </a:endParaRPr>
        </a:p>
      </dgm:t>
    </dgm:pt>
    <dgm:pt modelId="{A3608612-7218-4ECB-86F0-B99B0B4FEE7C}" type="sibTrans" cxnId="{3FFDC8E4-3501-4014-9422-35CB8CBFF6EE}">
      <dgm:prSet/>
      <dgm:spPr/>
      <dgm:t>
        <a:bodyPr/>
        <a:lstStyle/>
        <a:p>
          <a:endParaRPr lang="ru-RU"/>
        </a:p>
      </dgm:t>
    </dgm:pt>
    <dgm:pt modelId="{0DF145F5-C915-4149-BD2A-D0362EB62118}">
      <dgm:prSet phldrT="[Текст]">
        <dgm:style>
          <a:lnRef idx="2">
            <a:schemeClr val="accent5"/>
          </a:lnRef>
          <a:fillRef idx="1">
            <a:schemeClr val="lt1"/>
          </a:fillRef>
          <a:effectRef idx="0">
            <a:schemeClr val="accent5"/>
          </a:effectRef>
          <a:fontRef idx="minor">
            <a:schemeClr val="dk1"/>
          </a:fontRef>
        </dgm:style>
      </dgm:prSet>
      <dgm:spPr>
        <a:solidFill>
          <a:srgbClr val="002060"/>
        </a:solidFill>
        <a:ln>
          <a:noFill/>
        </a:ln>
      </dgm:spPr>
      <dgm:t>
        <a:bodyPr/>
        <a:lstStyle/>
        <a:p>
          <a:r>
            <a:rPr lang="ru-RU" b="1" dirty="0" err="1" smtClean="0">
              <a:solidFill>
                <a:schemeClr val="bg1"/>
              </a:solidFill>
            </a:rPr>
            <a:t>Герпетофауна</a:t>
          </a:r>
          <a:endParaRPr lang="ru-RU" dirty="0">
            <a:solidFill>
              <a:schemeClr val="bg1"/>
            </a:solidFill>
          </a:endParaRPr>
        </a:p>
      </dgm:t>
    </dgm:pt>
    <dgm:pt modelId="{A4DC50B9-B688-4B98-9ABB-92289CB9E21A}" type="parTrans" cxnId="{4D964015-3FFA-4E96-9AAE-D0861D264542}">
      <dgm:prSet/>
      <dgm:spPr/>
      <dgm:t>
        <a:bodyPr/>
        <a:lstStyle/>
        <a:p>
          <a:endParaRPr lang="ru-RU"/>
        </a:p>
      </dgm:t>
    </dgm:pt>
    <dgm:pt modelId="{ABA0D862-48DA-482A-BFEF-AA61D0C99F2F}" type="sibTrans" cxnId="{4D964015-3FFA-4E96-9AAE-D0861D264542}">
      <dgm:prSet/>
      <dgm:spPr/>
      <dgm:t>
        <a:bodyPr/>
        <a:lstStyle/>
        <a:p>
          <a:endParaRPr lang="ru-RU"/>
        </a:p>
      </dgm:t>
    </dgm:pt>
    <dgm:pt modelId="{B9F1D46C-8FF6-4FBA-A76D-D0AA3B8D5A4C}">
      <dgm:prSet phldrT="[Текст]">
        <dgm:style>
          <a:lnRef idx="2">
            <a:schemeClr val="accent3"/>
          </a:lnRef>
          <a:fillRef idx="1">
            <a:schemeClr val="lt1"/>
          </a:fillRef>
          <a:effectRef idx="0">
            <a:schemeClr val="accent3"/>
          </a:effectRef>
          <a:fontRef idx="minor">
            <a:schemeClr val="dk1"/>
          </a:fontRef>
        </dgm:style>
      </dgm:prSet>
      <dgm:spPr>
        <a:solidFill>
          <a:schemeClr val="tx2"/>
        </a:solidFill>
        <a:ln>
          <a:noFill/>
        </a:ln>
      </dgm:spPr>
      <dgm:t>
        <a:bodyPr/>
        <a:lstStyle/>
        <a:p>
          <a:r>
            <a:rPr lang="ru-RU" b="1" dirty="0" err="1" smtClean="0">
              <a:solidFill>
                <a:schemeClr val="bg1"/>
              </a:solidFill>
              <a:effectLst>
                <a:outerShdw blurRad="38100" dist="38100" dir="2700000" algn="tl">
                  <a:srgbClr val="000000">
                    <a:alpha val="43137"/>
                  </a:srgbClr>
                </a:outerShdw>
              </a:effectLst>
            </a:rPr>
            <a:t>Іхтіофауна</a:t>
          </a:r>
          <a:endParaRPr lang="ru-RU" dirty="0">
            <a:solidFill>
              <a:schemeClr val="bg1"/>
            </a:solidFill>
            <a:effectLst>
              <a:outerShdw blurRad="38100" dist="38100" dir="2700000" algn="tl">
                <a:srgbClr val="000000">
                  <a:alpha val="43137"/>
                </a:srgbClr>
              </a:outerShdw>
            </a:effectLst>
          </a:endParaRPr>
        </a:p>
      </dgm:t>
    </dgm:pt>
    <dgm:pt modelId="{5B9FAF6D-A941-4874-900D-C59FAEC82582}" type="parTrans" cxnId="{947BFC27-1566-4D62-89AC-09E5AC6B35C5}">
      <dgm:prSet/>
      <dgm:spPr/>
      <dgm:t>
        <a:bodyPr/>
        <a:lstStyle/>
        <a:p>
          <a:endParaRPr lang="ru-RU"/>
        </a:p>
      </dgm:t>
    </dgm:pt>
    <dgm:pt modelId="{4D5A1D32-42AC-4BDA-9E82-E60AC88B40FF}" type="sibTrans" cxnId="{947BFC27-1566-4D62-89AC-09E5AC6B35C5}">
      <dgm:prSet/>
      <dgm:spPr/>
      <dgm:t>
        <a:bodyPr/>
        <a:lstStyle/>
        <a:p>
          <a:endParaRPr lang="ru-RU"/>
        </a:p>
      </dgm:t>
    </dgm:pt>
    <dgm:pt modelId="{4E8F7028-8098-4855-8276-1F91D4DBE0F0}">
      <dgm:prSet phldrT="[Текст]">
        <dgm:style>
          <a:lnRef idx="2">
            <a:schemeClr val="accent6"/>
          </a:lnRef>
          <a:fillRef idx="1">
            <a:schemeClr val="lt1"/>
          </a:fillRef>
          <a:effectRef idx="0">
            <a:schemeClr val="accent6"/>
          </a:effectRef>
          <a:fontRef idx="minor">
            <a:schemeClr val="dk1"/>
          </a:fontRef>
        </dgm:style>
      </dgm:prSet>
      <dgm:spPr>
        <a:solidFill>
          <a:srgbClr val="000099"/>
        </a:solidFill>
        <a:ln>
          <a:noFill/>
        </a:ln>
      </dgm:spPr>
      <dgm:t>
        <a:bodyPr/>
        <a:lstStyle/>
        <a:p>
          <a:r>
            <a:rPr lang="ru-RU" b="1" dirty="0" err="1" smtClean="0">
              <a:solidFill>
                <a:schemeClr val="bg1"/>
              </a:solidFill>
            </a:rPr>
            <a:t>Теріофауна</a:t>
          </a:r>
          <a:endParaRPr lang="ru-RU" dirty="0">
            <a:solidFill>
              <a:schemeClr val="bg1"/>
            </a:solidFill>
          </a:endParaRPr>
        </a:p>
      </dgm:t>
    </dgm:pt>
    <dgm:pt modelId="{1B431E8C-B43A-4360-A5B2-40AC0546DCA7}" type="parTrans" cxnId="{963A88E9-CEB6-41ED-909D-729E94F01F7D}">
      <dgm:prSet/>
      <dgm:spPr/>
      <dgm:t>
        <a:bodyPr/>
        <a:lstStyle/>
        <a:p>
          <a:endParaRPr lang="ru-RU"/>
        </a:p>
      </dgm:t>
    </dgm:pt>
    <dgm:pt modelId="{386AC9C9-8943-4647-A5C7-C10BA1F1C717}" type="sibTrans" cxnId="{963A88E9-CEB6-41ED-909D-729E94F01F7D}">
      <dgm:prSet/>
      <dgm:spPr/>
      <dgm:t>
        <a:bodyPr/>
        <a:lstStyle/>
        <a:p>
          <a:endParaRPr lang="ru-RU"/>
        </a:p>
      </dgm:t>
    </dgm:pt>
    <dgm:pt modelId="{25975689-E463-4654-9D04-D69FA99E7E37}" type="pres">
      <dgm:prSet presAssocID="{E0E55A08-EC33-4B20-8F20-C37048C2F356}" presName="Name0" presStyleCnt="0">
        <dgm:presLayoutVars>
          <dgm:chMax val="1"/>
          <dgm:dir/>
          <dgm:animLvl val="ctr"/>
          <dgm:resizeHandles val="exact"/>
        </dgm:presLayoutVars>
      </dgm:prSet>
      <dgm:spPr/>
      <dgm:t>
        <a:bodyPr/>
        <a:lstStyle/>
        <a:p>
          <a:endParaRPr lang="ru-RU"/>
        </a:p>
      </dgm:t>
    </dgm:pt>
    <dgm:pt modelId="{913674E8-139B-4566-99BD-C15B898F8FF0}" type="pres">
      <dgm:prSet presAssocID="{EC553858-5EAB-453B-AB4E-9A1EA593169B}" presName="centerShape" presStyleLbl="node0" presStyleIdx="0" presStyleCnt="1"/>
      <dgm:spPr/>
      <dgm:t>
        <a:bodyPr/>
        <a:lstStyle/>
        <a:p>
          <a:endParaRPr lang="ru-RU"/>
        </a:p>
      </dgm:t>
    </dgm:pt>
    <dgm:pt modelId="{534DF75C-5069-45AE-B80D-07F649EF73BF}" type="pres">
      <dgm:prSet presAssocID="{7EFC9981-845E-4650-B3B0-694F52BE2CB4}" presName="parTrans" presStyleLbl="sibTrans2D1" presStyleIdx="0" presStyleCnt="4"/>
      <dgm:spPr/>
      <dgm:t>
        <a:bodyPr/>
        <a:lstStyle/>
        <a:p>
          <a:endParaRPr lang="ru-RU"/>
        </a:p>
      </dgm:t>
    </dgm:pt>
    <dgm:pt modelId="{68124166-A028-42A1-9ECE-B8655FBFE805}" type="pres">
      <dgm:prSet presAssocID="{7EFC9981-845E-4650-B3B0-694F52BE2CB4}" presName="connectorText" presStyleLbl="sibTrans2D1" presStyleIdx="0" presStyleCnt="4"/>
      <dgm:spPr/>
      <dgm:t>
        <a:bodyPr/>
        <a:lstStyle/>
        <a:p>
          <a:endParaRPr lang="ru-RU"/>
        </a:p>
      </dgm:t>
    </dgm:pt>
    <dgm:pt modelId="{1A3EEFDA-0F91-4349-BA84-788E9BAF29EC}" type="pres">
      <dgm:prSet presAssocID="{A02A4F93-49CA-4570-BE37-E7AD94E5DAAA}" presName="node" presStyleLbl="node1" presStyleIdx="0" presStyleCnt="4" custRadScaleRad="100167" custRadScaleInc="1288">
        <dgm:presLayoutVars>
          <dgm:bulletEnabled val="1"/>
        </dgm:presLayoutVars>
      </dgm:prSet>
      <dgm:spPr/>
      <dgm:t>
        <a:bodyPr/>
        <a:lstStyle/>
        <a:p>
          <a:endParaRPr lang="ru-RU"/>
        </a:p>
      </dgm:t>
    </dgm:pt>
    <dgm:pt modelId="{FFCA8801-BF32-47C1-BE4F-62BA166B1E1D}" type="pres">
      <dgm:prSet presAssocID="{A4DC50B9-B688-4B98-9ABB-92289CB9E21A}" presName="parTrans" presStyleLbl="sibTrans2D1" presStyleIdx="1" presStyleCnt="4"/>
      <dgm:spPr/>
      <dgm:t>
        <a:bodyPr/>
        <a:lstStyle/>
        <a:p>
          <a:endParaRPr lang="ru-RU"/>
        </a:p>
      </dgm:t>
    </dgm:pt>
    <dgm:pt modelId="{0908598B-C574-48DD-8C82-F0B4E71756A3}" type="pres">
      <dgm:prSet presAssocID="{A4DC50B9-B688-4B98-9ABB-92289CB9E21A}" presName="connectorText" presStyleLbl="sibTrans2D1" presStyleIdx="1" presStyleCnt="4"/>
      <dgm:spPr/>
      <dgm:t>
        <a:bodyPr/>
        <a:lstStyle/>
        <a:p>
          <a:endParaRPr lang="ru-RU"/>
        </a:p>
      </dgm:t>
    </dgm:pt>
    <dgm:pt modelId="{A55A3B7C-960F-4ECF-B390-A7770AFAF6F8}" type="pres">
      <dgm:prSet presAssocID="{0DF145F5-C915-4149-BD2A-D0362EB62118}" presName="node" presStyleLbl="node1" presStyleIdx="1" presStyleCnt="4">
        <dgm:presLayoutVars>
          <dgm:bulletEnabled val="1"/>
        </dgm:presLayoutVars>
      </dgm:prSet>
      <dgm:spPr/>
      <dgm:t>
        <a:bodyPr/>
        <a:lstStyle/>
        <a:p>
          <a:endParaRPr lang="ru-RU"/>
        </a:p>
      </dgm:t>
    </dgm:pt>
    <dgm:pt modelId="{7A12FB59-39FC-4820-A708-F06F492ED087}" type="pres">
      <dgm:prSet presAssocID="{5B9FAF6D-A941-4874-900D-C59FAEC82582}" presName="parTrans" presStyleLbl="sibTrans2D1" presStyleIdx="2" presStyleCnt="4"/>
      <dgm:spPr/>
      <dgm:t>
        <a:bodyPr/>
        <a:lstStyle/>
        <a:p>
          <a:endParaRPr lang="ru-RU"/>
        </a:p>
      </dgm:t>
    </dgm:pt>
    <dgm:pt modelId="{4132D2E0-72AA-4B9D-A8D8-252D68026906}" type="pres">
      <dgm:prSet presAssocID="{5B9FAF6D-A941-4874-900D-C59FAEC82582}" presName="connectorText" presStyleLbl="sibTrans2D1" presStyleIdx="2" presStyleCnt="4"/>
      <dgm:spPr/>
      <dgm:t>
        <a:bodyPr/>
        <a:lstStyle/>
        <a:p>
          <a:endParaRPr lang="ru-RU"/>
        </a:p>
      </dgm:t>
    </dgm:pt>
    <dgm:pt modelId="{BAB96056-DF25-4179-8BA6-5E3F87DD5F96}" type="pres">
      <dgm:prSet presAssocID="{B9F1D46C-8FF6-4FBA-A76D-D0AA3B8D5A4C}" presName="node" presStyleLbl="node1" presStyleIdx="2" presStyleCnt="4">
        <dgm:presLayoutVars>
          <dgm:bulletEnabled val="1"/>
        </dgm:presLayoutVars>
      </dgm:prSet>
      <dgm:spPr/>
      <dgm:t>
        <a:bodyPr/>
        <a:lstStyle/>
        <a:p>
          <a:endParaRPr lang="ru-RU"/>
        </a:p>
      </dgm:t>
    </dgm:pt>
    <dgm:pt modelId="{AFEF76BA-0D65-4BDE-A93F-D86868DC7A5D}" type="pres">
      <dgm:prSet presAssocID="{1B431E8C-B43A-4360-A5B2-40AC0546DCA7}" presName="parTrans" presStyleLbl="sibTrans2D1" presStyleIdx="3" presStyleCnt="4"/>
      <dgm:spPr/>
      <dgm:t>
        <a:bodyPr/>
        <a:lstStyle/>
        <a:p>
          <a:endParaRPr lang="ru-RU"/>
        </a:p>
      </dgm:t>
    </dgm:pt>
    <dgm:pt modelId="{579E5957-4946-4419-A86E-2ECCBF0F5D17}" type="pres">
      <dgm:prSet presAssocID="{1B431E8C-B43A-4360-A5B2-40AC0546DCA7}" presName="connectorText" presStyleLbl="sibTrans2D1" presStyleIdx="3" presStyleCnt="4"/>
      <dgm:spPr/>
      <dgm:t>
        <a:bodyPr/>
        <a:lstStyle/>
        <a:p>
          <a:endParaRPr lang="ru-RU"/>
        </a:p>
      </dgm:t>
    </dgm:pt>
    <dgm:pt modelId="{1FE67366-7B98-4119-A46F-D611BAC010FD}" type="pres">
      <dgm:prSet presAssocID="{4E8F7028-8098-4855-8276-1F91D4DBE0F0}" presName="node" presStyleLbl="node1" presStyleIdx="3" presStyleCnt="4">
        <dgm:presLayoutVars>
          <dgm:bulletEnabled val="1"/>
        </dgm:presLayoutVars>
      </dgm:prSet>
      <dgm:spPr/>
      <dgm:t>
        <a:bodyPr/>
        <a:lstStyle/>
        <a:p>
          <a:endParaRPr lang="ru-RU"/>
        </a:p>
      </dgm:t>
    </dgm:pt>
  </dgm:ptLst>
  <dgm:cxnLst>
    <dgm:cxn modelId="{3FFDC8E4-3501-4014-9422-35CB8CBFF6EE}" srcId="{EC553858-5EAB-453B-AB4E-9A1EA593169B}" destId="{A02A4F93-49CA-4570-BE37-E7AD94E5DAAA}" srcOrd="0" destOrd="0" parTransId="{7EFC9981-845E-4650-B3B0-694F52BE2CB4}" sibTransId="{A3608612-7218-4ECB-86F0-B99B0B4FEE7C}"/>
    <dgm:cxn modelId="{CF05448E-58BF-47F7-84E2-7CD128484875}" type="presOf" srcId="{5B9FAF6D-A941-4874-900D-C59FAEC82582}" destId="{4132D2E0-72AA-4B9D-A8D8-252D68026906}" srcOrd="1" destOrd="0" presId="urn:microsoft.com/office/officeart/2005/8/layout/radial5"/>
    <dgm:cxn modelId="{4D964015-3FFA-4E96-9AAE-D0861D264542}" srcId="{EC553858-5EAB-453B-AB4E-9A1EA593169B}" destId="{0DF145F5-C915-4149-BD2A-D0362EB62118}" srcOrd="1" destOrd="0" parTransId="{A4DC50B9-B688-4B98-9ABB-92289CB9E21A}" sibTransId="{ABA0D862-48DA-482A-BFEF-AA61D0C99F2F}"/>
    <dgm:cxn modelId="{8AEC351D-B253-4FCB-BB0E-8F8BB54AD0FB}" type="presOf" srcId="{4E8F7028-8098-4855-8276-1F91D4DBE0F0}" destId="{1FE67366-7B98-4119-A46F-D611BAC010FD}" srcOrd="0" destOrd="0" presId="urn:microsoft.com/office/officeart/2005/8/layout/radial5"/>
    <dgm:cxn modelId="{947BFC27-1566-4D62-89AC-09E5AC6B35C5}" srcId="{EC553858-5EAB-453B-AB4E-9A1EA593169B}" destId="{B9F1D46C-8FF6-4FBA-A76D-D0AA3B8D5A4C}" srcOrd="2" destOrd="0" parTransId="{5B9FAF6D-A941-4874-900D-C59FAEC82582}" sibTransId="{4D5A1D32-42AC-4BDA-9E82-E60AC88B40FF}"/>
    <dgm:cxn modelId="{ED1E4E93-894B-4285-8B54-1B3F5F8CF72C}" type="presOf" srcId="{B9F1D46C-8FF6-4FBA-A76D-D0AA3B8D5A4C}" destId="{BAB96056-DF25-4179-8BA6-5E3F87DD5F96}" srcOrd="0" destOrd="0" presId="urn:microsoft.com/office/officeart/2005/8/layout/radial5"/>
    <dgm:cxn modelId="{C6A69640-1B28-429F-AD2C-4185D3D3376A}" type="presOf" srcId="{A02A4F93-49CA-4570-BE37-E7AD94E5DAAA}" destId="{1A3EEFDA-0F91-4349-BA84-788E9BAF29EC}" srcOrd="0" destOrd="0" presId="urn:microsoft.com/office/officeart/2005/8/layout/radial5"/>
    <dgm:cxn modelId="{2F7121B8-712B-4AF7-87A6-03B97F26F886}" type="presOf" srcId="{A4DC50B9-B688-4B98-9ABB-92289CB9E21A}" destId="{FFCA8801-BF32-47C1-BE4F-62BA166B1E1D}" srcOrd="0" destOrd="0" presId="urn:microsoft.com/office/officeart/2005/8/layout/radial5"/>
    <dgm:cxn modelId="{ABCD71D7-E6C5-4BF6-9C95-187A1ED55F39}" type="presOf" srcId="{A4DC50B9-B688-4B98-9ABB-92289CB9E21A}" destId="{0908598B-C574-48DD-8C82-F0B4E71756A3}" srcOrd="1" destOrd="0" presId="urn:microsoft.com/office/officeart/2005/8/layout/radial5"/>
    <dgm:cxn modelId="{33A1BC04-0A15-48B7-AC8C-10D007BF1A83}" type="presOf" srcId="{EC553858-5EAB-453B-AB4E-9A1EA593169B}" destId="{913674E8-139B-4566-99BD-C15B898F8FF0}" srcOrd="0" destOrd="0" presId="urn:microsoft.com/office/officeart/2005/8/layout/radial5"/>
    <dgm:cxn modelId="{631DC811-2385-4DCE-960B-A6F75070E4A2}" type="presOf" srcId="{5B9FAF6D-A941-4874-900D-C59FAEC82582}" destId="{7A12FB59-39FC-4820-A708-F06F492ED087}" srcOrd="0" destOrd="0" presId="urn:microsoft.com/office/officeart/2005/8/layout/radial5"/>
    <dgm:cxn modelId="{AA4D754E-D92B-4226-B000-88A414519456}" type="presOf" srcId="{E0E55A08-EC33-4B20-8F20-C37048C2F356}" destId="{25975689-E463-4654-9D04-D69FA99E7E37}" srcOrd="0" destOrd="0" presId="urn:microsoft.com/office/officeart/2005/8/layout/radial5"/>
    <dgm:cxn modelId="{3B664B3E-9C3C-47B2-A163-E73305C47036}" type="presOf" srcId="{1B431E8C-B43A-4360-A5B2-40AC0546DCA7}" destId="{AFEF76BA-0D65-4BDE-A93F-D86868DC7A5D}" srcOrd="0" destOrd="0" presId="urn:microsoft.com/office/officeart/2005/8/layout/radial5"/>
    <dgm:cxn modelId="{FEC0236E-C35B-411A-9AE2-473A3F589D6C}" type="presOf" srcId="{0DF145F5-C915-4149-BD2A-D0362EB62118}" destId="{A55A3B7C-960F-4ECF-B390-A7770AFAF6F8}" srcOrd="0" destOrd="0" presId="urn:microsoft.com/office/officeart/2005/8/layout/radial5"/>
    <dgm:cxn modelId="{116995E5-6247-4075-9E69-274331819505}" type="presOf" srcId="{1B431E8C-B43A-4360-A5B2-40AC0546DCA7}" destId="{579E5957-4946-4419-A86E-2ECCBF0F5D17}" srcOrd="1" destOrd="0" presId="urn:microsoft.com/office/officeart/2005/8/layout/radial5"/>
    <dgm:cxn modelId="{A0D858F4-EEB4-4B26-AABF-C881393213C0}" srcId="{E0E55A08-EC33-4B20-8F20-C37048C2F356}" destId="{EC553858-5EAB-453B-AB4E-9A1EA593169B}" srcOrd="0" destOrd="0" parTransId="{B8E93680-7BE1-4E85-A2B7-A5DFC88B2023}" sibTransId="{14650CAC-F8F1-41C6-B4D0-94BD9DA7D2E9}"/>
    <dgm:cxn modelId="{9EB07184-80F8-4AE0-A94A-24C46A982840}" type="presOf" srcId="{7EFC9981-845E-4650-B3B0-694F52BE2CB4}" destId="{534DF75C-5069-45AE-B80D-07F649EF73BF}" srcOrd="0" destOrd="0" presId="urn:microsoft.com/office/officeart/2005/8/layout/radial5"/>
    <dgm:cxn modelId="{963A88E9-CEB6-41ED-909D-729E94F01F7D}" srcId="{EC553858-5EAB-453B-AB4E-9A1EA593169B}" destId="{4E8F7028-8098-4855-8276-1F91D4DBE0F0}" srcOrd="3" destOrd="0" parTransId="{1B431E8C-B43A-4360-A5B2-40AC0546DCA7}" sibTransId="{386AC9C9-8943-4647-A5C7-C10BA1F1C717}"/>
    <dgm:cxn modelId="{5E113803-226D-4076-A220-96EE9A973886}" type="presOf" srcId="{7EFC9981-845E-4650-B3B0-694F52BE2CB4}" destId="{68124166-A028-42A1-9ECE-B8655FBFE805}" srcOrd="1" destOrd="0" presId="urn:microsoft.com/office/officeart/2005/8/layout/radial5"/>
    <dgm:cxn modelId="{480C2E40-E01E-4E98-8E94-B6C334490316}" type="presParOf" srcId="{25975689-E463-4654-9D04-D69FA99E7E37}" destId="{913674E8-139B-4566-99BD-C15B898F8FF0}" srcOrd="0" destOrd="0" presId="urn:microsoft.com/office/officeart/2005/8/layout/radial5"/>
    <dgm:cxn modelId="{D22C26BD-EE76-4D19-A120-61F1FA4CDEBC}" type="presParOf" srcId="{25975689-E463-4654-9D04-D69FA99E7E37}" destId="{534DF75C-5069-45AE-B80D-07F649EF73BF}" srcOrd="1" destOrd="0" presId="urn:microsoft.com/office/officeart/2005/8/layout/radial5"/>
    <dgm:cxn modelId="{6C878B35-B4F7-42DC-B2F1-4C660FB036F0}" type="presParOf" srcId="{534DF75C-5069-45AE-B80D-07F649EF73BF}" destId="{68124166-A028-42A1-9ECE-B8655FBFE805}" srcOrd="0" destOrd="0" presId="urn:microsoft.com/office/officeart/2005/8/layout/radial5"/>
    <dgm:cxn modelId="{844922AE-2876-4D42-AD30-32F1CB4D701F}" type="presParOf" srcId="{25975689-E463-4654-9D04-D69FA99E7E37}" destId="{1A3EEFDA-0F91-4349-BA84-788E9BAF29EC}" srcOrd="2" destOrd="0" presId="urn:microsoft.com/office/officeart/2005/8/layout/radial5"/>
    <dgm:cxn modelId="{7B5AB4E1-4D87-4474-9450-F664125A3A20}" type="presParOf" srcId="{25975689-E463-4654-9D04-D69FA99E7E37}" destId="{FFCA8801-BF32-47C1-BE4F-62BA166B1E1D}" srcOrd="3" destOrd="0" presId="urn:microsoft.com/office/officeart/2005/8/layout/radial5"/>
    <dgm:cxn modelId="{49C7FD7D-676F-425F-A3B4-3008EFFF52FE}" type="presParOf" srcId="{FFCA8801-BF32-47C1-BE4F-62BA166B1E1D}" destId="{0908598B-C574-48DD-8C82-F0B4E71756A3}" srcOrd="0" destOrd="0" presId="urn:microsoft.com/office/officeart/2005/8/layout/radial5"/>
    <dgm:cxn modelId="{037BFDC7-BDF2-498E-AAB2-DCF1CFBECF79}" type="presParOf" srcId="{25975689-E463-4654-9D04-D69FA99E7E37}" destId="{A55A3B7C-960F-4ECF-B390-A7770AFAF6F8}" srcOrd="4" destOrd="0" presId="urn:microsoft.com/office/officeart/2005/8/layout/radial5"/>
    <dgm:cxn modelId="{B283942E-D247-4209-816A-352E015285E8}" type="presParOf" srcId="{25975689-E463-4654-9D04-D69FA99E7E37}" destId="{7A12FB59-39FC-4820-A708-F06F492ED087}" srcOrd="5" destOrd="0" presId="urn:microsoft.com/office/officeart/2005/8/layout/radial5"/>
    <dgm:cxn modelId="{7ED8DBFF-01DB-4486-A145-6ADD0C886D22}" type="presParOf" srcId="{7A12FB59-39FC-4820-A708-F06F492ED087}" destId="{4132D2E0-72AA-4B9D-A8D8-252D68026906}" srcOrd="0" destOrd="0" presId="urn:microsoft.com/office/officeart/2005/8/layout/radial5"/>
    <dgm:cxn modelId="{F0C15504-3036-4AD3-8130-551D054CFEE6}" type="presParOf" srcId="{25975689-E463-4654-9D04-D69FA99E7E37}" destId="{BAB96056-DF25-4179-8BA6-5E3F87DD5F96}" srcOrd="6" destOrd="0" presId="urn:microsoft.com/office/officeart/2005/8/layout/radial5"/>
    <dgm:cxn modelId="{7EB96883-8A9A-4253-BD17-530EDB3C270F}" type="presParOf" srcId="{25975689-E463-4654-9D04-D69FA99E7E37}" destId="{AFEF76BA-0D65-4BDE-A93F-D86868DC7A5D}" srcOrd="7" destOrd="0" presId="urn:microsoft.com/office/officeart/2005/8/layout/radial5"/>
    <dgm:cxn modelId="{3EB47975-B7B2-4095-AFD6-E1F2DC984B08}" type="presParOf" srcId="{AFEF76BA-0D65-4BDE-A93F-D86868DC7A5D}" destId="{579E5957-4946-4419-A86E-2ECCBF0F5D17}" srcOrd="0" destOrd="0" presId="urn:microsoft.com/office/officeart/2005/8/layout/radial5"/>
    <dgm:cxn modelId="{F367BFBC-8892-4E54-8634-DC04F5FB71D2}" type="presParOf" srcId="{25975689-E463-4654-9D04-D69FA99E7E37}" destId="{1FE67366-7B98-4119-A46F-D611BAC010FD}" srcOrd="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1785926"/>
            <a:ext cx="8229600" cy="1143000"/>
          </a:xfrm>
        </p:spPr>
        <p:txBody>
          <a:bodyPr>
            <a:noAutofit/>
          </a:bodyPr>
          <a:lstStyle/>
          <a:p>
            <a:r>
              <a:rPr lang="uk-UA" sz="8000" b="1" dirty="0" smtClean="0">
                <a:effectLst>
                  <a:outerShdw blurRad="38100" dist="38100" dir="2700000" algn="tl">
                    <a:srgbClr val="000000">
                      <a:alpha val="43137"/>
                    </a:srgbClr>
                  </a:outerShdw>
                </a:effectLst>
                <a:latin typeface="Bookman Old Style" pitchFamily="18" charset="0"/>
              </a:rPr>
              <a:t>Тварини України</a:t>
            </a:r>
            <a:endParaRPr lang="ru-RU" sz="8000" b="1" dirty="0">
              <a:effectLst>
                <a:outerShdw blurRad="38100" dist="38100" dir="2700000" algn="tl">
                  <a:srgbClr val="000000">
                    <a:alpha val="43137"/>
                  </a:srgbClr>
                </a:outerShdw>
              </a:effectLst>
              <a:latin typeface="Bookman Old Style"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Фауна степу</a:t>
            </a:r>
            <a:endParaRPr lang="ru-RU" dirty="0"/>
          </a:p>
        </p:txBody>
      </p:sp>
      <p:sp>
        <p:nvSpPr>
          <p:cNvPr id="3" name="Содержимое 2"/>
          <p:cNvSpPr>
            <a:spLocks noGrp="1"/>
          </p:cNvSpPr>
          <p:nvPr>
            <p:ph idx="1"/>
          </p:nvPr>
        </p:nvSpPr>
        <p:spPr>
          <a:xfrm>
            <a:off x="214282" y="2500306"/>
            <a:ext cx="8229600" cy="4525963"/>
          </a:xfrm>
        </p:spPr>
        <p:txBody>
          <a:bodyPr>
            <a:normAutofit/>
          </a:bodyPr>
          <a:lstStyle/>
          <a:p>
            <a:r>
              <a:rPr lang="ru-RU" sz="1800" dirty="0" err="1" smtClean="0"/>
              <a:t>Український</a:t>
            </a:r>
            <a:r>
              <a:rPr lang="ru-RU" sz="1800" dirty="0" smtClean="0"/>
              <a:t> степ </a:t>
            </a:r>
            <a:r>
              <a:rPr lang="ru-RU" sz="1800" dirty="0" err="1" smtClean="0"/>
              <a:t>досить</a:t>
            </a:r>
            <a:r>
              <a:rPr lang="ru-RU" sz="1800" dirty="0" smtClean="0"/>
              <a:t> </a:t>
            </a:r>
            <a:r>
              <a:rPr lang="ru-RU" sz="1800" dirty="0" err="1" smtClean="0"/>
              <a:t>багатий</a:t>
            </a:r>
            <a:r>
              <a:rPr lang="ru-RU" sz="1800" dirty="0" smtClean="0"/>
              <a:t> на флору. </a:t>
            </a:r>
            <a:r>
              <a:rPr lang="ru-RU" sz="1800" dirty="0" err="1" smtClean="0"/>
              <a:t>Ссавці</a:t>
            </a:r>
            <a:r>
              <a:rPr lang="ru-RU" sz="1800" dirty="0" smtClean="0"/>
              <a:t> степу </a:t>
            </a:r>
            <a:r>
              <a:rPr lang="ru-RU" sz="1800" dirty="0" err="1" smtClean="0"/>
              <a:t>представлені</a:t>
            </a:r>
            <a:r>
              <a:rPr lang="ru-RU" sz="1800" dirty="0" smtClean="0"/>
              <a:t> </a:t>
            </a:r>
            <a:r>
              <a:rPr lang="ru-RU" sz="1800" dirty="0" err="1" smtClean="0"/>
              <a:t>комахоїдними</a:t>
            </a:r>
            <a:r>
              <a:rPr lang="ru-RU" sz="1800" dirty="0" smtClean="0"/>
              <a:t> та </a:t>
            </a:r>
            <a:r>
              <a:rPr lang="ru-RU" sz="1800" dirty="0" err="1" smtClean="0"/>
              <a:t>хижими</a:t>
            </a:r>
            <a:r>
              <a:rPr lang="ru-RU" sz="1800" dirty="0" smtClean="0"/>
              <a:t> </a:t>
            </a:r>
            <a:r>
              <a:rPr lang="ru-RU" sz="1800" dirty="0" err="1" smtClean="0"/>
              <a:t>тваринами</a:t>
            </a:r>
            <a:r>
              <a:rPr lang="ru-RU" sz="1800" dirty="0" smtClean="0"/>
              <a:t>, </a:t>
            </a:r>
            <a:r>
              <a:rPr lang="ru-RU" sz="1800" dirty="0" err="1" smtClean="0"/>
              <a:t>гризунами</a:t>
            </a:r>
            <a:r>
              <a:rPr lang="ru-RU" sz="1800" dirty="0" smtClean="0"/>
              <a:t>. До </a:t>
            </a:r>
            <a:r>
              <a:rPr lang="ru-RU" sz="1800" dirty="0" err="1" smtClean="0"/>
              <a:t>комахоїдних</a:t>
            </a:r>
            <a:r>
              <a:rPr lang="ru-RU" sz="1800" dirty="0" smtClean="0"/>
              <a:t> </a:t>
            </a:r>
            <a:r>
              <a:rPr lang="ru-RU" sz="1800" dirty="0" err="1" smtClean="0"/>
              <a:t>тварин</a:t>
            </a:r>
            <a:r>
              <a:rPr lang="ru-RU" sz="1800" dirty="0" smtClean="0"/>
              <a:t>, </a:t>
            </a:r>
            <a:r>
              <a:rPr lang="ru-RU" sz="1800" dirty="0" err="1" smtClean="0"/>
              <a:t>що</a:t>
            </a:r>
            <a:r>
              <a:rPr lang="ru-RU" sz="1800" dirty="0" smtClean="0"/>
              <a:t> </a:t>
            </a:r>
            <a:r>
              <a:rPr lang="ru-RU" sz="1800" dirty="0" err="1" smtClean="0"/>
              <a:t>населяють</a:t>
            </a:r>
            <a:r>
              <a:rPr lang="ru-RU" sz="1800" dirty="0" smtClean="0"/>
              <a:t> </a:t>
            </a:r>
            <a:r>
              <a:rPr lang="ru-RU" sz="1800" dirty="0" err="1" smtClean="0"/>
              <a:t>український</a:t>
            </a:r>
            <a:r>
              <a:rPr lang="ru-RU" sz="1800" dirty="0" smtClean="0"/>
              <a:t> степ </a:t>
            </a:r>
            <a:r>
              <a:rPr lang="ru-RU" sz="1800" dirty="0" err="1" smtClean="0"/>
              <a:t>відносять</a:t>
            </a:r>
            <a:r>
              <a:rPr lang="ru-RU" sz="1800" dirty="0" smtClean="0"/>
              <a:t>: </a:t>
            </a:r>
            <a:r>
              <a:rPr lang="ru-RU" sz="1800" dirty="0" err="1" smtClean="0"/>
              <a:t>вихухоля</a:t>
            </a:r>
            <a:r>
              <a:rPr lang="ru-RU" sz="1800" dirty="0" smtClean="0"/>
              <a:t>, </a:t>
            </a:r>
            <a:r>
              <a:rPr lang="ru-RU" sz="1800" dirty="0" err="1" smtClean="0"/>
              <a:t>їжака</a:t>
            </a:r>
            <a:r>
              <a:rPr lang="ru-RU" sz="1800" dirty="0" smtClean="0"/>
              <a:t> </a:t>
            </a:r>
            <a:r>
              <a:rPr lang="ru-RU" sz="1800" dirty="0" err="1" smtClean="0"/>
              <a:t>звичайного</a:t>
            </a:r>
            <a:r>
              <a:rPr lang="ru-RU" sz="1800" dirty="0" smtClean="0"/>
              <a:t> та </a:t>
            </a:r>
            <a:r>
              <a:rPr lang="ru-RU" sz="1800" dirty="0" err="1" smtClean="0"/>
              <a:t>їжака</a:t>
            </a:r>
            <a:r>
              <a:rPr lang="ru-RU" sz="1800" dirty="0" smtClean="0"/>
              <a:t> </a:t>
            </a:r>
            <a:r>
              <a:rPr lang="ru-RU" sz="1800" dirty="0" err="1" smtClean="0"/>
              <a:t>вухатого</a:t>
            </a:r>
            <a:r>
              <a:rPr lang="ru-RU" sz="1800" dirty="0" smtClean="0"/>
              <a:t>. </a:t>
            </a:r>
            <a:r>
              <a:rPr lang="ru-RU" sz="1800" dirty="0" err="1" smtClean="0"/>
              <a:t>Хижаки</a:t>
            </a:r>
            <a:r>
              <a:rPr lang="ru-RU" sz="1800" dirty="0" smtClean="0"/>
              <a:t>: </a:t>
            </a:r>
            <a:r>
              <a:rPr lang="ru-RU" sz="1800" dirty="0" err="1" smtClean="0"/>
              <a:t>тхір</a:t>
            </a:r>
            <a:r>
              <a:rPr lang="ru-RU" sz="1800" dirty="0" smtClean="0"/>
              <a:t> </a:t>
            </a:r>
            <a:r>
              <a:rPr lang="ru-RU" sz="1800" dirty="0" err="1" smtClean="0"/>
              <a:t>степовий</a:t>
            </a:r>
            <a:r>
              <a:rPr lang="ru-RU" sz="1800" dirty="0" smtClean="0"/>
              <a:t>, </a:t>
            </a:r>
            <a:r>
              <a:rPr lang="ru-RU" sz="1800" dirty="0" err="1" smtClean="0"/>
              <a:t>видра</a:t>
            </a:r>
            <a:r>
              <a:rPr lang="ru-RU" sz="1800" dirty="0" smtClean="0"/>
              <a:t>, </a:t>
            </a:r>
            <a:r>
              <a:rPr lang="ru-RU" sz="1800" dirty="0" err="1" smtClean="0"/>
              <a:t>лисиця</a:t>
            </a:r>
            <a:r>
              <a:rPr lang="ru-RU" sz="1800" dirty="0" smtClean="0"/>
              <a:t>, </a:t>
            </a:r>
            <a:r>
              <a:rPr lang="ru-RU" sz="1800" dirty="0" err="1" smtClean="0"/>
              <a:t>єнотовидний</a:t>
            </a:r>
            <a:r>
              <a:rPr lang="ru-RU" sz="1800" dirty="0" smtClean="0"/>
              <a:t> собака. </a:t>
            </a:r>
            <a:r>
              <a:rPr lang="ru-RU" sz="1800" dirty="0" err="1" smtClean="0"/>
              <a:t>Гризуни</a:t>
            </a:r>
            <a:r>
              <a:rPr lang="ru-RU" sz="1800" dirty="0" smtClean="0"/>
              <a:t>: </a:t>
            </a:r>
            <a:r>
              <a:rPr lang="ru-RU" sz="1800" dirty="0" err="1" smtClean="0"/>
              <a:t>заєць-русак</a:t>
            </a:r>
            <a:r>
              <a:rPr lang="ru-RU" sz="1800" dirty="0" smtClean="0"/>
              <a:t>, </a:t>
            </a:r>
            <a:r>
              <a:rPr lang="ru-RU" sz="1800" dirty="0" err="1" smtClean="0"/>
              <a:t>ховрах</a:t>
            </a:r>
            <a:r>
              <a:rPr lang="ru-RU" sz="1800" dirty="0" smtClean="0"/>
              <a:t> </a:t>
            </a:r>
            <a:r>
              <a:rPr lang="ru-RU" sz="1800" dirty="0" err="1" smtClean="0"/>
              <a:t>крапчастий</a:t>
            </a:r>
            <a:r>
              <a:rPr lang="ru-RU" sz="1800" dirty="0" smtClean="0"/>
              <a:t> та </a:t>
            </a:r>
            <a:r>
              <a:rPr lang="ru-RU" sz="1800" dirty="0" err="1" smtClean="0"/>
              <a:t>сірий</a:t>
            </a:r>
            <a:r>
              <a:rPr lang="ru-RU" sz="1800" dirty="0" smtClean="0"/>
              <a:t>, </a:t>
            </a:r>
            <a:r>
              <a:rPr lang="ru-RU" sz="1800" dirty="0" err="1" smtClean="0"/>
              <a:t>бабак</a:t>
            </a:r>
            <a:r>
              <a:rPr lang="ru-RU" sz="1800" dirty="0" smtClean="0"/>
              <a:t>, </a:t>
            </a:r>
            <a:r>
              <a:rPr lang="ru-RU" sz="1800" dirty="0" err="1" smtClean="0"/>
              <a:t>мишівка</a:t>
            </a:r>
            <a:r>
              <a:rPr lang="ru-RU" sz="1800" dirty="0" smtClean="0"/>
              <a:t> </a:t>
            </a:r>
            <a:r>
              <a:rPr lang="ru-RU" sz="1800" dirty="0" err="1" smtClean="0"/>
              <a:t>степова</a:t>
            </a:r>
            <a:r>
              <a:rPr lang="ru-RU" sz="1800" dirty="0" smtClean="0"/>
              <a:t>, </a:t>
            </a:r>
            <a:r>
              <a:rPr lang="ru-RU" sz="1800" dirty="0" err="1" smtClean="0"/>
              <a:t>пацюк</a:t>
            </a:r>
            <a:r>
              <a:rPr lang="ru-RU" sz="1800" dirty="0" smtClean="0"/>
              <a:t> </a:t>
            </a:r>
            <a:r>
              <a:rPr lang="ru-RU" sz="1800" dirty="0" err="1" smtClean="0"/>
              <a:t>сірий</a:t>
            </a:r>
            <a:r>
              <a:rPr lang="ru-RU" sz="1800" dirty="0" smtClean="0"/>
              <a:t>, щур </a:t>
            </a:r>
            <a:r>
              <a:rPr lang="ru-RU" sz="1800" dirty="0" err="1" smtClean="0"/>
              <a:t>чорний</a:t>
            </a:r>
            <a:r>
              <a:rPr lang="ru-RU" sz="1800" dirty="0" smtClean="0"/>
              <a:t>, </a:t>
            </a:r>
            <a:r>
              <a:rPr lang="ru-RU" sz="1800" dirty="0" err="1" smtClean="0"/>
              <a:t>миша</a:t>
            </a:r>
            <a:r>
              <a:rPr lang="ru-RU" sz="1800" dirty="0" smtClean="0"/>
              <a:t> </a:t>
            </a:r>
            <a:r>
              <a:rPr lang="ru-RU" sz="1800" dirty="0" err="1" smtClean="0"/>
              <a:t>хатня</a:t>
            </a:r>
            <a:r>
              <a:rPr lang="ru-RU" sz="1800" dirty="0" smtClean="0"/>
              <a:t>, </a:t>
            </a:r>
            <a:r>
              <a:rPr lang="ru-RU" sz="1800" dirty="0" err="1" smtClean="0"/>
              <a:t>хом</a:t>
            </a:r>
            <a:r>
              <a:rPr lang="ru-RU" sz="1800" dirty="0" smtClean="0"/>
              <a:t>"як </a:t>
            </a:r>
            <a:r>
              <a:rPr lang="ru-RU" sz="1800" dirty="0" err="1" smtClean="0"/>
              <a:t>звичайний</a:t>
            </a:r>
            <a:r>
              <a:rPr lang="ru-RU" sz="1800" dirty="0" smtClean="0"/>
              <a:t>, </a:t>
            </a:r>
            <a:r>
              <a:rPr lang="ru-RU" sz="1800" dirty="0" err="1" smtClean="0"/>
              <a:t>полівка</a:t>
            </a:r>
            <a:r>
              <a:rPr lang="ru-RU" sz="1800" dirty="0" smtClean="0"/>
              <a:t> </a:t>
            </a:r>
            <a:r>
              <a:rPr lang="ru-RU" sz="1800" dirty="0" err="1" smtClean="0"/>
              <a:t>степова</a:t>
            </a:r>
            <a:r>
              <a:rPr lang="ru-RU" sz="1800" dirty="0" smtClean="0"/>
              <a:t> та </a:t>
            </a:r>
            <a:r>
              <a:rPr lang="ru-RU" sz="1800" dirty="0" err="1" smtClean="0"/>
              <a:t>гуртова</a:t>
            </a:r>
            <a:r>
              <a:rPr lang="ru-RU" sz="1800" dirty="0" smtClean="0"/>
              <a:t>.</a:t>
            </a:r>
            <a:endParaRPr lang="ru-RU" sz="1800" dirty="0"/>
          </a:p>
        </p:txBody>
      </p:sp>
      <p:pic>
        <p:nvPicPr>
          <p:cNvPr id="4" name="Рисунок 3" descr="indeіерx.jpg"/>
          <p:cNvPicPr>
            <a:picLocks noChangeAspect="1"/>
          </p:cNvPicPr>
          <p:nvPr/>
        </p:nvPicPr>
        <p:blipFill>
          <a:blip r:embed="rId3"/>
          <a:stretch>
            <a:fillRect/>
          </a:stretch>
        </p:blipFill>
        <p:spPr>
          <a:xfrm>
            <a:off x="7000892" y="642918"/>
            <a:ext cx="1857388" cy="1857388"/>
          </a:xfrm>
          <a:prstGeom prst="rect">
            <a:avLst/>
          </a:prstGeom>
        </p:spPr>
      </p:pic>
      <p:pic>
        <p:nvPicPr>
          <p:cNvPr id="5" name="Рисунок 4" descr="images.вангоjpg.jpg"/>
          <p:cNvPicPr>
            <a:picLocks noChangeAspect="1"/>
          </p:cNvPicPr>
          <p:nvPr/>
        </p:nvPicPr>
        <p:blipFill>
          <a:blip r:embed="rId4"/>
          <a:stretch>
            <a:fillRect/>
          </a:stretch>
        </p:blipFill>
        <p:spPr>
          <a:xfrm>
            <a:off x="0" y="4357694"/>
            <a:ext cx="1515491" cy="2357430"/>
          </a:xfrm>
          <a:prstGeom prst="rect">
            <a:avLst/>
          </a:prstGeom>
        </p:spPr>
      </p:pic>
      <p:pic>
        <p:nvPicPr>
          <p:cNvPr id="6" name="Рисунок 5" descr="ezh.jpg"/>
          <p:cNvPicPr>
            <a:picLocks noChangeAspect="1"/>
          </p:cNvPicPr>
          <p:nvPr/>
        </p:nvPicPr>
        <p:blipFill>
          <a:blip r:embed="rId5"/>
          <a:stretch>
            <a:fillRect/>
          </a:stretch>
        </p:blipFill>
        <p:spPr>
          <a:xfrm>
            <a:off x="1571604" y="5286388"/>
            <a:ext cx="1982023" cy="1462733"/>
          </a:xfrm>
          <a:prstGeom prst="rect">
            <a:avLst/>
          </a:prstGeom>
        </p:spPr>
      </p:pic>
      <p:pic>
        <p:nvPicPr>
          <p:cNvPr id="7" name="Рисунок 6" descr="imagІАПes.jpg"/>
          <p:cNvPicPr>
            <a:picLocks noChangeAspect="1"/>
          </p:cNvPicPr>
          <p:nvPr/>
        </p:nvPicPr>
        <p:blipFill>
          <a:blip r:embed="rId6"/>
          <a:stretch>
            <a:fillRect/>
          </a:stretch>
        </p:blipFill>
        <p:spPr>
          <a:xfrm>
            <a:off x="214282" y="571480"/>
            <a:ext cx="2524915" cy="1680216"/>
          </a:xfrm>
          <a:prstGeom prst="rect">
            <a:avLst/>
          </a:prstGeom>
        </p:spPr>
      </p:pic>
      <p:pic>
        <p:nvPicPr>
          <p:cNvPr id="8" name="Рисунок 7" descr="270px-Nyctereutes_procyonoides_16072008.jpg"/>
          <p:cNvPicPr>
            <a:picLocks noChangeAspect="1"/>
          </p:cNvPicPr>
          <p:nvPr/>
        </p:nvPicPr>
        <p:blipFill>
          <a:blip r:embed="rId7"/>
          <a:stretch>
            <a:fillRect/>
          </a:stretch>
        </p:blipFill>
        <p:spPr>
          <a:xfrm>
            <a:off x="3000364" y="1214422"/>
            <a:ext cx="1714500" cy="1289050"/>
          </a:xfrm>
          <a:prstGeom prst="rect">
            <a:avLst/>
          </a:prstGeom>
        </p:spPr>
      </p:pic>
      <p:pic>
        <p:nvPicPr>
          <p:cNvPr id="9" name="Рисунок 8" descr="indexсчао.jpg"/>
          <p:cNvPicPr>
            <a:picLocks noChangeAspect="1"/>
          </p:cNvPicPr>
          <p:nvPr/>
        </p:nvPicPr>
        <p:blipFill>
          <a:blip r:embed="rId8"/>
          <a:stretch>
            <a:fillRect/>
          </a:stretch>
        </p:blipFill>
        <p:spPr>
          <a:xfrm>
            <a:off x="4929190" y="1285860"/>
            <a:ext cx="1724528" cy="1228726"/>
          </a:xfrm>
          <a:prstGeom prst="rect">
            <a:avLst/>
          </a:prstGeom>
        </p:spPr>
      </p:pic>
      <p:pic>
        <p:nvPicPr>
          <p:cNvPr id="10" name="Рисунок 9" descr="imageвнеs.jpg"/>
          <p:cNvPicPr>
            <a:picLocks noChangeAspect="1"/>
          </p:cNvPicPr>
          <p:nvPr/>
        </p:nvPicPr>
        <p:blipFill>
          <a:blip r:embed="rId9"/>
          <a:stretch>
            <a:fillRect/>
          </a:stretch>
        </p:blipFill>
        <p:spPr>
          <a:xfrm>
            <a:off x="3929058" y="4857760"/>
            <a:ext cx="2214570" cy="1710864"/>
          </a:xfrm>
          <a:prstGeom prst="rect">
            <a:avLst/>
          </a:prstGeom>
        </p:spPr>
      </p:pic>
      <p:pic>
        <p:nvPicPr>
          <p:cNvPr id="11" name="Рисунок 10" descr="250px-Feldmaus_Microtus_arvalis.jpg"/>
          <p:cNvPicPr>
            <a:picLocks noChangeAspect="1"/>
          </p:cNvPicPr>
          <p:nvPr/>
        </p:nvPicPr>
        <p:blipFill>
          <a:blip r:embed="rId10"/>
          <a:stretch>
            <a:fillRect/>
          </a:stretch>
        </p:blipFill>
        <p:spPr>
          <a:xfrm>
            <a:off x="6429388" y="4572008"/>
            <a:ext cx="2516194" cy="20733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338"/>
            <a:ext cx="8229600" cy="1143000"/>
          </a:xfrm>
        </p:spPr>
        <p:txBody>
          <a:bodyPr/>
          <a:lstStyle/>
          <a:p>
            <a:r>
              <a:rPr lang="uk-UA" dirty="0" smtClean="0">
                <a:effectLst>
                  <a:outerShdw blurRad="38100" dist="38100" dir="2700000" algn="tl">
                    <a:srgbClr val="000000">
                      <a:alpha val="43137"/>
                    </a:srgbClr>
                  </a:outerShdw>
                </a:effectLst>
              </a:rPr>
              <a:t>Фауна боліт</a:t>
            </a:r>
            <a:endParaRPr lang="ru-RU" dirty="0">
              <a:effectLst>
                <a:outerShdw blurRad="38100" dist="38100" dir="2700000" algn="tl">
                  <a:srgbClr val="000000">
                    <a:alpha val="43137"/>
                  </a:srgbClr>
                </a:outerShdw>
              </a:effectLst>
            </a:endParaRPr>
          </a:p>
        </p:txBody>
      </p:sp>
      <p:pic>
        <p:nvPicPr>
          <p:cNvPr id="4" name="Содержимое 3" descr="boроlot5.gif"/>
          <p:cNvPicPr>
            <a:picLocks noGrp="1" noChangeAspect="1"/>
          </p:cNvPicPr>
          <p:nvPr>
            <p:ph idx="1"/>
          </p:nvPr>
        </p:nvPicPr>
        <p:blipFill>
          <a:blip r:embed="rId3"/>
          <a:stretch>
            <a:fillRect/>
          </a:stretch>
        </p:blipFill>
        <p:spPr>
          <a:xfrm>
            <a:off x="428596" y="3071810"/>
            <a:ext cx="8286776" cy="3569688"/>
          </a:xfrm>
          <a:prstGeom prst="rect">
            <a:avLst/>
          </a:prstGeom>
          <a:ln>
            <a:noFill/>
          </a:ln>
          <a:effectLst>
            <a:softEdge rad="112500"/>
          </a:effectLst>
        </p:spPr>
      </p:pic>
      <p:sp>
        <p:nvSpPr>
          <p:cNvPr id="7" name="Прямоугольник 6"/>
          <p:cNvSpPr/>
          <p:nvPr/>
        </p:nvSpPr>
        <p:spPr>
          <a:xfrm>
            <a:off x="214282" y="285728"/>
            <a:ext cx="2357454" cy="2862322"/>
          </a:xfrm>
          <a:prstGeom prst="rect">
            <a:avLst/>
          </a:prstGeom>
          <a:solidFill>
            <a:srgbClr val="00CC99">
              <a:alpha val="60000"/>
            </a:srgbClr>
          </a:solidFill>
          <a:effectLst>
            <a:softEdge rad="127000"/>
          </a:effectLst>
        </p:spPr>
        <p:txBody>
          <a:bodyPr wrap="square">
            <a:spAutoFit/>
          </a:bodyPr>
          <a:lstStyle/>
          <a:p>
            <a:r>
              <a:rPr lang="ru-RU" dirty="0" smtClean="0"/>
              <a:t>1. </a:t>
            </a:r>
            <a:r>
              <a:rPr lang="ru-RU" dirty="0" err="1" smtClean="0"/>
              <a:t>вусата</a:t>
            </a:r>
            <a:r>
              <a:rPr lang="ru-RU" dirty="0" smtClean="0"/>
              <a:t> </a:t>
            </a:r>
            <a:r>
              <a:rPr lang="ru-RU" dirty="0" err="1" smtClean="0"/>
              <a:t>синиця</a:t>
            </a:r>
            <a:r>
              <a:rPr lang="ru-RU" dirty="0" smtClean="0"/>
              <a:t> </a:t>
            </a:r>
            <a:br>
              <a:rPr lang="ru-RU" dirty="0" smtClean="0"/>
            </a:br>
            <a:r>
              <a:rPr lang="ru-RU" dirty="0" smtClean="0"/>
              <a:t>2. </a:t>
            </a:r>
            <a:r>
              <a:rPr lang="ru-RU" dirty="0" err="1" smtClean="0"/>
              <a:t>павук-мисливець</a:t>
            </a:r>
            <a:r>
              <a:rPr lang="ru-RU" dirty="0" smtClean="0"/>
              <a:t> </a:t>
            </a:r>
            <a:br>
              <a:rPr lang="ru-RU" dirty="0" smtClean="0"/>
            </a:br>
            <a:r>
              <a:rPr lang="ru-RU" dirty="0" smtClean="0"/>
              <a:t>3. </a:t>
            </a:r>
            <a:r>
              <a:rPr lang="ru-RU" dirty="0" err="1" smtClean="0"/>
              <a:t>косар</a:t>
            </a:r>
            <a:r>
              <a:rPr lang="ru-RU" dirty="0" smtClean="0"/>
              <a:t> </a:t>
            </a:r>
            <a:br>
              <a:rPr lang="ru-RU" dirty="0" smtClean="0"/>
            </a:br>
            <a:r>
              <a:rPr lang="ru-RU" dirty="0" smtClean="0"/>
              <a:t>4. </a:t>
            </a:r>
            <a:r>
              <a:rPr lang="ru-RU" dirty="0" err="1" smtClean="0"/>
              <a:t>павук-скакун</a:t>
            </a:r>
            <a:r>
              <a:rPr lang="ru-RU" dirty="0" smtClean="0"/>
              <a:t> </a:t>
            </a:r>
            <a:br>
              <a:rPr lang="ru-RU" dirty="0" smtClean="0"/>
            </a:br>
            <a:r>
              <a:rPr lang="ru-RU" dirty="0" smtClean="0"/>
              <a:t>5. великий бугай </a:t>
            </a:r>
            <a:br>
              <a:rPr lang="ru-RU" dirty="0" smtClean="0"/>
            </a:br>
            <a:r>
              <a:rPr lang="ru-RU" dirty="0" smtClean="0"/>
              <a:t>6. </a:t>
            </a:r>
            <a:r>
              <a:rPr lang="ru-RU" dirty="0" err="1" smtClean="0"/>
              <a:t>дозорець-імператор</a:t>
            </a:r>
            <a:r>
              <a:rPr lang="ru-RU" dirty="0" smtClean="0"/>
              <a:t> </a:t>
            </a:r>
            <a:br>
              <a:rPr lang="ru-RU" dirty="0" smtClean="0"/>
            </a:br>
            <a:r>
              <a:rPr lang="ru-RU" dirty="0" smtClean="0"/>
              <a:t>7. </a:t>
            </a:r>
            <a:r>
              <a:rPr lang="ru-RU" dirty="0" err="1" smtClean="0"/>
              <a:t>шашечниця</a:t>
            </a:r>
            <a:r>
              <a:rPr lang="ru-RU" dirty="0" smtClean="0"/>
              <a:t> </a:t>
            </a:r>
            <a:br>
              <a:rPr lang="ru-RU" dirty="0" smtClean="0"/>
            </a:br>
            <a:r>
              <a:rPr lang="ru-RU" dirty="0" smtClean="0"/>
              <a:t>8. </a:t>
            </a:r>
            <a:r>
              <a:rPr lang="ru-RU" dirty="0" err="1" smtClean="0"/>
              <a:t>водяний</a:t>
            </a:r>
            <a:r>
              <a:rPr lang="ru-RU" dirty="0" smtClean="0"/>
              <a:t> </a:t>
            </a:r>
            <a:r>
              <a:rPr lang="ru-RU" dirty="0" err="1" smtClean="0"/>
              <a:t>пацюк</a:t>
            </a:r>
            <a:r>
              <a:rPr lang="ru-RU" dirty="0" smtClean="0"/>
              <a:t> </a:t>
            </a:r>
            <a:br>
              <a:rPr lang="ru-RU" dirty="0" smtClean="0"/>
            </a:br>
            <a:r>
              <a:rPr lang="ru-RU" dirty="0" smtClean="0"/>
              <a:t>9. </a:t>
            </a:r>
            <a:r>
              <a:rPr lang="ru-RU" dirty="0" err="1" smtClean="0"/>
              <a:t>очеретяний</a:t>
            </a:r>
            <a:r>
              <a:rPr lang="ru-RU" dirty="0" smtClean="0"/>
              <a:t> лунь </a:t>
            </a:r>
            <a:endParaRPr lang="ru-RU" dirty="0"/>
          </a:p>
        </p:txBody>
      </p:sp>
      <p:sp>
        <p:nvSpPr>
          <p:cNvPr id="8" name="Прямоугольник 7"/>
          <p:cNvSpPr/>
          <p:nvPr/>
        </p:nvSpPr>
        <p:spPr>
          <a:xfrm>
            <a:off x="6429388" y="285728"/>
            <a:ext cx="2571768" cy="2585323"/>
          </a:xfrm>
          <a:prstGeom prst="rect">
            <a:avLst/>
          </a:prstGeom>
          <a:solidFill>
            <a:srgbClr val="92D050">
              <a:alpha val="54000"/>
            </a:srgbClr>
          </a:solidFill>
          <a:effectLst>
            <a:softEdge rad="127000"/>
          </a:effectLst>
        </p:spPr>
        <p:txBody>
          <a:bodyPr wrap="square">
            <a:spAutoFit/>
          </a:bodyPr>
          <a:lstStyle/>
          <a:p>
            <a:r>
              <a:rPr lang="ru-RU" dirty="0" smtClean="0"/>
              <a:t>10. пастушок </a:t>
            </a:r>
            <a:br>
              <a:rPr lang="ru-RU" dirty="0" smtClean="0"/>
            </a:br>
            <a:r>
              <a:rPr lang="ru-RU" dirty="0" smtClean="0"/>
              <a:t>11. </a:t>
            </a:r>
            <a:r>
              <a:rPr lang="ru-RU" dirty="0" err="1" smtClean="0"/>
              <a:t>пірникоза</a:t>
            </a:r>
            <a:r>
              <a:rPr lang="ru-RU" dirty="0" smtClean="0"/>
              <a:t> </a:t>
            </a:r>
            <a:br>
              <a:rPr lang="ru-RU" dirty="0" smtClean="0"/>
            </a:br>
            <a:r>
              <a:rPr lang="ru-RU" dirty="0" smtClean="0"/>
              <a:t>12. </a:t>
            </a:r>
            <a:r>
              <a:rPr lang="ru-RU" dirty="0" err="1" smtClean="0"/>
              <a:t>очеретяна</a:t>
            </a:r>
            <a:r>
              <a:rPr lang="ru-RU" dirty="0" smtClean="0"/>
              <a:t> </a:t>
            </a:r>
            <a:r>
              <a:rPr lang="ru-RU" dirty="0" err="1" smtClean="0"/>
              <a:t>вівсянка</a:t>
            </a:r>
            <a:r>
              <a:rPr lang="ru-RU" dirty="0" smtClean="0"/>
              <a:t> </a:t>
            </a:r>
            <a:br>
              <a:rPr lang="ru-RU" dirty="0" smtClean="0"/>
            </a:br>
            <a:r>
              <a:rPr lang="ru-RU" dirty="0" smtClean="0"/>
              <a:t>13. махаон </a:t>
            </a:r>
            <a:br>
              <a:rPr lang="ru-RU" dirty="0" smtClean="0"/>
            </a:br>
            <a:r>
              <a:rPr lang="ru-RU" dirty="0" smtClean="0"/>
              <a:t>14. </a:t>
            </a:r>
            <a:r>
              <a:rPr lang="ru-RU" dirty="0" err="1" smtClean="0"/>
              <a:t>трав'яна</a:t>
            </a:r>
            <a:r>
              <a:rPr lang="ru-RU" dirty="0" smtClean="0"/>
              <a:t> жаба </a:t>
            </a:r>
            <a:br>
              <a:rPr lang="ru-RU" dirty="0" smtClean="0"/>
            </a:br>
            <a:r>
              <a:rPr lang="ru-RU" dirty="0" smtClean="0"/>
              <a:t>15. </a:t>
            </a:r>
            <a:r>
              <a:rPr lang="ru-RU" dirty="0" err="1" smtClean="0"/>
              <a:t>ставковий</a:t>
            </a:r>
            <a:r>
              <a:rPr lang="ru-RU" dirty="0" smtClean="0"/>
              <a:t> </a:t>
            </a:r>
            <a:r>
              <a:rPr lang="ru-RU" dirty="0" err="1" smtClean="0"/>
              <a:t>равлик</a:t>
            </a:r>
            <a:r>
              <a:rPr lang="ru-RU" dirty="0" smtClean="0"/>
              <a:t> </a:t>
            </a:r>
            <a:br>
              <a:rPr lang="ru-RU" dirty="0" smtClean="0"/>
            </a:br>
            <a:r>
              <a:rPr lang="ru-RU" dirty="0" smtClean="0"/>
              <a:t>16. </a:t>
            </a:r>
            <a:r>
              <a:rPr lang="ru-RU" dirty="0" err="1" smtClean="0"/>
              <a:t>стонога</a:t>
            </a:r>
            <a:r>
              <a:rPr lang="ru-RU" dirty="0" smtClean="0"/>
              <a:t> </a:t>
            </a:r>
            <a:br>
              <a:rPr lang="ru-RU" dirty="0" smtClean="0"/>
            </a:br>
            <a:r>
              <a:rPr lang="ru-RU" dirty="0" smtClean="0"/>
              <a:t>17. </a:t>
            </a:r>
            <a:r>
              <a:rPr lang="ru-RU" dirty="0" err="1" smtClean="0"/>
              <a:t>ставкова</a:t>
            </a:r>
            <a:r>
              <a:rPr lang="ru-RU" dirty="0" smtClean="0"/>
              <a:t> </a:t>
            </a:r>
            <a:r>
              <a:rPr lang="ru-RU" dirty="0" err="1" smtClean="0"/>
              <a:t>очеретянка</a:t>
            </a:r>
            <a:r>
              <a:rPr lang="ru-RU" dirty="0" smtClean="0"/>
              <a:t> </a:t>
            </a:r>
            <a:br>
              <a:rPr lang="ru-RU" dirty="0" smtClean="0"/>
            </a:br>
            <a:r>
              <a:rPr lang="ru-RU" dirty="0" smtClean="0"/>
              <a:t>18. </a:t>
            </a:r>
            <a:r>
              <a:rPr lang="ru-RU" dirty="0" err="1" smtClean="0"/>
              <a:t>лугова</a:t>
            </a:r>
            <a:r>
              <a:rPr lang="ru-RU" dirty="0" smtClean="0"/>
              <a:t> </a:t>
            </a:r>
            <a:r>
              <a:rPr lang="ru-RU" dirty="0" err="1" smtClean="0"/>
              <a:t>очеретянка</a:t>
            </a:r>
            <a:r>
              <a:rPr lang="ru-RU" dirty="0" smtClean="0"/>
              <a:t> </a:t>
            </a:r>
            <a:endParaRPr lang="ru-RU" dirty="0"/>
          </a:p>
        </p:txBody>
      </p:sp>
      <p:sp>
        <p:nvSpPr>
          <p:cNvPr id="9" name="Прямоугольник 8"/>
          <p:cNvSpPr/>
          <p:nvPr/>
        </p:nvSpPr>
        <p:spPr>
          <a:xfrm>
            <a:off x="2571736" y="571480"/>
            <a:ext cx="3714760" cy="2308324"/>
          </a:xfrm>
          <a:prstGeom prst="rect">
            <a:avLst/>
          </a:prstGeom>
        </p:spPr>
        <p:txBody>
          <a:bodyPr wrap="square">
            <a:spAutoFit/>
          </a:bodyPr>
          <a:lstStyle/>
          <a:p>
            <a:pPr algn="ctr"/>
            <a:r>
              <a:rPr lang="ru-RU" sz="1600" b="1" dirty="0" smtClean="0"/>
              <a:t>Болота - </a:t>
            </a:r>
            <a:r>
              <a:rPr lang="ru-RU" sz="1600" b="1" dirty="0" err="1" smtClean="0"/>
              <a:t>важливий</a:t>
            </a:r>
            <a:r>
              <a:rPr lang="ru-RU" sz="1600" b="1" dirty="0" smtClean="0"/>
              <a:t> </a:t>
            </a:r>
            <a:r>
              <a:rPr lang="ru-RU" sz="1600" b="1" dirty="0" err="1" smtClean="0"/>
              <a:t>елемент</a:t>
            </a:r>
            <a:r>
              <a:rPr lang="ru-RU" sz="1600" b="1" dirty="0" smtClean="0"/>
              <a:t> природного ландшафту </a:t>
            </a:r>
            <a:r>
              <a:rPr lang="ru-RU" sz="1600" b="1" dirty="0" err="1" smtClean="0"/>
              <a:t>низовин</a:t>
            </a:r>
            <a:r>
              <a:rPr lang="ru-RU" sz="1600" b="1" dirty="0" smtClean="0"/>
              <a:t> </a:t>
            </a:r>
            <a:r>
              <a:rPr lang="ru-RU" sz="1600" b="1" dirty="0" err="1" smtClean="0"/>
              <a:t>центральної</a:t>
            </a:r>
            <a:r>
              <a:rPr lang="ru-RU" sz="1600" b="1" dirty="0" smtClean="0"/>
              <a:t> </a:t>
            </a:r>
            <a:r>
              <a:rPr lang="ru-RU" sz="1600" b="1" dirty="0" err="1" smtClean="0"/>
              <a:t>Європи</a:t>
            </a:r>
            <a:r>
              <a:rPr lang="ru-RU" sz="1600" b="1" dirty="0" smtClean="0"/>
              <a:t>. Болота </a:t>
            </a:r>
            <a:r>
              <a:rPr lang="ru-RU" sz="1600" b="1" dirty="0" err="1" smtClean="0"/>
              <a:t>вкриті</a:t>
            </a:r>
            <a:r>
              <a:rPr lang="ru-RU" sz="1600" b="1" dirty="0" smtClean="0"/>
              <a:t> </a:t>
            </a:r>
            <a:r>
              <a:rPr lang="ru-RU" sz="1600" b="1" dirty="0" err="1" smtClean="0"/>
              <a:t>заростями</a:t>
            </a:r>
            <a:r>
              <a:rPr lang="ru-RU" sz="1600" b="1" dirty="0" smtClean="0"/>
              <a:t> очерету </a:t>
            </a:r>
            <a:r>
              <a:rPr lang="ru-RU" sz="1600" b="1" dirty="0" err="1" smtClean="0"/>
              <a:t>й</a:t>
            </a:r>
            <a:r>
              <a:rPr lang="ru-RU" sz="1600" b="1" dirty="0" smtClean="0"/>
              <a:t> осоки. Вони </a:t>
            </a:r>
            <a:r>
              <a:rPr lang="ru-RU" sz="1600" b="1" dirty="0" err="1" smtClean="0"/>
              <a:t>надають</a:t>
            </a:r>
            <a:r>
              <a:rPr lang="ru-RU" sz="1600" b="1" dirty="0" smtClean="0"/>
              <a:t> </a:t>
            </a:r>
            <a:r>
              <a:rPr lang="ru-RU" sz="1600" b="1" dirty="0" err="1" smtClean="0"/>
              <a:t>притулок</a:t>
            </a:r>
            <a:r>
              <a:rPr lang="ru-RU" sz="1600" b="1" dirty="0" smtClean="0"/>
              <a:t> </a:t>
            </a:r>
            <a:r>
              <a:rPr lang="ru-RU" sz="1600" b="1" dirty="0" err="1" smtClean="0"/>
              <a:t>і</a:t>
            </a:r>
            <a:r>
              <a:rPr lang="ru-RU" sz="1600" b="1" dirty="0" smtClean="0"/>
              <a:t> </a:t>
            </a:r>
            <a:r>
              <a:rPr lang="ru-RU" sz="1600" b="1" dirty="0" err="1" smtClean="0"/>
              <a:t>їжу</a:t>
            </a:r>
            <a:r>
              <a:rPr lang="ru-RU" sz="1600" b="1" dirty="0" smtClean="0"/>
              <a:t> </a:t>
            </a:r>
            <a:r>
              <a:rPr lang="ru-RU" sz="1600" b="1" dirty="0" err="1" smtClean="0"/>
              <a:t>багатьом</a:t>
            </a:r>
            <a:r>
              <a:rPr lang="ru-RU" sz="1600" b="1" dirty="0" smtClean="0"/>
              <a:t> </a:t>
            </a:r>
            <a:r>
              <a:rPr lang="ru-RU" sz="1600" b="1" dirty="0" err="1" smtClean="0"/>
              <a:t>тваринам</a:t>
            </a:r>
            <a:r>
              <a:rPr lang="ru-RU" sz="1600" b="1" dirty="0" smtClean="0"/>
              <a:t>. </a:t>
            </a:r>
            <a:r>
              <a:rPr lang="ru-RU" sz="1600" b="1" dirty="0" err="1" smtClean="0"/>
              <a:t>Деякі</a:t>
            </a:r>
            <a:r>
              <a:rPr lang="ru-RU" sz="1600" b="1" dirty="0" smtClean="0"/>
              <a:t> </a:t>
            </a:r>
            <a:r>
              <a:rPr lang="ru-RU" sz="1600" b="1" dirty="0" err="1" smtClean="0"/>
              <a:t>види</a:t>
            </a:r>
            <a:r>
              <a:rPr lang="ru-RU" sz="1600" b="1" dirty="0" smtClean="0"/>
              <a:t> </a:t>
            </a:r>
            <a:r>
              <a:rPr lang="ru-RU" sz="1600" b="1" dirty="0" err="1" smtClean="0"/>
              <a:t>відмінно</a:t>
            </a:r>
            <a:r>
              <a:rPr lang="ru-RU" sz="1600" b="1" dirty="0" smtClean="0"/>
              <a:t> </a:t>
            </a:r>
            <a:r>
              <a:rPr lang="ru-RU" sz="1600" b="1" dirty="0" err="1" smtClean="0"/>
              <a:t>пристосувалися</a:t>
            </a:r>
            <a:r>
              <a:rPr lang="ru-RU" sz="1600" b="1" dirty="0" smtClean="0"/>
              <a:t> до </a:t>
            </a:r>
            <a:r>
              <a:rPr lang="ru-RU" sz="1600" b="1" dirty="0" err="1" smtClean="0"/>
              <a:t>життя</a:t>
            </a:r>
            <a:r>
              <a:rPr lang="ru-RU" sz="1600" b="1" dirty="0" smtClean="0"/>
              <a:t> в очеретах. </a:t>
            </a:r>
            <a:r>
              <a:rPr lang="ru-RU" sz="1600" b="1" dirty="0" err="1" smtClean="0"/>
              <a:t>Влітку</a:t>
            </a:r>
            <a:r>
              <a:rPr lang="ru-RU" sz="1600" b="1" dirty="0" smtClean="0"/>
              <a:t> болота </a:t>
            </a:r>
            <a:r>
              <a:rPr lang="ru-RU" sz="1600" b="1" dirty="0" err="1" smtClean="0"/>
              <a:t>населяють</a:t>
            </a:r>
            <a:r>
              <a:rPr lang="ru-RU" sz="1600" b="1" dirty="0" smtClean="0"/>
              <a:t> </a:t>
            </a:r>
            <a:r>
              <a:rPr lang="ru-RU" sz="1600" b="1" dirty="0" err="1" smtClean="0"/>
              <a:t>численні</a:t>
            </a:r>
            <a:r>
              <a:rPr lang="ru-RU" sz="1600" b="1" dirty="0" smtClean="0"/>
              <a:t> </a:t>
            </a:r>
            <a:r>
              <a:rPr lang="ru-RU" sz="1600" b="1" dirty="0" err="1" smtClean="0"/>
              <a:t>метелики</a:t>
            </a:r>
            <a:r>
              <a:rPr lang="ru-RU" sz="1600" b="1" dirty="0" smtClean="0"/>
              <a:t>, бабки та </a:t>
            </a:r>
            <a:r>
              <a:rPr lang="ru-RU" sz="1600" b="1" dirty="0" err="1" smtClean="0"/>
              <a:t>піші</a:t>
            </a:r>
            <a:r>
              <a:rPr lang="ru-RU" sz="1600" b="1" dirty="0" smtClean="0"/>
              <a:t> </a:t>
            </a:r>
            <a:r>
              <a:rPr lang="ru-RU" sz="1600" b="1" dirty="0" err="1" smtClean="0"/>
              <a:t>комахи</a:t>
            </a:r>
            <a:endParaRPr lang="ru-RU" sz="1600" b="1" dirty="0"/>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lstStyle/>
          <a:p>
            <a:r>
              <a:rPr lang="uk-UA" dirty="0" smtClean="0"/>
              <a:t>Водна фауна</a:t>
            </a:r>
            <a:endParaRPr lang="ru-RU" dirty="0"/>
          </a:p>
        </p:txBody>
      </p:sp>
      <p:sp>
        <p:nvSpPr>
          <p:cNvPr id="3" name="Содержимое 2"/>
          <p:cNvSpPr>
            <a:spLocks noGrp="1"/>
          </p:cNvSpPr>
          <p:nvPr>
            <p:ph idx="1"/>
          </p:nvPr>
        </p:nvSpPr>
        <p:spPr>
          <a:xfrm>
            <a:off x="428596" y="2500306"/>
            <a:ext cx="8229600" cy="4525963"/>
          </a:xfrm>
        </p:spPr>
        <p:txBody>
          <a:bodyPr>
            <a:normAutofit/>
          </a:bodyPr>
          <a:lstStyle/>
          <a:p>
            <a:r>
              <a:rPr lang="ru-RU" sz="2000" b="1" i="1" dirty="0" smtClean="0"/>
              <a:t>У </a:t>
            </a:r>
            <a:r>
              <a:rPr lang="ru-RU" sz="2000" b="1" i="1" dirty="0" err="1" smtClean="0"/>
              <a:t>басейні</a:t>
            </a:r>
            <a:r>
              <a:rPr lang="ru-RU" sz="2000" b="1" i="1" dirty="0" smtClean="0"/>
              <a:t> Дунаю </a:t>
            </a:r>
            <a:r>
              <a:rPr lang="ru-RU" sz="2000" b="1" i="1" dirty="0" err="1" smtClean="0"/>
              <a:t>з</a:t>
            </a:r>
            <a:r>
              <a:rPr lang="ru-RU" sz="2000" b="1" i="1" dirty="0" smtClean="0"/>
              <a:t> морем, </a:t>
            </a:r>
            <a:r>
              <a:rPr lang="ru-RU" sz="2000" b="1" i="1" dirty="0" err="1" smtClean="0"/>
              <a:t>відомо</a:t>
            </a:r>
            <a:r>
              <a:rPr lang="ru-RU" sz="2000" b="1" i="1" dirty="0" smtClean="0"/>
              <a:t> </a:t>
            </a:r>
            <a:r>
              <a:rPr lang="ru-RU" sz="2000" b="1" i="1" dirty="0" err="1" smtClean="0"/>
              <a:t>біля</a:t>
            </a:r>
            <a:r>
              <a:rPr lang="ru-RU" sz="2000" b="1" i="1" dirty="0" smtClean="0"/>
              <a:t> 100 </a:t>
            </a:r>
            <a:r>
              <a:rPr lang="ru-RU" sz="2000" b="1" i="1" dirty="0" err="1" smtClean="0"/>
              <a:t>видів</a:t>
            </a:r>
            <a:r>
              <a:rPr lang="ru-RU" sz="2000" b="1" i="1" dirty="0" smtClean="0"/>
              <a:t> </a:t>
            </a:r>
            <a:r>
              <a:rPr lang="ru-RU" sz="2000" b="1" i="1" dirty="0" err="1" smtClean="0"/>
              <a:t>риб</a:t>
            </a:r>
            <a:r>
              <a:rPr lang="ru-RU" sz="2000" b="1" i="1" dirty="0" smtClean="0"/>
              <a:t>. </a:t>
            </a:r>
            <a:r>
              <a:rPr lang="ru-RU" sz="2000" b="1" i="1" dirty="0" err="1" smtClean="0"/>
              <a:t>Найбільш</a:t>
            </a:r>
            <a:r>
              <a:rPr lang="ru-RU" sz="2000" b="1" i="1" dirty="0" smtClean="0"/>
              <a:t> </a:t>
            </a:r>
            <a:r>
              <a:rPr lang="ru-RU" sz="2000" b="1" i="1" dirty="0" err="1" smtClean="0"/>
              <a:t>розповсюдженими</a:t>
            </a:r>
            <a:r>
              <a:rPr lang="ru-RU" sz="2000" b="1" i="1" dirty="0" smtClean="0"/>
              <a:t> </a:t>
            </a:r>
            <a:r>
              <a:rPr lang="ru-RU" sz="2000" b="1" i="1" dirty="0" err="1" smtClean="0"/>
              <a:t>є</a:t>
            </a:r>
            <a:r>
              <a:rPr lang="ru-RU" sz="2000" b="1" i="1" dirty="0" smtClean="0"/>
              <a:t> </a:t>
            </a:r>
            <a:r>
              <a:rPr lang="ru-RU" sz="2000" b="1" i="1" dirty="0" err="1" smtClean="0"/>
              <a:t>чорноморсько-азовський</a:t>
            </a:r>
            <a:r>
              <a:rPr lang="ru-RU" sz="2000" b="1" i="1" dirty="0" smtClean="0"/>
              <a:t> </a:t>
            </a:r>
            <a:r>
              <a:rPr lang="ru-RU" sz="2000" b="1" i="1" dirty="0" err="1" smtClean="0"/>
              <a:t>оселедець</a:t>
            </a:r>
            <a:r>
              <a:rPr lang="ru-RU" sz="2000" b="1" i="1" dirty="0" smtClean="0"/>
              <a:t>, карась, </a:t>
            </a:r>
            <a:r>
              <a:rPr lang="ru-RU" sz="2000" b="1" i="1" dirty="0" err="1" smtClean="0"/>
              <a:t>короп</a:t>
            </a:r>
            <a:r>
              <a:rPr lang="ru-RU" sz="2000" b="1" i="1" dirty="0" smtClean="0"/>
              <a:t>, </a:t>
            </a:r>
            <a:r>
              <a:rPr lang="ru-RU" sz="2000" b="1" i="1" dirty="0" err="1" smtClean="0"/>
              <a:t>лящ</a:t>
            </a:r>
            <a:r>
              <a:rPr lang="ru-RU" sz="2000" b="1" i="1" dirty="0" smtClean="0"/>
              <a:t>, сом </a:t>
            </a:r>
            <a:r>
              <a:rPr lang="ru-RU" sz="2000" b="1" i="1" dirty="0" err="1" smtClean="0"/>
              <a:t>і</a:t>
            </a:r>
            <a:r>
              <a:rPr lang="ru-RU" sz="2000" b="1" i="1" dirty="0" smtClean="0"/>
              <a:t> </a:t>
            </a:r>
            <a:r>
              <a:rPr lang="ru-RU" sz="2000" b="1" i="1" dirty="0" err="1" smtClean="0"/>
              <a:t>краснопірка</a:t>
            </a:r>
            <a:r>
              <a:rPr lang="ru-RU" sz="2000" b="1" i="1" dirty="0" smtClean="0"/>
              <a:t>. В </a:t>
            </a:r>
            <a:r>
              <a:rPr lang="ru-RU" sz="2000" b="1" i="1" dirty="0" err="1" smtClean="0"/>
              <a:t>менший</a:t>
            </a:r>
            <a:r>
              <a:rPr lang="ru-RU" sz="2000" b="1" i="1" dirty="0" smtClean="0"/>
              <a:t> </a:t>
            </a:r>
            <a:r>
              <a:rPr lang="ru-RU" sz="2000" b="1" i="1" dirty="0" err="1" smtClean="0"/>
              <a:t>кількості</a:t>
            </a:r>
            <a:r>
              <a:rPr lang="ru-RU" sz="2000" b="1" i="1" dirty="0" smtClean="0"/>
              <a:t> </a:t>
            </a:r>
            <a:r>
              <a:rPr lang="ru-RU" sz="2000" b="1" i="1" dirty="0" err="1" smtClean="0"/>
              <a:t>зустрічаються</a:t>
            </a:r>
            <a:r>
              <a:rPr lang="ru-RU" sz="2000" b="1" i="1" dirty="0" smtClean="0"/>
              <a:t> </a:t>
            </a:r>
            <a:r>
              <a:rPr lang="ru-RU" sz="2000" b="1" i="1" dirty="0" err="1" smtClean="0"/>
              <a:t>білуга</a:t>
            </a:r>
            <a:r>
              <a:rPr lang="ru-RU" sz="2000" b="1" i="1" dirty="0" smtClean="0"/>
              <a:t>, </a:t>
            </a:r>
            <a:r>
              <a:rPr lang="ru-RU" sz="2000" b="1" i="1" dirty="0" err="1" smtClean="0"/>
              <a:t>осетер</a:t>
            </a:r>
            <a:r>
              <a:rPr lang="ru-RU" sz="2000" b="1" i="1" dirty="0" smtClean="0"/>
              <a:t>, севрюга, щука, </a:t>
            </a:r>
            <a:r>
              <a:rPr lang="ru-RU" sz="2000" b="1" i="1" dirty="0" err="1" smtClean="0"/>
              <a:t>плітка</a:t>
            </a:r>
            <a:r>
              <a:rPr lang="ru-RU" sz="2000" b="1" i="1" dirty="0" smtClean="0"/>
              <a:t>, жерех, </a:t>
            </a:r>
            <a:r>
              <a:rPr lang="ru-RU" sz="2000" b="1" i="1" dirty="0" err="1" smtClean="0"/>
              <a:t>рибець</a:t>
            </a:r>
            <a:r>
              <a:rPr lang="ru-RU" sz="2000" b="1" i="1" dirty="0" smtClean="0"/>
              <a:t> </a:t>
            </a:r>
            <a:r>
              <a:rPr lang="ru-RU" sz="2000" b="1" i="1" dirty="0" err="1" smtClean="0"/>
              <a:t>і</a:t>
            </a:r>
            <a:r>
              <a:rPr lang="ru-RU" sz="2000" b="1" i="1" dirty="0" smtClean="0"/>
              <a:t> судак. </a:t>
            </a:r>
            <a:r>
              <a:rPr lang="ru-RU" sz="2000" b="1" i="1" dirty="0" err="1" smtClean="0"/>
              <a:t>Акліматизовані</a:t>
            </a:r>
            <a:r>
              <a:rPr lang="ru-RU" sz="2000" b="1" i="1" dirty="0" smtClean="0"/>
              <a:t> амур </a:t>
            </a:r>
            <a:r>
              <a:rPr lang="ru-RU" sz="2000" b="1" i="1" dirty="0" err="1" smtClean="0"/>
              <a:t>білий</a:t>
            </a:r>
            <a:r>
              <a:rPr lang="ru-RU" sz="2000" b="1" i="1" dirty="0" smtClean="0"/>
              <a:t>, </a:t>
            </a:r>
            <a:r>
              <a:rPr lang="ru-RU" sz="2000" b="1" i="1" dirty="0" err="1" smtClean="0"/>
              <a:t>амур</a:t>
            </a:r>
            <a:r>
              <a:rPr lang="ru-RU" sz="2000" b="1" i="1" dirty="0" smtClean="0"/>
              <a:t> </a:t>
            </a:r>
            <a:r>
              <a:rPr lang="ru-RU" sz="2000" b="1" i="1" dirty="0" err="1" smtClean="0"/>
              <a:t>чорний</a:t>
            </a:r>
            <a:r>
              <a:rPr lang="ru-RU" sz="2000" b="1" i="1" dirty="0" smtClean="0"/>
              <a:t>, </a:t>
            </a:r>
            <a:r>
              <a:rPr lang="ru-RU" sz="2000" b="1" i="1" dirty="0" err="1" smtClean="0"/>
              <a:t>товстолоб</a:t>
            </a:r>
            <a:r>
              <a:rPr lang="ru-RU" sz="2000" b="1" i="1" dirty="0" smtClean="0"/>
              <a:t>. У </a:t>
            </a:r>
            <a:r>
              <a:rPr lang="ru-RU" sz="2000" b="1" i="1" dirty="0" err="1" smtClean="0"/>
              <a:t>басейні</a:t>
            </a:r>
            <a:r>
              <a:rPr lang="ru-RU" sz="2000" b="1" i="1" dirty="0" smtClean="0"/>
              <a:t> Дунаю </a:t>
            </a:r>
            <a:r>
              <a:rPr lang="ru-RU" sz="2000" b="1" i="1" dirty="0" err="1" smtClean="0"/>
              <a:t>відома</a:t>
            </a:r>
            <a:r>
              <a:rPr lang="ru-RU" sz="2000" b="1" i="1" dirty="0" smtClean="0"/>
              <a:t> </a:t>
            </a:r>
            <a:r>
              <a:rPr lang="ru-RU" sz="2000" b="1" i="1" dirty="0" err="1" smtClean="0"/>
              <a:t>найбільша</a:t>
            </a:r>
            <a:r>
              <a:rPr lang="ru-RU" sz="2000" b="1" i="1" dirty="0" smtClean="0"/>
              <a:t> </a:t>
            </a:r>
            <a:r>
              <a:rPr lang="ru-RU" sz="2000" b="1" i="1" dirty="0" err="1" smtClean="0"/>
              <a:t>кількість</a:t>
            </a:r>
            <a:r>
              <a:rPr lang="ru-RU" sz="2000" b="1" i="1" dirty="0" smtClean="0"/>
              <a:t> </a:t>
            </a:r>
            <a:r>
              <a:rPr lang="ru-RU" sz="2000" b="1" i="1" dirty="0" err="1" smtClean="0"/>
              <a:t>ендеміків</a:t>
            </a:r>
            <a:r>
              <a:rPr lang="ru-RU" sz="2000" b="1" i="1" dirty="0" smtClean="0"/>
              <a:t>, у </a:t>
            </a:r>
            <a:r>
              <a:rPr lang="ru-RU" sz="2000" b="1" i="1" dirty="0" err="1" smtClean="0"/>
              <a:t>порівнянні</a:t>
            </a:r>
            <a:r>
              <a:rPr lang="ru-RU" sz="2000" b="1" i="1" dirty="0" smtClean="0"/>
              <a:t> </a:t>
            </a:r>
            <a:r>
              <a:rPr lang="ru-RU" sz="2000" b="1" i="1" dirty="0" err="1" smtClean="0"/>
              <a:t>з</a:t>
            </a:r>
            <a:r>
              <a:rPr lang="ru-RU" sz="2000" b="1" i="1" dirty="0" smtClean="0"/>
              <a:t> </a:t>
            </a:r>
            <a:r>
              <a:rPr lang="ru-RU" sz="2000" b="1" i="1" dirty="0" err="1" smtClean="0"/>
              <a:t>іншими</a:t>
            </a:r>
            <a:r>
              <a:rPr lang="ru-RU" sz="2000" b="1" i="1" dirty="0" smtClean="0"/>
              <a:t> </a:t>
            </a:r>
            <a:r>
              <a:rPr lang="ru-RU" sz="2000" b="1" i="1" dirty="0" err="1" smtClean="0"/>
              <a:t>річками</a:t>
            </a:r>
            <a:r>
              <a:rPr lang="ru-RU" sz="2000" b="1" i="1" dirty="0" smtClean="0"/>
              <a:t> </a:t>
            </a:r>
            <a:r>
              <a:rPr lang="ru-RU" sz="2000" b="1" i="1" dirty="0" err="1" smtClean="0"/>
              <a:t>України</a:t>
            </a:r>
            <a:r>
              <a:rPr lang="ru-RU" sz="2000" b="1" i="1" dirty="0" smtClean="0"/>
              <a:t>. </a:t>
            </a:r>
            <a:r>
              <a:rPr lang="ru-RU" sz="2000" b="1" i="1" dirty="0" err="1" smtClean="0"/>
              <a:t>Це</a:t>
            </a:r>
            <a:r>
              <a:rPr lang="ru-RU" sz="2000" b="1" i="1" dirty="0" smtClean="0"/>
              <a:t> умбра, </a:t>
            </a:r>
            <a:r>
              <a:rPr lang="ru-RU" sz="2000" b="1" i="1" dirty="0" err="1" smtClean="0"/>
              <a:t>чоп</a:t>
            </a:r>
            <a:r>
              <a:rPr lang="ru-RU" sz="2000" b="1" i="1" dirty="0" smtClean="0"/>
              <a:t> великий, </a:t>
            </a:r>
            <a:r>
              <a:rPr lang="ru-RU" sz="2000" b="1" i="1" dirty="0" err="1" smtClean="0"/>
              <a:t>чо</a:t>
            </a:r>
            <a:r>
              <a:rPr lang="ru-RU" sz="2000" b="1" i="1" dirty="0" smtClean="0"/>
              <a:t> </a:t>
            </a:r>
            <a:r>
              <a:rPr lang="ru-RU" sz="2000" b="1" i="1" dirty="0" err="1" smtClean="0"/>
              <a:t>малий</a:t>
            </a:r>
            <a:r>
              <a:rPr lang="ru-RU" sz="2000" b="1" i="1" dirty="0" smtClean="0"/>
              <a:t>, </a:t>
            </a:r>
            <a:r>
              <a:rPr lang="ru-RU" sz="2000" b="1" i="1" dirty="0" err="1" smtClean="0"/>
              <a:t>йорж</a:t>
            </a:r>
            <a:r>
              <a:rPr lang="ru-RU" sz="2000" b="1" i="1" dirty="0" smtClean="0"/>
              <a:t> </a:t>
            </a:r>
            <a:r>
              <a:rPr lang="ru-RU" sz="2000" b="1" i="1" dirty="0" err="1" smtClean="0"/>
              <a:t>смугастий</a:t>
            </a:r>
            <a:r>
              <a:rPr lang="ru-RU" sz="2000" b="1" i="1" dirty="0" smtClean="0"/>
              <a:t>.</a:t>
            </a:r>
            <a:endParaRPr lang="ru-RU" sz="2000" b="1" i="1" dirty="0"/>
          </a:p>
        </p:txBody>
      </p:sp>
      <p:pic>
        <p:nvPicPr>
          <p:cNvPr id="4" name="Рисунок 3" descr="20іачр57-w.jpg"/>
          <p:cNvPicPr>
            <a:picLocks noChangeAspect="1"/>
          </p:cNvPicPr>
          <p:nvPr/>
        </p:nvPicPr>
        <p:blipFill>
          <a:blip r:embed="rId2"/>
          <a:stretch>
            <a:fillRect/>
          </a:stretch>
        </p:blipFill>
        <p:spPr>
          <a:xfrm>
            <a:off x="214281" y="1142984"/>
            <a:ext cx="2571753" cy="1140618"/>
          </a:xfrm>
          <a:prstGeom prst="rect">
            <a:avLst/>
          </a:prstGeom>
        </p:spPr>
      </p:pic>
      <p:pic>
        <p:nvPicPr>
          <p:cNvPr id="5" name="Рисунок 4" descr="1321305830_okun.jpg"/>
          <p:cNvPicPr>
            <a:picLocks noChangeAspect="1"/>
          </p:cNvPicPr>
          <p:nvPr/>
        </p:nvPicPr>
        <p:blipFill>
          <a:blip r:embed="rId3"/>
          <a:stretch>
            <a:fillRect/>
          </a:stretch>
        </p:blipFill>
        <p:spPr>
          <a:xfrm>
            <a:off x="3643306" y="5832183"/>
            <a:ext cx="2286016" cy="1025817"/>
          </a:xfrm>
          <a:prstGeom prst="rect">
            <a:avLst/>
          </a:prstGeom>
        </p:spPr>
      </p:pic>
      <p:pic>
        <p:nvPicPr>
          <p:cNvPr id="6" name="Рисунок 5" descr="1321307660_leshh.jpg"/>
          <p:cNvPicPr>
            <a:picLocks noChangeAspect="1"/>
          </p:cNvPicPr>
          <p:nvPr/>
        </p:nvPicPr>
        <p:blipFill>
          <a:blip r:embed="rId4" cstate="print"/>
          <a:stretch>
            <a:fillRect/>
          </a:stretch>
        </p:blipFill>
        <p:spPr>
          <a:xfrm>
            <a:off x="1857356" y="500042"/>
            <a:ext cx="1143008" cy="637544"/>
          </a:xfrm>
          <a:prstGeom prst="rect">
            <a:avLst/>
          </a:prstGeom>
        </p:spPr>
      </p:pic>
      <p:pic>
        <p:nvPicPr>
          <p:cNvPr id="7" name="Рисунок 6" descr="1321307985_lin.jpg"/>
          <p:cNvPicPr>
            <a:picLocks noChangeAspect="1"/>
          </p:cNvPicPr>
          <p:nvPr/>
        </p:nvPicPr>
        <p:blipFill>
          <a:blip r:embed="rId5"/>
          <a:stretch>
            <a:fillRect/>
          </a:stretch>
        </p:blipFill>
        <p:spPr>
          <a:xfrm rot="1808918">
            <a:off x="4150585" y="1094911"/>
            <a:ext cx="1807520" cy="1084512"/>
          </a:xfrm>
          <a:prstGeom prst="rect">
            <a:avLst/>
          </a:prstGeom>
        </p:spPr>
      </p:pic>
      <p:pic>
        <p:nvPicPr>
          <p:cNvPr id="8" name="Рисунок 7" descr="1321308455_tovstolobik.jpg"/>
          <p:cNvPicPr>
            <a:picLocks noChangeAspect="1"/>
          </p:cNvPicPr>
          <p:nvPr/>
        </p:nvPicPr>
        <p:blipFill>
          <a:blip r:embed="rId6"/>
          <a:stretch>
            <a:fillRect/>
          </a:stretch>
        </p:blipFill>
        <p:spPr>
          <a:xfrm>
            <a:off x="5643570" y="4643446"/>
            <a:ext cx="3246945" cy="1357322"/>
          </a:xfrm>
          <a:prstGeom prst="rect">
            <a:avLst/>
          </a:prstGeom>
        </p:spPr>
      </p:pic>
      <p:pic>
        <p:nvPicPr>
          <p:cNvPr id="9" name="Рисунок 8" descr="1321309012_sazan.jpg"/>
          <p:cNvPicPr>
            <a:picLocks noChangeAspect="1"/>
          </p:cNvPicPr>
          <p:nvPr/>
        </p:nvPicPr>
        <p:blipFill>
          <a:blip r:embed="rId7"/>
          <a:stretch>
            <a:fillRect/>
          </a:stretch>
        </p:blipFill>
        <p:spPr>
          <a:xfrm>
            <a:off x="142844" y="6000768"/>
            <a:ext cx="2687909" cy="857232"/>
          </a:xfrm>
          <a:prstGeom prst="rect">
            <a:avLst/>
          </a:prstGeom>
        </p:spPr>
      </p:pic>
      <p:pic>
        <p:nvPicPr>
          <p:cNvPr id="16" name="Picture 2" descr="C:\Documents and Settings\Admin\Рабочий стол\Olka\1321309159_plotva.jpg"/>
          <p:cNvPicPr>
            <a:picLocks noChangeAspect="1" noChangeArrowheads="1"/>
          </p:cNvPicPr>
          <p:nvPr/>
        </p:nvPicPr>
        <p:blipFill>
          <a:blip r:embed="rId8"/>
          <a:srcRect/>
          <a:stretch>
            <a:fillRect/>
          </a:stretch>
        </p:blipFill>
        <p:spPr bwMode="auto">
          <a:xfrm>
            <a:off x="3000364" y="4857760"/>
            <a:ext cx="2154190" cy="928695"/>
          </a:xfrm>
          <a:prstGeom prst="rect">
            <a:avLst/>
          </a:prstGeom>
          <a:noFill/>
        </p:spPr>
      </p:pic>
      <p:pic>
        <p:nvPicPr>
          <p:cNvPr id="17" name="Picture 3" descr="C:\Documents and Settings\Admin\Рабочий стол\Olka\1328894570_cudak.jpg"/>
          <p:cNvPicPr>
            <a:picLocks noChangeAspect="1" noChangeArrowheads="1"/>
          </p:cNvPicPr>
          <p:nvPr/>
        </p:nvPicPr>
        <p:blipFill>
          <a:blip r:embed="rId9"/>
          <a:srcRect/>
          <a:stretch>
            <a:fillRect/>
          </a:stretch>
        </p:blipFill>
        <p:spPr bwMode="auto">
          <a:xfrm>
            <a:off x="1071538" y="5286388"/>
            <a:ext cx="1857388" cy="664533"/>
          </a:xfrm>
          <a:prstGeom prst="rect">
            <a:avLst/>
          </a:prstGeom>
          <a:noFill/>
        </p:spPr>
      </p:pic>
      <p:pic>
        <p:nvPicPr>
          <p:cNvPr id="24" name="Picture 4" descr="C:\Documents and Settings\Admin\Рабочий стол\Olka\1321303910_karas.jpg"/>
          <p:cNvPicPr>
            <a:picLocks noChangeAspect="1" noChangeArrowheads="1"/>
          </p:cNvPicPr>
          <p:nvPr/>
        </p:nvPicPr>
        <p:blipFill>
          <a:blip r:embed="rId10"/>
          <a:srcRect/>
          <a:stretch>
            <a:fillRect/>
          </a:stretch>
        </p:blipFill>
        <p:spPr bwMode="auto">
          <a:xfrm>
            <a:off x="6072198" y="857232"/>
            <a:ext cx="2000264" cy="1021508"/>
          </a:xfrm>
          <a:prstGeom prst="rect">
            <a:avLst/>
          </a:prstGeom>
          <a:noFill/>
        </p:spPr>
      </p:pic>
      <p:pic>
        <p:nvPicPr>
          <p:cNvPr id="26" name="Рисунок 25" descr="1321304951_shhuka.jpg"/>
          <p:cNvPicPr>
            <a:picLocks noChangeAspect="1"/>
          </p:cNvPicPr>
          <p:nvPr/>
        </p:nvPicPr>
        <p:blipFill>
          <a:blip r:embed="rId11"/>
          <a:stretch>
            <a:fillRect/>
          </a:stretch>
        </p:blipFill>
        <p:spPr>
          <a:xfrm>
            <a:off x="6000760" y="6047421"/>
            <a:ext cx="2643191" cy="810579"/>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2571744"/>
            <a:ext cx="8229600" cy="1143000"/>
          </a:xfrm>
        </p:spPr>
        <p:txBody>
          <a:bodyPr>
            <a:normAutofit fontScale="90000"/>
          </a:bodyPr>
          <a:lstStyle/>
          <a:p>
            <a:r>
              <a:rPr lang="uk-UA" sz="9800" b="1" dirty="0" smtClean="0"/>
              <a:t>Висновок:</a:t>
            </a:r>
            <a:r>
              <a:rPr lang="uk-UA" dirty="0" smtClean="0"/>
              <a:t/>
            </a:r>
            <a:br>
              <a:rPr lang="uk-UA" dirty="0" smtClean="0"/>
            </a:br>
            <a:r>
              <a:rPr lang="uk-UA" dirty="0" smtClean="0"/>
              <a:t>Різноманітність та багатство різновидів тваринного світу в Україні  захоплює та вражає!Давайте берегти цей безцінний скарб природи!</a:t>
            </a:r>
            <a:endParaRPr lang="ru-RU" dirty="0"/>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596" y="2060564"/>
            <a:ext cx="8229600" cy="4797436"/>
          </a:xfrm>
        </p:spPr>
        <p:txBody>
          <a:bodyPr>
            <a:normAutofit/>
          </a:bodyPr>
          <a:lstStyle/>
          <a:p>
            <a:r>
              <a:rPr lang="ru-RU" sz="2400" b="1" i="1" dirty="0" err="1" smtClean="0"/>
              <a:t>Тваринний</a:t>
            </a:r>
            <a:r>
              <a:rPr lang="ru-RU" sz="2400" b="1" i="1" dirty="0" smtClean="0"/>
              <a:t> </a:t>
            </a:r>
            <a:r>
              <a:rPr lang="ru-RU" sz="2400" b="1" i="1" dirty="0" err="1" smtClean="0"/>
              <a:t>світ</a:t>
            </a:r>
            <a:r>
              <a:rPr lang="ru-RU" sz="2400" b="1" i="1" dirty="0" smtClean="0"/>
              <a:t>, </a:t>
            </a:r>
            <a:r>
              <a:rPr lang="ru-RU" sz="2400" b="1" i="1" dirty="0" err="1" smtClean="0"/>
              <a:t>який</a:t>
            </a:r>
            <a:r>
              <a:rPr lang="ru-RU" sz="2400" b="1" i="1" dirty="0" smtClean="0"/>
              <a:t> </a:t>
            </a:r>
            <a:r>
              <a:rPr lang="ru-RU" sz="2400" b="1" i="1" dirty="0" err="1" smtClean="0"/>
              <a:t>нараховує</a:t>
            </a:r>
            <a:r>
              <a:rPr lang="ru-RU" sz="2400" b="1" i="1" dirty="0" smtClean="0"/>
              <a:t> в </a:t>
            </a:r>
            <a:r>
              <a:rPr lang="ru-RU" sz="2400" b="1" i="1" dirty="0" err="1" smtClean="0"/>
              <a:t>Україні</a:t>
            </a:r>
            <a:r>
              <a:rPr lang="ru-RU" sz="2400" b="1" i="1" dirty="0" smtClean="0"/>
              <a:t> </a:t>
            </a:r>
            <a:r>
              <a:rPr lang="ru-RU" sz="2400" b="1" i="1" dirty="0" err="1" smtClean="0"/>
              <a:t>майже</a:t>
            </a:r>
            <a:r>
              <a:rPr lang="ru-RU" sz="2400" b="1" i="1" dirty="0" smtClean="0"/>
              <a:t> 45 тис. </a:t>
            </a:r>
            <a:r>
              <a:rPr lang="ru-RU" sz="2400" b="1" i="1" dirty="0" err="1" smtClean="0"/>
              <a:t>видів</a:t>
            </a:r>
            <a:r>
              <a:rPr lang="ru-RU" sz="2400" b="1" i="1" dirty="0" smtClean="0"/>
              <a:t>, </a:t>
            </a:r>
            <a:r>
              <a:rPr lang="ru-RU" sz="2400" b="1" i="1" dirty="0" err="1" smtClean="0"/>
              <a:t>ділиться</a:t>
            </a:r>
            <a:r>
              <a:rPr lang="ru-RU" sz="2400" b="1" i="1" dirty="0" smtClean="0"/>
              <a:t> на </a:t>
            </a:r>
            <a:r>
              <a:rPr lang="ru-RU" sz="2400" b="1" i="1" dirty="0" err="1" smtClean="0"/>
              <a:t>найпростіших</a:t>
            </a:r>
            <a:r>
              <a:rPr lang="ru-RU" sz="2400" b="1" i="1" dirty="0" smtClean="0"/>
              <a:t> (</a:t>
            </a:r>
            <a:r>
              <a:rPr lang="ru-RU" sz="2400" b="1" i="1" dirty="0" err="1" smtClean="0"/>
              <a:t>понад</a:t>
            </a:r>
            <a:r>
              <a:rPr lang="ru-RU" sz="2400" b="1" i="1" dirty="0" smtClean="0"/>
              <a:t> 1200 </a:t>
            </a:r>
            <a:r>
              <a:rPr lang="ru-RU" sz="2400" b="1" i="1" dirty="0" err="1" smtClean="0"/>
              <a:t>видів</a:t>
            </a:r>
            <a:r>
              <a:rPr lang="ru-RU" sz="2400" b="1" i="1" dirty="0" smtClean="0"/>
              <a:t>), плоских </a:t>
            </a:r>
            <a:r>
              <a:rPr lang="ru-RU" sz="2400" b="1" i="1" dirty="0" err="1" smtClean="0"/>
              <a:t>червів</a:t>
            </a:r>
            <a:r>
              <a:rPr lang="ru-RU" sz="2400" b="1" i="1" dirty="0" smtClean="0"/>
              <a:t> (1290), трематод (540), членистоногих (39 тис.), </a:t>
            </a:r>
            <a:r>
              <a:rPr lang="ru-RU" sz="2400" b="1" i="1" dirty="0" err="1" smtClean="0"/>
              <a:t>риб</a:t>
            </a:r>
            <a:r>
              <a:rPr lang="ru-RU" sz="2400" b="1" i="1" dirty="0" smtClean="0"/>
              <a:t> (</a:t>
            </a:r>
            <a:r>
              <a:rPr lang="ru-RU" sz="2400" b="1" i="1" dirty="0" err="1" smtClean="0"/>
              <a:t>понад</a:t>
            </a:r>
            <a:r>
              <a:rPr lang="ru-RU" sz="2400" b="1" i="1" dirty="0" smtClean="0"/>
              <a:t> 270), </a:t>
            </a:r>
            <a:r>
              <a:rPr lang="ru-RU" sz="2400" b="1" i="1" dirty="0" err="1" smtClean="0"/>
              <a:t>птахів</a:t>
            </a:r>
            <a:r>
              <a:rPr lang="ru-RU" sz="2400" b="1" i="1" dirty="0" smtClean="0"/>
              <a:t> (344), </a:t>
            </a:r>
            <a:r>
              <a:rPr lang="ru-RU" sz="2400" b="1" i="1" dirty="0" err="1" smtClean="0"/>
              <a:t>ссавців</a:t>
            </a:r>
            <a:r>
              <a:rPr lang="ru-RU" sz="2400" b="1" i="1" dirty="0" smtClean="0"/>
              <a:t> (108). До </a:t>
            </a:r>
            <a:r>
              <a:rPr lang="ru-RU" sz="2400" b="1" i="1" dirty="0" err="1" smtClean="0"/>
              <a:t>першого</a:t>
            </a:r>
            <a:r>
              <a:rPr lang="ru-RU" sz="2400" b="1" i="1" dirty="0" smtClean="0"/>
              <a:t> </a:t>
            </a:r>
            <a:r>
              <a:rPr lang="ru-RU" sz="2400" b="1" i="1" dirty="0" err="1" smtClean="0"/>
              <a:t>видання</a:t>
            </a:r>
            <a:r>
              <a:rPr lang="ru-RU" sz="2400" b="1" i="1" dirty="0" smtClean="0"/>
              <a:t> </a:t>
            </a:r>
            <a:r>
              <a:rPr lang="ru-RU" sz="2400" b="1" i="1" dirty="0" err="1" smtClean="0"/>
              <a:t>Червоної</a:t>
            </a:r>
            <a:r>
              <a:rPr lang="ru-RU" sz="2400" b="1" i="1" dirty="0" smtClean="0"/>
              <a:t> книги </a:t>
            </a:r>
            <a:r>
              <a:rPr lang="ru-RU" sz="2400" b="1" i="1" dirty="0" err="1" smtClean="0"/>
              <a:t>України</a:t>
            </a:r>
            <a:r>
              <a:rPr lang="ru-RU" sz="2400" b="1" i="1" dirty="0" smtClean="0"/>
              <a:t> занесено 85 </a:t>
            </a:r>
            <a:r>
              <a:rPr lang="ru-RU" sz="2400" b="1" i="1" dirty="0" err="1" smtClean="0"/>
              <a:t>видів</a:t>
            </a:r>
            <a:r>
              <a:rPr lang="ru-RU" sz="2400" b="1" i="1" dirty="0" smtClean="0"/>
              <a:t> </a:t>
            </a:r>
            <a:r>
              <a:rPr lang="ru-RU" sz="2400" b="1" i="1" dirty="0" err="1" smtClean="0"/>
              <a:t>і</a:t>
            </a:r>
            <a:r>
              <a:rPr lang="ru-RU" sz="2400" b="1" i="1" dirty="0" smtClean="0"/>
              <a:t> </a:t>
            </a:r>
            <a:r>
              <a:rPr lang="ru-RU" sz="2400" b="1" i="1" dirty="0" err="1" smtClean="0"/>
              <a:t>підвидів</a:t>
            </a:r>
            <a:r>
              <a:rPr lang="ru-RU" sz="2400" b="1" i="1" dirty="0" smtClean="0"/>
              <a:t> </a:t>
            </a:r>
            <a:r>
              <a:rPr lang="ru-RU" sz="2400" b="1" i="1" dirty="0" err="1" smtClean="0"/>
              <a:t>тварин</a:t>
            </a:r>
            <a:r>
              <a:rPr lang="ru-RU" sz="2400" b="1" i="1" dirty="0" smtClean="0"/>
              <a:t> (29 </a:t>
            </a:r>
            <a:r>
              <a:rPr lang="ru-RU" sz="2400" b="1" i="1" dirty="0" err="1" smtClean="0"/>
              <a:t>ссавців</a:t>
            </a:r>
            <a:r>
              <a:rPr lang="ru-RU" sz="2400" b="1" i="1" dirty="0" smtClean="0"/>
              <a:t>, 28 </a:t>
            </a:r>
            <a:r>
              <a:rPr lang="ru-RU" sz="2400" b="1" i="1" dirty="0" err="1" smtClean="0"/>
              <a:t>птахів</a:t>
            </a:r>
            <a:r>
              <a:rPr lang="ru-RU" sz="2400" b="1" i="1" dirty="0" smtClean="0"/>
              <a:t>, 6 </a:t>
            </a:r>
            <a:r>
              <a:rPr lang="ru-RU" sz="2400" b="1" i="1" dirty="0" err="1" smtClean="0"/>
              <a:t>плазунів</a:t>
            </a:r>
            <a:r>
              <a:rPr lang="ru-RU" sz="2400" b="1" i="1" dirty="0" smtClean="0"/>
              <a:t>, 4 </a:t>
            </a:r>
            <a:r>
              <a:rPr lang="ru-RU" sz="2400" b="1" i="1" dirty="0" err="1" smtClean="0"/>
              <a:t>земноводних</a:t>
            </a:r>
            <a:r>
              <a:rPr lang="ru-RU" sz="2400" b="1" i="1" dirty="0" smtClean="0"/>
              <a:t>, 18 комах), а у друге </a:t>
            </a:r>
            <a:r>
              <a:rPr lang="ru-RU" sz="2400" b="1" i="1" dirty="0" err="1" smtClean="0"/>
              <a:t>майже</a:t>
            </a:r>
            <a:r>
              <a:rPr lang="ru-RU" sz="2400" b="1" i="1" dirty="0" smtClean="0"/>
              <a:t> 400 </a:t>
            </a:r>
            <a:r>
              <a:rPr lang="ru-RU" sz="2400" b="1" i="1" dirty="0" err="1" smtClean="0"/>
              <a:t>видів</a:t>
            </a:r>
            <a:r>
              <a:rPr lang="ru-RU" sz="2400" b="1" i="1" dirty="0" smtClean="0"/>
              <a:t> </a:t>
            </a:r>
            <a:r>
              <a:rPr lang="ru-RU" sz="2400" b="1" i="1" dirty="0" err="1" smtClean="0"/>
              <a:t>безхребетних</a:t>
            </a:r>
            <a:r>
              <a:rPr lang="ru-RU" sz="2400" b="1" i="1" dirty="0" smtClean="0"/>
              <a:t> </a:t>
            </a:r>
            <a:r>
              <a:rPr lang="ru-RU" sz="2400" b="1" i="1" dirty="0" err="1" smtClean="0"/>
              <a:t>і</a:t>
            </a:r>
            <a:r>
              <a:rPr lang="ru-RU" sz="2400" b="1" i="1" dirty="0" smtClean="0"/>
              <a:t> </a:t>
            </a:r>
            <a:r>
              <a:rPr lang="ru-RU" sz="2400" b="1" i="1" dirty="0" err="1" smtClean="0"/>
              <a:t>хребетних</a:t>
            </a:r>
            <a:r>
              <a:rPr lang="ru-RU" sz="2400" b="1" i="1" dirty="0" smtClean="0"/>
              <a:t> </a:t>
            </a:r>
            <a:r>
              <a:rPr lang="ru-RU" sz="2400" b="1" i="1" dirty="0" err="1" smtClean="0"/>
              <a:t>тварин</a:t>
            </a:r>
            <a:r>
              <a:rPr lang="ru-RU" sz="2400" b="1" i="1" dirty="0" smtClean="0"/>
              <a:t>. В </a:t>
            </a:r>
            <a:r>
              <a:rPr lang="ru-RU" sz="2400" b="1" i="1" dirty="0" err="1" smtClean="0"/>
              <a:t>Україні</a:t>
            </a:r>
            <a:r>
              <a:rPr lang="ru-RU" sz="2400" b="1" i="1" dirty="0" smtClean="0"/>
              <a:t> </a:t>
            </a:r>
            <a:r>
              <a:rPr lang="ru-RU" sz="2400" b="1" i="1" dirty="0" err="1" smtClean="0"/>
              <a:t>нараховується</a:t>
            </a:r>
            <a:r>
              <a:rPr lang="ru-RU" sz="2400" b="1" i="1" dirty="0" smtClean="0"/>
              <a:t> </a:t>
            </a:r>
            <a:r>
              <a:rPr lang="ru-RU" sz="2400" b="1" i="1" dirty="0" err="1" smtClean="0"/>
              <a:t>понад</a:t>
            </a:r>
            <a:r>
              <a:rPr lang="ru-RU" sz="2400" b="1" i="1" dirty="0" smtClean="0"/>
              <a:t> 6640 </a:t>
            </a:r>
            <a:r>
              <a:rPr lang="ru-RU" sz="2400" b="1" i="1" dirty="0" err="1" smtClean="0"/>
              <a:t>видів</a:t>
            </a:r>
            <a:r>
              <a:rPr lang="ru-RU" sz="2400" b="1" i="1" dirty="0" smtClean="0"/>
              <a:t> </a:t>
            </a:r>
            <a:r>
              <a:rPr lang="ru-RU" sz="2400" b="1" i="1" dirty="0" err="1" smtClean="0"/>
              <a:t>прісноводних</a:t>
            </a:r>
            <a:r>
              <a:rPr lang="ru-RU" sz="2400" b="1" i="1" dirty="0" smtClean="0"/>
              <a:t> </a:t>
            </a:r>
            <a:r>
              <a:rPr lang="ru-RU" sz="2400" b="1" i="1" dirty="0" err="1" smtClean="0"/>
              <a:t>і</a:t>
            </a:r>
            <a:r>
              <a:rPr lang="ru-RU" sz="2400" b="1" i="1" dirty="0" smtClean="0"/>
              <a:t> </a:t>
            </a:r>
            <a:r>
              <a:rPr lang="ru-RU" sz="2400" b="1" i="1" dirty="0" err="1" smtClean="0"/>
              <a:t>солонувато</a:t>
            </a:r>
            <a:r>
              <a:rPr lang="ru-RU" sz="2400" b="1" i="1" dirty="0" smtClean="0"/>
              <a:t> </a:t>
            </a:r>
            <a:r>
              <a:rPr lang="ru-RU" sz="2400" b="1" i="1" dirty="0" err="1" smtClean="0"/>
              <a:t>водних</a:t>
            </a:r>
            <a:r>
              <a:rPr lang="ru-RU" sz="2400" b="1" i="1" dirty="0" smtClean="0"/>
              <a:t> </a:t>
            </a:r>
            <a:r>
              <a:rPr lang="ru-RU" sz="2400" b="1" i="1" dirty="0" err="1" smtClean="0"/>
              <a:t>тварин</a:t>
            </a:r>
            <a:r>
              <a:rPr lang="ru-RU" sz="2400" b="1" i="1" dirty="0" smtClean="0"/>
              <a:t>.</a:t>
            </a:r>
            <a:endParaRPr lang="ru-RU" sz="2400" b="1" i="1"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l="-10000" r="-10000"/>
          </a:stretch>
        </a:blipFill>
        <a:effectLst/>
      </p:bgPr>
    </p:bg>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285784" y="428604"/>
          <a:ext cx="9658360"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solidFill>
                  <a:schemeClr val="bg1"/>
                </a:solidFill>
              </a:rPr>
              <a:t>Іхтіофауна</a:t>
            </a:r>
            <a:r>
              <a:rPr lang="ru-RU" b="1" dirty="0" smtClean="0"/>
              <a:t/>
            </a:r>
            <a:br>
              <a:rPr lang="ru-RU" b="1" dirty="0" smtClean="0"/>
            </a:br>
            <a:endParaRPr lang="ru-RU" dirty="0"/>
          </a:p>
        </p:txBody>
      </p:sp>
      <p:sp>
        <p:nvSpPr>
          <p:cNvPr id="3" name="Содержимое 2"/>
          <p:cNvSpPr>
            <a:spLocks noGrp="1"/>
          </p:cNvSpPr>
          <p:nvPr>
            <p:ph idx="1"/>
          </p:nvPr>
        </p:nvSpPr>
        <p:spPr/>
        <p:txBody>
          <a:bodyPr>
            <a:normAutofit fontScale="85000" lnSpcReduction="20000"/>
          </a:bodyPr>
          <a:lstStyle/>
          <a:p>
            <a:r>
              <a:rPr lang="ru-RU" dirty="0" err="1" smtClean="0">
                <a:solidFill>
                  <a:schemeClr val="bg1"/>
                </a:solidFill>
                <a:latin typeface="Sylfaen" pitchFamily="18" charset="0"/>
              </a:rPr>
              <a:t>ІхтіоФауна</a:t>
            </a:r>
            <a:r>
              <a:rPr lang="ru-RU" dirty="0" smtClean="0">
                <a:solidFill>
                  <a:schemeClr val="bg1"/>
                </a:solidFill>
                <a:latin typeface="Sylfaen" pitchFamily="18" charset="0"/>
              </a:rPr>
              <a:t> </a:t>
            </a:r>
            <a:r>
              <a:rPr lang="ru-RU" dirty="0" err="1" smtClean="0">
                <a:solidFill>
                  <a:schemeClr val="bg1"/>
                </a:solidFill>
                <a:latin typeface="Sylfaen" pitchFamily="18" charset="0"/>
              </a:rPr>
              <a:t>України</a:t>
            </a:r>
            <a:r>
              <a:rPr lang="ru-RU" dirty="0" smtClean="0">
                <a:solidFill>
                  <a:schemeClr val="bg1"/>
                </a:solidFill>
                <a:latin typeface="Sylfaen" pitchFamily="18" charset="0"/>
              </a:rPr>
              <a:t> </a:t>
            </a:r>
            <a:r>
              <a:rPr lang="ru-RU" dirty="0" err="1" smtClean="0">
                <a:solidFill>
                  <a:schemeClr val="bg1"/>
                </a:solidFill>
                <a:latin typeface="Sylfaen" pitchFamily="18" charset="0"/>
              </a:rPr>
              <a:t>відрізняється</a:t>
            </a:r>
            <a:r>
              <a:rPr lang="ru-RU" dirty="0" smtClean="0">
                <a:solidFill>
                  <a:schemeClr val="bg1"/>
                </a:solidFill>
                <a:latin typeface="Sylfaen" pitchFamily="18" charset="0"/>
              </a:rPr>
              <a:t> великим </a:t>
            </a:r>
            <a:r>
              <a:rPr lang="ru-RU" dirty="0" err="1" smtClean="0">
                <a:solidFill>
                  <a:schemeClr val="bg1"/>
                </a:solidFill>
                <a:latin typeface="Sylfaen" pitchFamily="18" charset="0"/>
              </a:rPr>
              <a:t>різноманіттям</a:t>
            </a:r>
            <a:r>
              <a:rPr lang="ru-RU" dirty="0" smtClean="0">
                <a:solidFill>
                  <a:schemeClr val="bg1"/>
                </a:solidFill>
                <a:latin typeface="Sylfaen" pitchFamily="18" charset="0"/>
              </a:rPr>
              <a:t>. </a:t>
            </a:r>
            <a:r>
              <a:rPr lang="ru-RU" dirty="0" err="1" smtClean="0">
                <a:solidFill>
                  <a:schemeClr val="bg1"/>
                </a:solidFill>
                <a:latin typeface="Sylfaen" pitchFamily="18" charset="0"/>
              </a:rPr>
              <a:t>Риби</a:t>
            </a:r>
            <a:r>
              <a:rPr lang="ru-RU" dirty="0" smtClean="0">
                <a:solidFill>
                  <a:schemeClr val="bg1"/>
                </a:solidFill>
                <a:latin typeface="Sylfaen" pitchFamily="18" charset="0"/>
              </a:rPr>
              <a:t> в </a:t>
            </a:r>
            <a:r>
              <a:rPr lang="ru-RU" dirty="0" err="1" smtClean="0">
                <a:solidFill>
                  <a:schemeClr val="bg1"/>
                </a:solidFill>
                <a:latin typeface="Sylfaen" pitchFamily="18" charset="0"/>
              </a:rPr>
              <a:t>Україні</a:t>
            </a:r>
            <a:r>
              <a:rPr lang="ru-RU" dirty="0" smtClean="0">
                <a:solidFill>
                  <a:schemeClr val="bg1"/>
                </a:solidFill>
                <a:latin typeface="Sylfaen" pitchFamily="18" charset="0"/>
              </a:rPr>
              <a:t> </a:t>
            </a:r>
            <a:r>
              <a:rPr lang="ru-RU" dirty="0" err="1" smtClean="0">
                <a:solidFill>
                  <a:schemeClr val="bg1"/>
                </a:solidFill>
                <a:latin typeface="Sylfaen" pitchFamily="18" charset="0"/>
              </a:rPr>
              <a:t>представлені</a:t>
            </a:r>
            <a:r>
              <a:rPr lang="ru-RU" dirty="0" smtClean="0">
                <a:solidFill>
                  <a:schemeClr val="bg1"/>
                </a:solidFill>
                <a:latin typeface="Sylfaen" pitchFamily="18" charset="0"/>
              </a:rPr>
              <a:t> 63 родинами, 135 родами, що </a:t>
            </a:r>
            <a:r>
              <a:rPr lang="ru-RU" dirty="0" err="1" smtClean="0">
                <a:solidFill>
                  <a:schemeClr val="bg1"/>
                </a:solidFill>
                <a:latin typeface="Sylfaen" pitchFamily="18" charset="0"/>
              </a:rPr>
              <a:t>об'єднують</a:t>
            </a:r>
            <a:r>
              <a:rPr lang="ru-RU" dirty="0" smtClean="0">
                <a:solidFill>
                  <a:schemeClr val="bg1"/>
                </a:solidFill>
                <a:latin typeface="Sylfaen" pitchFamily="18" charset="0"/>
              </a:rPr>
              <a:t> </a:t>
            </a:r>
            <a:r>
              <a:rPr lang="ru-RU" dirty="0" err="1" smtClean="0">
                <a:solidFill>
                  <a:schemeClr val="bg1"/>
                </a:solidFill>
                <a:latin typeface="Sylfaen" pitchFamily="18" charset="0"/>
              </a:rPr>
              <a:t>більше</a:t>
            </a:r>
            <a:r>
              <a:rPr lang="ru-RU" dirty="0" smtClean="0">
                <a:solidFill>
                  <a:schemeClr val="bg1"/>
                </a:solidFill>
                <a:latin typeface="Sylfaen" pitchFamily="18" charset="0"/>
              </a:rPr>
              <a:t> 200 </a:t>
            </a:r>
            <a:r>
              <a:rPr lang="ru-RU" dirty="0" err="1" smtClean="0">
                <a:solidFill>
                  <a:schemeClr val="bg1"/>
                </a:solidFill>
                <a:latin typeface="Sylfaen" pitchFamily="18" charset="0"/>
              </a:rPr>
              <a:t>видів</a:t>
            </a:r>
            <a:r>
              <a:rPr lang="ru-RU" dirty="0" smtClean="0">
                <a:solidFill>
                  <a:schemeClr val="bg1"/>
                </a:solidFill>
                <a:latin typeface="Sylfaen" pitchFamily="18" charset="0"/>
              </a:rPr>
              <a:t>, 22 </a:t>
            </a:r>
            <a:r>
              <a:rPr lang="ru-RU" dirty="0" err="1" smtClean="0">
                <a:solidFill>
                  <a:schemeClr val="bg1"/>
                </a:solidFill>
                <a:latin typeface="Sylfaen" pitchFamily="18" charset="0"/>
              </a:rPr>
              <a:t>з</a:t>
            </a:r>
            <a:r>
              <a:rPr lang="ru-RU" dirty="0" smtClean="0">
                <a:solidFill>
                  <a:schemeClr val="bg1"/>
                </a:solidFill>
                <a:latin typeface="Sylfaen" pitchFamily="18" charset="0"/>
              </a:rPr>
              <a:t> </a:t>
            </a:r>
            <a:r>
              <a:rPr lang="ru-RU" dirty="0" err="1" smtClean="0">
                <a:solidFill>
                  <a:schemeClr val="bg1"/>
                </a:solidFill>
                <a:latin typeface="Sylfaen" pitchFamily="18" charset="0"/>
              </a:rPr>
              <a:t>яких</a:t>
            </a:r>
            <a:r>
              <a:rPr lang="ru-RU" dirty="0" smtClean="0">
                <a:solidFill>
                  <a:schemeClr val="bg1"/>
                </a:solidFill>
                <a:latin typeface="Sylfaen" pitchFamily="18" charset="0"/>
              </a:rPr>
              <a:t> </a:t>
            </a:r>
            <a:r>
              <a:rPr lang="ru-RU" dirty="0" err="1" smtClean="0">
                <a:solidFill>
                  <a:schemeClr val="bg1"/>
                </a:solidFill>
                <a:latin typeface="Sylfaen" pitchFamily="18" charset="0"/>
              </a:rPr>
              <a:t>акліматизовані</a:t>
            </a:r>
            <a:r>
              <a:rPr lang="ru-RU" dirty="0" smtClean="0">
                <a:solidFill>
                  <a:schemeClr val="bg1"/>
                </a:solidFill>
                <a:latin typeface="Sylfaen" pitchFamily="18" charset="0"/>
              </a:rPr>
              <a:t>. Вони </a:t>
            </a:r>
            <a:r>
              <a:rPr lang="ru-RU" dirty="0" err="1" smtClean="0">
                <a:solidFill>
                  <a:schemeClr val="bg1"/>
                </a:solidFill>
                <a:latin typeface="Sylfaen" pitchFamily="18" charset="0"/>
              </a:rPr>
              <a:t>населяють</a:t>
            </a:r>
            <a:r>
              <a:rPr lang="ru-RU" dirty="0" smtClean="0">
                <a:solidFill>
                  <a:schemeClr val="bg1"/>
                </a:solidFill>
                <a:latin typeface="Sylfaen" pitchFamily="18" charset="0"/>
              </a:rPr>
              <a:t> </a:t>
            </a:r>
            <a:r>
              <a:rPr lang="ru-RU" dirty="0" err="1" smtClean="0">
                <a:solidFill>
                  <a:schemeClr val="bg1"/>
                </a:solidFill>
                <a:latin typeface="Sylfaen" pitchFamily="18" charset="0"/>
              </a:rPr>
              <a:t>Чорне</a:t>
            </a:r>
            <a:r>
              <a:rPr lang="ru-RU" dirty="0" smtClean="0">
                <a:solidFill>
                  <a:schemeClr val="bg1"/>
                </a:solidFill>
                <a:latin typeface="Sylfaen" pitchFamily="18" charset="0"/>
              </a:rPr>
              <a:t> та </a:t>
            </a:r>
            <a:r>
              <a:rPr lang="ru-RU" dirty="0" err="1" smtClean="0">
                <a:solidFill>
                  <a:schemeClr val="bg1"/>
                </a:solidFill>
                <a:latin typeface="Sylfaen" pitchFamily="18" charset="0"/>
              </a:rPr>
              <a:t>Азовське</a:t>
            </a:r>
            <a:r>
              <a:rPr lang="ru-RU" dirty="0" smtClean="0">
                <a:solidFill>
                  <a:schemeClr val="bg1"/>
                </a:solidFill>
                <a:latin typeface="Sylfaen" pitchFamily="18" charset="0"/>
              </a:rPr>
              <a:t> моря, </a:t>
            </a:r>
            <a:r>
              <a:rPr lang="ru-RU" dirty="0" err="1" smtClean="0">
                <a:solidFill>
                  <a:schemeClr val="bg1"/>
                </a:solidFill>
                <a:latin typeface="Sylfaen" pitchFamily="18" charset="0"/>
              </a:rPr>
              <a:t>чисельні</a:t>
            </a:r>
            <a:r>
              <a:rPr lang="ru-RU" dirty="0" smtClean="0">
                <a:solidFill>
                  <a:schemeClr val="bg1"/>
                </a:solidFill>
                <a:latin typeface="Sylfaen" pitchFamily="18" charset="0"/>
              </a:rPr>
              <a:t> </a:t>
            </a:r>
            <a:r>
              <a:rPr lang="ru-RU" dirty="0" err="1" smtClean="0">
                <a:solidFill>
                  <a:schemeClr val="bg1"/>
                </a:solidFill>
                <a:latin typeface="Sylfaen" pitchFamily="18" charset="0"/>
              </a:rPr>
              <a:t>річки</a:t>
            </a:r>
            <a:r>
              <a:rPr lang="ru-RU" dirty="0" smtClean="0">
                <a:solidFill>
                  <a:schemeClr val="bg1"/>
                </a:solidFill>
                <a:latin typeface="Sylfaen" pitchFamily="18" charset="0"/>
              </a:rPr>
              <a:t>, озера, </a:t>
            </a:r>
            <a:r>
              <a:rPr lang="ru-RU" dirty="0" err="1" smtClean="0">
                <a:solidFill>
                  <a:schemeClr val="bg1"/>
                </a:solidFill>
                <a:latin typeface="Sylfaen" pitchFamily="18" charset="0"/>
              </a:rPr>
              <a:t>струмки</a:t>
            </a:r>
            <a:r>
              <a:rPr lang="ru-RU" dirty="0" smtClean="0">
                <a:solidFill>
                  <a:schemeClr val="bg1"/>
                </a:solidFill>
                <a:latin typeface="Sylfaen" pitchFamily="18" charset="0"/>
              </a:rPr>
              <a:t>, а </a:t>
            </a:r>
            <a:r>
              <a:rPr lang="ru-RU" dirty="0" err="1" smtClean="0">
                <a:solidFill>
                  <a:schemeClr val="bg1"/>
                </a:solidFill>
                <a:latin typeface="Sylfaen" pitchFamily="18" charset="0"/>
              </a:rPr>
              <a:t>також</a:t>
            </a:r>
            <a:r>
              <a:rPr lang="ru-RU" dirty="0" smtClean="0">
                <a:solidFill>
                  <a:schemeClr val="bg1"/>
                </a:solidFill>
                <a:latin typeface="Sylfaen" pitchFamily="18" charset="0"/>
              </a:rPr>
              <a:t> штучно </a:t>
            </a:r>
            <a:r>
              <a:rPr lang="ru-RU" dirty="0" err="1" smtClean="0">
                <a:solidFill>
                  <a:schemeClr val="bg1"/>
                </a:solidFill>
                <a:latin typeface="Sylfaen" pitchFamily="18" charset="0"/>
              </a:rPr>
              <a:t>створені</a:t>
            </a:r>
            <a:r>
              <a:rPr lang="ru-RU" dirty="0" smtClean="0">
                <a:solidFill>
                  <a:schemeClr val="bg1"/>
                </a:solidFill>
                <a:latin typeface="Sylfaen" pitchFamily="18" charset="0"/>
              </a:rPr>
              <a:t> </a:t>
            </a:r>
            <a:r>
              <a:rPr lang="ru-RU" dirty="0" err="1" smtClean="0">
                <a:solidFill>
                  <a:schemeClr val="bg1"/>
                </a:solidFill>
                <a:latin typeface="Sylfaen" pitchFamily="18" charset="0"/>
              </a:rPr>
              <a:t>людиною</a:t>
            </a:r>
            <a:r>
              <a:rPr lang="ru-RU" dirty="0" smtClean="0">
                <a:solidFill>
                  <a:schemeClr val="bg1"/>
                </a:solidFill>
                <a:latin typeface="Sylfaen" pitchFamily="18" charset="0"/>
              </a:rPr>
              <a:t> ставки, </a:t>
            </a:r>
            <a:r>
              <a:rPr lang="ru-RU" dirty="0" err="1" smtClean="0">
                <a:solidFill>
                  <a:schemeClr val="bg1"/>
                </a:solidFill>
                <a:latin typeface="Sylfaen" pitchFamily="18" charset="0"/>
              </a:rPr>
              <a:t>канали</a:t>
            </a:r>
            <a:r>
              <a:rPr lang="ru-RU" dirty="0" smtClean="0">
                <a:solidFill>
                  <a:schemeClr val="bg1"/>
                </a:solidFill>
                <a:latin typeface="Sylfaen" pitchFamily="18" charset="0"/>
              </a:rPr>
              <a:t> </a:t>
            </a:r>
            <a:r>
              <a:rPr lang="ru-RU" dirty="0" err="1" smtClean="0">
                <a:solidFill>
                  <a:schemeClr val="bg1"/>
                </a:solidFill>
                <a:latin typeface="Sylfaen" pitchFamily="18" charset="0"/>
              </a:rPr>
              <a:t>тощо</a:t>
            </a:r>
            <a:r>
              <a:rPr lang="ru-RU" dirty="0" smtClean="0">
                <a:solidFill>
                  <a:schemeClr val="bg1"/>
                </a:solidFill>
                <a:latin typeface="Sylfaen" pitchFamily="18" charset="0"/>
              </a:rPr>
              <a:t>.</a:t>
            </a:r>
          </a:p>
          <a:p>
            <a:r>
              <a:rPr lang="ru-RU" dirty="0" smtClean="0">
                <a:solidFill>
                  <a:schemeClr val="bg1"/>
                </a:solidFill>
                <a:latin typeface="Sylfaen" pitchFamily="18" charset="0"/>
              </a:rPr>
              <a:t>У Чорному </a:t>
            </a:r>
            <a:r>
              <a:rPr lang="ru-RU" dirty="0" err="1" smtClean="0">
                <a:solidFill>
                  <a:schemeClr val="bg1"/>
                </a:solidFill>
                <a:latin typeface="Sylfaen" pitchFamily="18" charset="0"/>
              </a:rPr>
              <a:t>морі</a:t>
            </a:r>
            <a:r>
              <a:rPr lang="ru-RU" dirty="0" smtClean="0">
                <a:solidFill>
                  <a:schemeClr val="bg1"/>
                </a:solidFill>
                <a:latin typeface="Sylfaen" pitchFamily="18" charset="0"/>
              </a:rPr>
              <a:t> </a:t>
            </a:r>
            <a:r>
              <a:rPr lang="ru-RU" dirty="0" err="1" smtClean="0">
                <a:solidFill>
                  <a:schemeClr val="bg1"/>
                </a:solidFill>
                <a:latin typeface="Sylfaen" pitchFamily="18" charset="0"/>
              </a:rPr>
              <a:t>нараховують</a:t>
            </a:r>
            <a:r>
              <a:rPr lang="ru-RU" dirty="0" smtClean="0">
                <a:solidFill>
                  <a:schemeClr val="bg1"/>
                </a:solidFill>
                <a:latin typeface="Sylfaen" pitchFamily="18" charset="0"/>
              </a:rPr>
              <a:t> 170 </a:t>
            </a:r>
            <a:r>
              <a:rPr lang="ru-RU" dirty="0" err="1" smtClean="0">
                <a:solidFill>
                  <a:schemeClr val="bg1"/>
                </a:solidFill>
                <a:latin typeface="Sylfaen" pitchFamily="18" charset="0"/>
              </a:rPr>
              <a:t>видів</a:t>
            </a:r>
            <a:r>
              <a:rPr lang="ru-RU" dirty="0" smtClean="0">
                <a:solidFill>
                  <a:schemeClr val="bg1"/>
                </a:solidFill>
                <a:latin typeface="Sylfaen" pitchFamily="18" charset="0"/>
              </a:rPr>
              <a:t> </a:t>
            </a:r>
            <a:r>
              <a:rPr lang="ru-RU" dirty="0" err="1" smtClean="0">
                <a:solidFill>
                  <a:schemeClr val="bg1"/>
                </a:solidFill>
                <a:latin typeface="Sylfaen" pitchFamily="18" charset="0"/>
              </a:rPr>
              <a:t>суто</a:t>
            </a:r>
            <a:r>
              <a:rPr lang="ru-RU" dirty="0" smtClean="0">
                <a:solidFill>
                  <a:schemeClr val="bg1"/>
                </a:solidFill>
                <a:latin typeface="Sylfaen" pitchFamily="18" charset="0"/>
              </a:rPr>
              <a:t> </a:t>
            </a:r>
            <a:r>
              <a:rPr lang="ru-RU" dirty="0" err="1" smtClean="0">
                <a:solidFill>
                  <a:schemeClr val="bg1"/>
                </a:solidFill>
                <a:latin typeface="Sylfaen" pitchFamily="18" charset="0"/>
              </a:rPr>
              <a:t>морських</a:t>
            </a:r>
            <a:r>
              <a:rPr lang="ru-RU" dirty="0" smtClean="0">
                <a:solidFill>
                  <a:schemeClr val="bg1"/>
                </a:solidFill>
                <a:latin typeface="Sylfaen" pitchFamily="18" charset="0"/>
              </a:rPr>
              <a:t> </a:t>
            </a:r>
            <a:r>
              <a:rPr lang="ru-RU" dirty="0" err="1" smtClean="0">
                <a:solidFill>
                  <a:schemeClr val="bg1"/>
                </a:solidFill>
                <a:latin typeface="Sylfaen" pitchFamily="18" charset="0"/>
              </a:rPr>
              <a:t>риб</a:t>
            </a:r>
            <a:r>
              <a:rPr lang="ru-RU" dirty="0" smtClean="0">
                <a:solidFill>
                  <a:schemeClr val="bg1"/>
                </a:solidFill>
                <a:latin typeface="Sylfaen" pitchFamily="18" charset="0"/>
              </a:rPr>
              <a:t>, а </a:t>
            </a:r>
            <a:r>
              <a:rPr lang="ru-RU" dirty="0" err="1" smtClean="0">
                <a:solidFill>
                  <a:schemeClr val="bg1"/>
                </a:solidFill>
                <a:latin typeface="Sylfaen" pitchFamily="18" charset="0"/>
              </a:rPr>
              <a:t>враховуючи</a:t>
            </a:r>
            <a:r>
              <a:rPr lang="ru-RU" dirty="0" smtClean="0">
                <a:solidFill>
                  <a:schemeClr val="bg1"/>
                </a:solidFill>
                <a:latin typeface="Sylfaen" pitchFamily="18" charset="0"/>
              </a:rPr>
              <a:t> </a:t>
            </a:r>
            <a:r>
              <a:rPr lang="ru-RU" dirty="0" err="1" smtClean="0">
                <a:solidFill>
                  <a:schemeClr val="bg1"/>
                </a:solidFill>
                <a:latin typeface="Sylfaen" pitchFamily="18" charset="0"/>
              </a:rPr>
              <a:t>мешканців</a:t>
            </a:r>
            <a:r>
              <a:rPr lang="ru-RU" dirty="0" smtClean="0">
                <a:solidFill>
                  <a:schemeClr val="bg1"/>
                </a:solidFill>
                <a:latin typeface="Sylfaen" pitchFamily="18" charset="0"/>
              </a:rPr>
              <a:t> </a:t>
            </a:r>
            <a:r>
              <a:rPr lang="ru-RU" dirty="0" err="1" smtClean="0">
                <a:solidFill>
                  <a:schemeClr val="bg1"/>
                </a:solidFill>
                <a:latin typeface="Sylfaen" pitchFamily="18" charset="0"/>
              </a:rPr>
              <a:t>річок</a:t>
            </a:r>
            <a:r>
              <a:rPr lang="ru-RU" dirty="0" smtClean="0">
                <a:solidFill>
                  <a:schemeClr val="bg1"/>
                </a:solidFill>
                <a:latin typeface="Sylfaen" pitchFamily="18" charset="0"/>
              </a:rPr>
              <a:t>, що </a:t>
            </a:r>
            <a:r>
              <a:rPr lang="ru-RU" dirty="0" err="1" smtClean="0">
                <a:solidFill>
                  <a:schemeClr val="bg1"/>
                </a:solidFill>
                <a:latin typeface="Sylfaen" pitchFamily="18" charset="0"/>
              </a:rPr>
              <a:t>можуть</a:t>
            </a:r>
            <a:r>
              <a:rPr lang="ru-RU" dirty="0" smtClean="0">
                <a:solidFill>
                  <a:schemeClr val="bg1"/>
                </a:solidFill>
                <a:latin typeface="Sylfaen" pitchFamily="18" charset="0"/>
              </a:rPr>
              <a:t> </a:t>
            </a:r>
            <a:r>
              <a:rPr lang="ru-RU" dirty="0" err="1" smtClean="0">
                <a:solidFill>
                  <a:schemeClr val="bg1"/>
                </a:solidFill>
                <a:latin typeface="Sylfaen" pitchFamily="18" charset="0"/>
              </a:rPr>
              <a:t>зустрічатись</a:t>
            </a:r>
            <a:r>
              <a:rPr lang="ru-RU" dirty="0" smtClean="0">
                <a:solidFill>
                  <a:schemeClr val="bg1"/>
                </a:solidFill>
                <a:latin typeface="Sylfaen" pitchFamily="18" charset="0"/>
              </a:rPr>
              <a:t> у </a:t>
            </a:r>
            <a:r>
              <a:rPr lang="ru-RU" dirty="0" err="1" smtClean="0">
                <a:solidFill>
                  <a:schemeClr val="bg1"/>
                </a:solidFill>
                <a:latin typeface="Sylfaen" pitchFamily="18" charset="0"/>
              </a:rPr>
              <a:t>солонуватій</a:t>
            </a:r>
            <a:r>
              <a:rPr lang="ru-RU" dirty="0" smtClean="0">
                <a:solidFill>
                  <a:schemeClr val="bg1"/>
                </a:solidFill>
                <a:latin typeface="Sylfaen" pitchFamily="18" charset="0"/>
              </a:rPr>
              <a:t> </a:t>
            </a:r>
            <a:r>
              <a:rPr lang="ru-RU" dirty="0" err="1" smtClean="0">
                <a:solidFill>
                  <a:schemeClr val="bg1"/>
                </a:solidFill>
                <a:latin typeface="Sylfaen" pitchFamily="18" charset="0"/>
              </a:rPr>
              <a:t>воді</a:t>
            </a:r>
            <a:r>
              <a:rPr lang="ru-RU" dirty="0" smtClean="0">
                <a:solidFill>
                  <a:schemeClr val="bg1"/>
                </a:solidFill>
                <a:latin typeface="Sylfaen" pitchFamily="18" charset="0"/>
              </a:rPr>
              <a:t>, </a:t>
            </a:r>
            <a:r>
              <a:rPr lang="ru-RU" dirty="0" err="1" smtClean="0">
                <a:solidFill>
                  <a:schemeClr val="bg1"/>
                </a:solidFill>
                <a:latin typeface="Sylfaen" pitchFamily="18" charset="0"/>
              </a:rPr>
              <a:t>їх</a:t>
            </a:r>
            <a:r>
              <a:rPr lang="ru-RU" dirty="0" smtClean="0">
                <a:solidFill>
                  <a:schemeClr val="bg1"/>
                </a:solidFill>
                <a:latin typeface="Sylfaen" pitchFamily="18" charset="0"/>
              </a:rPr>
              <a:t> </a:t>
            </a:r>
            <a:r>
              <a:rPr lang="ru-RU" dirty="0" err="1" smtClean="0">
                <a:solidFill>
                  <a:schemeClr val="bg1"/>
                </a:solidFill>
                <a:latin typeface="Sylfaen" pitchFamily="18" charset="0"/>
              </a:rPr>
              <a:t>кількість</a:t>
            </a:r>
            <a:r>
              <a:rPr lang="ru-RU" dirty="0" smtClean="0">
                <a:solidFill>
                  <a:schemeClr val="bg1"/>
                </a:solidFill>
                <a:latin typeface="Sylfaen" pitchFamily="18" charset="0"/>
              </a:rPr>
              <a:t> </a:t>
            </a:r>
            <a:r>
              <a:rPr lang="ru-RU" dirty="0" err="1" smtClean="0">
                <a:solidFill>
                  <a:schemeClr val="bg1"/>
                </a:solidFill>
                <a:latin typeface="Sylfaen" pitchFamily="18" charset="0"/>
              </a:rPr>
              <a:t>досягає</a:t>
            </a:r>
            <a:r>
              <a:rPr lang="ru-RU" dirty="0" smtClean="0">
                <a:solidFill>
                  <a:schemeClr val="bg1"/>
                </a:solidFill>
                <a:latin typeface="Sylfaen" pitchFamily="18" charset="0"/>
              </a:rPr>
              <a:t> 180 — 190 </a:t>
            </a:r>
            <a:r>
              <a:rPr lang="ru-RU" dirty="0" err="1" smtClean="0">
                <a:solidFill>
                  <a:schemeClr val="bg1"/>
                </a:solidFill>
                <a:latin typeface="Sylfaen" pitchFamily="18" charset="0"/>
              </a:rPr>
              <a:t>видів</a:t>
            </a:r>
            <a:r>
              <a:rPr lang="ru-RU" dirty="0" smtClean="0">
                <a:solidFill>
                  <a:schemeClr val="bg1"/>
                </a:solidFill>
                <a:latin typeface="Sylfaen" pitchFamily="18" charset="0"/>
              </a:rPr>
              <a:t>. У </a:t>
            </a:r>
            <a:r>
              <a:rPr lang="ru-RU" dirty="0" err="1" smtClean="0">
                <a:solidFill>
                  <a:schemeClr val="bg1"/>
                </a:solidFill>
                <a:latin typeface="Sylfaen" pitchFamily="18" charset="0"/>
              </a:rPr>
              <a:t>Азовському</a:t>
            </a:r>
            <a:r>
              <a:rPr lang="ru-RU" dirty="0" smtClean="0">
                <a:solidFill>
                  <a:schemeClr val="bg1"/>
                </a:solidFill>
                <a:latin typeface="Sylfaen" pitchFamily="18" charset="0"/>
              </a:rPr>
              <a:t> </a:t>
            </a:r>
            <a:r>
              <a:rPr lang="ru-RU" dirty="0" err="1" smtClean="0">
                <a:solidFill>
                  <a:schemeClr val="bg1"/>
                </a:solidFill>
                <a:latin typeface="Sylfaen" pitchFamily="18" charset="0"/>
              </a:rPr>
              <a:t>морі</a:t>
            </a:r>
            <a:r>
              <a:rPr lang="ru-RU" dirty="0" smtClean="0">
                <a:solidFill>
                  <a:schemeClr val="bg1"/>
                </a:solidFill>
                <a:latin typeface="Sylfaen" pitchFamily="18" charset="0"/>
              </a:rPr>
              <a:t>  — </a:t>
            </a:r>
            <a:r>
              <a:rPr lang="ru-RU" dirty="0" err="1" smtClean="0">
                <a:solidFill>
                  <a:schemeClr val="bg1"/>
                </a:solidFill>
                <a:latin typeface="Sylfaen" pitchFamily="18" charset="0"/>
              </a:rPr>
              <a:t>близько</a:t>
            </a:r>
            <a:r>
              <a:rPr lang="ru-RU" dirty="0" smtClean="0">
                <a:solidFill>
                  <a:schemeClr val="bg1"/>
                </a:solidFill>
                <a:latin typeface="Sylfaen" pitchFamily="18" charset="0"/>
              </a:rPr>
              <a:t> 115 </a:t>
            </a:r>
            <a:r>
              <a:rPr lang="ru-RU" dirty="0" err="1" smtClean="0">
                <a:solidFill>
                  <a:schemeClr val="bg1"/>
                </a:solidFill>
                <a:latin typeface="Sylfaen" pitchFamily="18" charset="0"/>
              </a:rPr>
              <a:t>видів</a:t>
            </a:r>
            <a:r>
              <a:rPr lang="ru-RU" dirty="0" smtClean="0">
                <a:solidFill>
                  <a:schemeClr val="bg1"/>
                </a:solidFill>
                <a:latin typeface="Sylfaen" pitchFamily="18" charset="0"/>
              </a:rPr>
              <a:t>.</a:t>
            </a:r>
          </a:p>
          <a:p>
            <a:endParaRPr lang="ru-RU" dirty="0">
              <a:solidFill>
                <a:schemeClr val="bg1"/>
              </a:solidFill>
            </a:endParaRPr>
          </a:p>
        </p:txBody>
      </p:sp>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Герпетофауна</a:t>
            </a:r>
            <a:r>
              <a:rPr lang="ru-RU" b="1" dirty="0" smtClean="0"/>
              <a:t/>
            </a:r>
            <a:br>
              <a:rPr lang="ru-RU" b="1" dirty="0" smtClean="0"/>
            </a:br>
            <a:endParaRPr lang="ru-RU" dirty="0"/>
          </a:p>
        </p:txBody>
      </p:sp>
      <p:sp>
        <p:nvSpPr>
          <p:cNvPr id="3" name="Содержимое 2"/>
          <p:cNvSpPr>
            <a:spLocks noGrp="1"/>
          </p:cNvSpPr>
          <p:nvPr>
            <p:ph idx="1"/>
          </p:nvPr>
        </p:nvSpPr>
        <p:spPr>
          <a:xfrm>
            <a:off x="214282" y="1500174"/>
            <a:ext cx="8229600" cy="4525963"/>
          </a:xfrm>
        </p:spPr>
        <p:txBody>
          <a:bodyPr/>
          <a:lstStyle/>
          <a:p>
            <a:pPr algn="ctr"/>
            <a:r>
              <a:rPr lang="ru-RU" b="1" dirty="0" smtClean="0"/>
              <a:t>Фауна </a:t>
            </a:r>
            <a:r>
              <a:rPr lang="ru-RU" b="1" dirty="0" err="1" smtClean="0"/>
              <a:t>земноводних</a:t>
            </a:r>
            <a:r>
              <a:rPr lang="ru-RU" b="1" dirty="0" smtClean="0"/>
              <a:t> </a:t>
            </a:r>
            <a:r>
              <a:rPr lang="ru-RU" b="1" dirty="0" err="1" smtClean="0"/>
              <a:t>нараховує</a:t>
            </a:r>
            <a:r>
              <a:rPr lang="ru-RU" b="1" dirty="0" smtClean="0"/>
              <a:t> не </a:t>
            </a:r>
            <a:r>
              <a:rPr lang="ru-RU" b="1" dirty="0" err="1" smtClean="0"/>
              <a:t>менш</a:t>
            </a:r>
            <a:r>
              <a:rPr lang="ru-RU" b="1" dirty="0" smtClean="0"/>
              <a:t> 20 </a:t>
            </a:r>
            <a:r>
              <a:rPr lang="ru-RU" b="1" dirty="0" err="1" smtClean="0"/>
              <a:t>видів</a:t>
            </a:r>
            <a:r>
              <a:rPr lang="ru-RU" b="1" dirty="0" smtClean="0"/>
              <a:t>, 7 </a:t>
            </a:r>
            <a:r>
              <a:rPr lang="ru-RU" b="1" dirty="0" err="1" smtClean="0"/>
              <a:t>з</a:t>
            </a:r>
            <a:r>
              <a:rPr lang="ru-RU" b="1" dirty="0" smtClean="0"/>
              <a:t> </a:t>
            </a:r>
            <a:r>
              <a:rPr lang="ru-RU" b="1" dirty="0" err="1" smtClean="0"/>
              <a:t>яких</a:t>
            </a:r>
            <a:r>
              <a:rPr lang="ru-RU" b="1" dirty="0" smtClean="0"/>
              <a:t> </a:t>
            </a:r>
            <a:r>
              <a:rPr lang="ru-RU" b="1" dirty="0" err="1" smtClean="0"/>
              <a:t>відносяться</a:t>
            </a:r>
            <a:r>
              <a:rPr lang="ru-RU" b="1" dirty="0" smtClean="0"/>
              <a:t> до ряду </a:t>
            </a:r>
            <a:r>
              <a:rPr lang="ru-RU" b="1" dirty="0" err="1" smtClean="0"/>
              <a:t>Хвостаті</a:t>
            </a:r>
            <a:r>
              <a:rPr lang="ru-RU" b="1" dirty="0" smtClean="0"/>
              <a:t> , 13 — до ряду </a:t>
            </a:r>
            <a:r>
              <a:rPr lang="ru-RU" b="1" dirty="0" err="1" smtClean="0"/>
              <a:t>Безхвості</a:t>
            </a:r>
            <a:r>
              <a:rPr lang="ru-RU" b="1" dirty="0" smtClean="0"/>
              <a:t>.</a:t>
            </a:r>
            <a:endParaRPr lang="ru-RU" b="1" dirty="0"/>
          </a:p>
        </p:txBody>
      </p:sp>
      <p:pic>
        <p:nvPicPr>
          <p:cNvPr id="1026" name="Picture 2"/>
          <p:cNvPicPr>
            <a:picLocks noChangeAspect="1" noChangeArrowheads="1"/>
          </p:cNvPicPr>
          <p:nvPr/>
        </p:nvPicPr>
        <p:blipFill>
          <a:blip r:embed="rId3"/>
          <a:srcRect/>
          <a:stretch>
            <a:fillRect/>
          </a:stretch>
        </p:blipFill>
        <p:spPr bwMode="auto">
          <a:xfrm>
            <a:off x="2428860" y="3429000"/>
            <a:ext cx="4238628" cy="28292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Орнітофауна</a:t>
            </a:r>
            <a:r>
              <a:rPr lang="ru-RU" b="1" dirty="0" smtClean="0"/>
              <a:t/>
            </a:r>
            <a:br>
              <a:rPr lang="ru-RU" b="1" dirty="0" smtClean="0"/>
            </a:br>
            <a:endParaRPr lang="ru-RU" dirty="0"/>
          </a:p>
        </p:txBody>
      </p:sp>
      <p:sp>
        <p:nvSpPr>
          <p:cNvPr id="3" name="Содержимое 2"/>
          <p:cNvSpPr>
            <a:spLocks noGrp="1"/>
          </p:cNvSpPr>
          <p:nvPr>
            <p:ph idx="1"/>
          </p:nvPr>
        </p:nvSpPr>
        <p:spPr>
          <a:xfrm>
            <a:off x="357158" y="1857364"/>
            <a:ext cx="8229600" cy="4525963"/>
          </a:xfrm>
        </p:spPr>
        <p:txBody>
          <a:bodyPr>
            <a:normAutofit/>
          </a:bodyPr>
          <a:lstStyle/>
          <a:p>
            <a:pPr algn="ctr"/>
            <a:r>
              <a:rPr lang="ru-RU" sz="2400" b="1" dirty="0" smtClean="0"/>
              <a:t>У </a:t>
            </a:r>
            <a:r>
              <a:rPr lang="ru-RU" sz="2400" b="1" dirty="0" err="1" smtClean="0"/>
              <a:t>складі</a:t>
            </a:r>
            <a:r>
              <a:rPr lang="ru-RU" sz="2400" b="1" dirty="0" smtClean="0"/>
              <a:t> </a:t>
            </a:r>
            <a:r>
              <a:rPr lang="ru-RU" sz="2400" b="1" dirty="0" err="1" smtClean="0"/>
              <a:t>сучасної</a:t>
            </a:r>
            <a:r>
              <a:rPr lang="ru-RU" sz="2400" b="1" dirty="0" smtClean="0"/>
              <a:t> </a:t>
            </a:r>
            <a:r>
              <a:rPr lang="ru-RU" sz="2400" b="1" dirty="0" err="1" smtClean="0"/>
              <a:t>орнітофауни</a:t>
            </a:r>
            <a:r>
              <a:rPr lang="ru-RU" sz="2400" b="1" dirty="0" smtClean="0"/>
              <a:t>  </a:t>
            </a:r>
            <a:r>
              <a:rPr lang="ru-RU" sz="2400" b="1" dirty="0" err="1" smtClean="0"/>
              <a:t>України</a:t>
            </a:r>
            <a:r>
              <a:rPr lang="ru-RU" sz="2400" b="1" dirty="0" smtClean="0"/>
              <a:t> </a:t>
            </a:r>
            <a:r>
              <a:rPr lang="ru-RU" sz="2400" b="1" dirty="0" err="1" smtClean="0"/>
              <a:t>налічують</a:t>
            </a:r>
            <a:r>
              <a:rPr lang="ru-RU" sz="2400" b="1" dirty="0" smtClean="0"/>
              <a:t> 424 </a:t>
            </a:r>
            <a:r>
              <a:rPr lang="ru-RU" sz="2400" b="1" dirty="0" err="1" smtClean="0"/>
              <a:t>види</a:t>
            </a:r>
            <a:r>
              <a:rPr lang="ru-RU" sz="2400" b="1" dirty="0" smtClean="0"/>
              <a:t> </a:t>
            </a:r>
            <a:r>
              <a:rPr lang="ru-RU" sz="2400" b="1" dirty="0" err="1" smtClean="0"/>
              <a:t>птахів</a:t>
            </a:r>
            <a:r>
              <a:rPr lang="ru-RU" sz="2400" b="1" dirty="0" smtClean="0"/>
              <a:t>, що належать до 21 систематичного ряду. В ряду </a:t>
            </a:r>
            <a:r>
              <a:rPr lang="ru-RU" sz="2400" b="1" dirty="0" err="1" smtClean="0"/>
              <a:t>горобцеподібних</a:t>
            </a:r>
            <a:r>
              <a:rPr lang="ru-RU" sz="2400" b="1" dirty="0" smtClean="0"/>
              <a:t> — 172 </a:t>
            </a:r>
            <a:r>
              <a:rPr lang="ru-RU" sz="2400" b="1" dirty="0" err="1" smtClean="0"/>
              <a:t>види</a:t>
            </a:r>
            <a:r>
              <a:rPr lang="ru-RU" sz="2400" b="1" dirty="0" smtClean="0"/>
              <a:t>, у рядах </a:t>
            </a:r>
            <a:r>
              <a:rPr lang="ru-RU" sz="2400" b="1" dirty="0" err="1" smtClean="0"/>
              <a:t>фламінгоподібних</a:t>
            </a:r>
            <a:r>
              <a:rPr lang="ru-RU" sz="2400" b="1" dirty="0" smtClean="0"/>
              <a:t>, </a:t>
            </a:r>
            <a:r>
              <a:rPr lang="ru-RU" sz="2400" b="1" dirty="0" err="1" smtClean="0"/>
              <a:t>папугоподібних</a:t>
            </a:r>
            <a:r>
              <a:rPr lang="ru-RU" sz="2400" b="1" dirty="0" smtClean="0"/>
              <a:t>, </a:t>
            </a:r>
            <a:r>
              <a:rPr lang="ru-RU" sz="2400" b="1" dirty="0" err="1" smtClean="0"/>
              <a:t>дрімлюгоподібних</a:t>
            </a:r>
            <a:r>
              <a:rPr lang="ru-RU" sz="2400" b="1" dirty="0" smtClean="0"/>
              <a:t> </a:t>
            </a:r>
            <a:r>
              <a:rPr lang="ru-RU" sz="2400" b="1" dirty="0" err="1" smtClean="0"/>
              <a:t>і</a:t>
            </a:r>
            <a:r>
              <a:rPr lang="ru-RU" sz="2400" b="1" dirty="0" smtClean="0"/>
              <a:t> </a:t>
            </a:r>
            <a:r>
              <a:rPr lang="ru-RU" sz="2400" b="1" dirty="0" err="1" smtClean="0"/>
              <a:t>одудоподібних</a:t>
            </a:r>
            <a:r>
              <a:rPr lang="ru-RU" sz="2400" b="1" dirty="0" smtClean="0"/>
              <a:t> — </a:t>
            </a:r>
            <a:r>
              <a:rPr lang="ru-RU" sz="2400" b="1" dirty="0" err="1" smtClean="0"/>
              <a:t>лише</a:t>
            </a:r>
            <a:r>
              <a:rPr lang="ru-RU" sz="2400" b="1" dirty="0" smtClean="0"/>
              <a:t> по 1 виду; </a:t>
            </a:r>
            <a:r>
              <a:rPr lang="ru-RU" sz="2400" b="1" dirty="0" err="1" smtClean="0"/>
              <a:t>численними</a:t>
            </a:r>
            <a:r>
              <a:rPr lang="ru-RU" sz="2400" b="1" dirty="0" smtClean="0"/>
              <a:t> </a:t>
            </a:r>
            <a:r>
              <a:rPr lang="ru-RU" sz="2400" b="1" dirty="0" err="1" smtClean="0"/>
              <a:t>є</a:t>
            </a:r>
            <a:r>
              <a:rPr lang="ru-RU" sz="2400" b="1" dirty="0" smtClean="0"/>
              <a:t> </a:t>
            </a:r>
            <a:r>
              <a:rPr lang="ru-RU" sz="2400" b="1" dirty="0" err="1" smtClean="0"/>
              <a:t>також</a:t>
            </a:r>
            <a:r>
              <a:rPr lang="ru-RU" sz="2400" b="1" dirty="0" smtClean="0"/>
              <a:t> ряди </a:t>
            </a:r>
            <a:r>
              <a:rPr lang="ru-RU" sz="2400" b="1" dirty="0" err="1" smtClean="0"/>
              <a:t>гусеподібних</a:t>
            </a:r>
            <a:r>
              <a:rPr lang="ru-RU" sz="2400" b="1" dirty="0" smtClean="0"/>
              <a:t> — 38 </a:t>
            </a:r>
            <a:r>
              <a:rPr lang="ru-RU" sz="2400" b="1" dirty="0" err="1" smtClean="0"/>
              <a:t>видів</a:t>
            </a:r>
            <a:r>
              <a:rPr lang="ru-RU" sz="2400" b="1" dirty="0" smtClean="0"/>
              <a:t>, </a:t>
            </a:r>
            <a:r>
              <a:rPr lang="ru-RU" sz="2400" b="1" dirty="0" err="1" smtClean="0"/>
              <a:t>соколоподібни</a:t>
            </a:r>
            <a:r>
              <a:rPr lang="ru-RU" sz="2400" b="1" dirty="0" smtClean="0"/>
              <a:t> — 35 </a:t>
            </a:r>
            <a:r>
              <a:rPr lang="ru-RU" sz="2400" b="1" dirty="0" err="1" smtClean="0"/>
              <a:t>видів</a:t>
            </a:r>
            <a:r>
              <a:rPr lang="ru-RU" sz="2400" b="1" dirty="0" smtClean="0"/>
              <a:t>, </a:t>
            </a:r>
            <a:r>
              <a:rPr lang="ru-RU" sz="2400" b="1" dirty="0" err="1" smtClean="0"/>
              <a:t>сивкоподібних</a:t>
            </a:r>
            <a:r>
              <a:rPr lang="ru-RU" sz="2400" b="1" dirty="0" smtClean="0"/>
              <a:t> — 79 </a:t>
            </a:r>
            <a:r>
              <a:rPr lang="ru-RU" sz="2400" b="1" dirty="0" err="1" smtClean="0"/>
              <a:t>видів</a:t>
            </a:r>
            <a:r>
              <a:rPr lang="ru-RU" sz="2400" b="1" dirty="0" smtClean="0"/>
              <a:t>.</a:t>
            </a:r>
          </a:p>
          <a:p>
            <a:endParaRPr lang="ru-RU" dirty="0"/>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fontScale="90000"/>
          </a:bodyPr>
          <a:lstStyle/>
          <a:p>
            <a:r>
              <a:rPr lang="ru-RU" sz="7300" b="1" dirty="0" err="1" smtClean="0">
                <a:solidFill>
                  <a:schemeClr val="bg1"/>
                </a:solidFill>
                <a:effectLst>
                  <a:outerShdw blurRad="38100" dist="38100" dir="2700000" algn="tl">
                    <a:srgbClr val="000000">
                      <a:alpha val="43137"/>
                    </a:srgbClr>
                  </a:outerShdw>
                </a:effectLst>
              </a:rPr>
              <a:t>Теріофауна</a:t>
            </a:r>
            <a:r>
              <a:rPr lang="ru-RU" b="1" dirty="0" smtClean="0">
                <a:solidFill>
                  <a:schemeClr val="bg1"/>
                </a:solidFill>
              </a:rPr>
              <a:t/>
            </a:r>
            <a:br>
              <a:rPr lang="ru-RU" b="1" dirty="0" smtClean="0">
                <a:solidFill>
                  <a:schemeClr val="bg1"/>
                </a:solidFill>
              </a:rPr>
            </a:br>
            <a:endParaRPr lang="ru-RU" dirty="0">
              <a:solidFill>
                <a:schemeClr val="bg1"/>
              </a:solidFill>
            </a:endParaRPr>
          </a:p>
        </p:txBody>
      </p:sp>
      <p:sp>
        <p:nvSpPr>
          <p:cNvPr id="3" name="Содержимое 2"/>
          <p:cNvSpPr>
            <a:spLocks noGrp="1"/>
          </p:cNvSpPr>
          <p:nvPr>
            <p:ph idx="1"/>
          </p:nvPr>
        </p:nvSpPr>
        <p:spPr/>
        <p:txBody>
          <a:bodyPr>
            <a:normAutofit/>
          </a:bodyPr>
          <a:lstStyle/>
          <a:p>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Загальний</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список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фауни</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ссавців</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включає</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132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види</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у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тім</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числі</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13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адвентивних</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8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вимерлих</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або</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імовірно</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вимерлих</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і</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6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сумнівно</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присутніх</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фантомних</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Базовий</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список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фауни</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адвентивних</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включає</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113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видів</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а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сучасна</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фауна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включає</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116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видів</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Загалом</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за сумою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всіх</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даних</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за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останні</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2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століття</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тобто</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включно</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з</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вимерлими</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і</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адвентивними</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у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складі</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фауни</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України</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відомо</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80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родів</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 </a:t>
            </a:r>
            <a:r>
              <a:rPr lang="ru-RU" sz="2400" dirty="0" err="1" smtClean="0">
                <a:solidFill>
                  <a:schemeClr val="bg1">
                    <a:lumMod val="95000"/>
                  </a:schemeClr>
                </a:solidFill>
                <a:effectLst>
                  <a:outerShdw blurRad="38100" dist="38100" dir="2700000" algn="tl">
                    <a:srgbClr val="000000">
                      <a:alpha val="43137"/>
                    </a:srgbClr>
                  </a:outerShdw>
                </a:effectLst>
                <a:latin typeface="Monotype Corsiva" pitchFamily="66" charset="0"/>
              </a:rPr>
              <a:t>ссавців</a:t>
            </a:r>
            <a:r>
              <a:rPr lang="ru-RU" sz="2400" dirty="0" smtClean="0">
                <a:solidFill>
                  <a:schemeClr val="bg1">
                    <a:lumMod val="95000"/>
                  </a:schemeClr>
                </a:solidFill>
                <a:effectLst>
                  <a:outerShdw blurRad="38100" dist="38100" dir="2700000" algn="tl">
                    <a:srgbClr val="000000">
                      <a:alpha val="43137"/>
                    </a:srgbClr>
                  </a:outerShdw>
                </a:effectLst>
                <a:latin typeface="Monotype Corsiva" pitchFamily="66" charset="0"/>
              </a:rPr>
              <a:t>.</a:t>
            </a:r>
            <a:endParaRPr lang="ru-RU" sz="2400" dirty="0">
              <a:solidFill>
                <a:schemeClr val="bg1">
                  <a:lumMod val="95000"/>
                </a:schemeClr>
              </a:solidFill>
              <a:effectLst>
                <a:outerShdw blurRad="38100" dist="38100" dir="2700000" algn="tl">
                  <a:srgbClr val="000000">
                    <a:alpha val="43137"/>
                  </a:srgbClr>
                </a:outerShdw>
              </a:effectLst>
              <a:latin typeface="Monotype Corsiva" pitchFamily="66" charset="0"/>
            </a:endParaRPr>
          </a:p>
        </p:txBody>
      </p:sp>
      <p:pic>
        <p:nvPicPr>
          <p:cNvPr id="2050" name="Picture 2"/>
          <p:cNvPicPr>
            <a:picLocks noChangeAspect="1" noChangeArrowheads="1"/>
          </p:cNvPicPr>
          <p:nvPr/>
        </p:nvPicPr>
        <p:blipFill>
          <a:blip r:embed="rId3" cstate="print"/>
          <a:srcRect/>
          <a:stretch>
            <a:fillRect/>
          </a:stretch>
        </p:blipFill>
        <p:spPr bwMode="auto">
          <a:xfrm>
            <a:off x="3143240" y="3929066"/>
            <a:ext cx="2786082" cy="2622835"/>
          </a:xfrm>
          <a:prstGeom prst="rect">
            <a:avLst/>
          </a:prstGeom>
          <a:ln>
            <a:noFill/>
          </a:ln>
          <a:effectLst>
            <a:softEdge rad="112500"/>
          </a:effectLst>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Cambria Math" pitchFamily="18" charset="0"/>
                <a:ea typeface="Cambria Math" pitchFamily="18" charset="0"/>
              </a:rPr>
              <a:t>Фауна лісів</a:t>
            </a:r>
            <a:endParaRPr lang="ru-RU" dirty="0">
              <a:latin typeface="Cambria Math" pitchFamily="18" charset="0"/>
              <a:ea typeface="Cambria Math" pitchFamily="18" charset="0"/>
            </a:endParaRPr>
          </a:p>
        </p:txBody>
      </p:sp>
      <p:sp>
        <p:nvSpPr>
          <p:cNvPr id="3" name="Содержимое 2"/>
          <p:cNvSpPr>
            <a:spLocks noGrp="1"/>
          </p:cNvSpPr>
          <p:nvPr>
            <p:ph idx="1"/>
          </p:nvPr>
        </p:nvSpPr>
        <p:spPr>
          <a:xfrm>
            <a:off x="500034" y="1500174"/>
            <a:ext cx="8229600" cy="4525963"/>
          </a:xfrm>
        </p:spPr>
        <p:txBody>
          <a:bodyPr>
            <a:normAutofit/>
          </a:bodyPr>
          <a:lstStyle/>
          <a:p>
            <a:r>
              <a:rPr lang="ru-RU" dirty="0" smtClean="0"/>
              <a:t> </a:t>
            </a:r>
            <a:r>
              <a:rPr lang="ru-RU" sz="1900" dirty="0" smtClean="0">
                <a:latin typeface="Palatino Linotype" pitchFamily="18" charset="0"/>
              </a:rPr>
              <a:t>В </a:t>
            </a:r>
            <a:r>
              <a:rPr lang="ru-RU" sz="1900" dirty="0" err="1" smtClean="0">
                <a:latin typeface="Palatino Linotype" pitchFamily="18" charset="0"/>
              </a:rPr>
              <a:t>її</a:t>
            </a:r>
            <a:r>
              <a:rPr lang="ru-RU" sz="1900" dirty="0" smtClean="0">
                <a:latin typeface="Palatino Linotype" pitchFamily="18" charset="0"/>
              </a:rPr>
              <a:t> межах </a:t>
            </a:r>
            <a:r>
              <a:rPr lang="ru-RU" sz="1900" dirty="0" err="1" smtClean="0">
                <a:latin typeface="Palatino Linotype" pitchFamily="18" charset="0"/>
              </a:rPr>
              <a:t>поширеними</a:t>
            </a:r>
            <a:r>
              <a:rPr lang="ru-RU" sz="1900" dirty="0" smtClean="0">
                <a:latin typeface="Palatino Linotype" pitchFamily="18" charset="0"/>
              </a:rPr>
              <a:t> </a:t>
            </a:r>
            <a:r>
              <a:rPr lang="ru-RU" sz="1900" dirty="0" err="1" smtClean="0">
                <a:latin typeface="Palatino Linotype" pitchFamily="18" charset="0"/>
              </a:rPr>
              <a:t>є</a:t>
            </a:r>
            <a:r>
              <a:rPr lang="ru-RU" sz="1900" dirty="0" smtClean="0">
                <a:latin typeface="Palatino Linotype" pitchFamily="18" charset="0"/>
              </a:rPr>
              <a:t> тритон </a:t>
            </a:r>
            <a:r>
              <a:rPr lang="ru-RU" sz="1900" dirty="0" err="1" smtClean="0">
                <a:latin typeface="Palatino Linotype" pitchFamily="18" charset="0"/>
              </a:rPr>
              <a:t>гребінчастий</a:t>
            </a:r>
            <a:r>
              <a:rPr lang="ru-RU" sz="1900" dirty="0" smtClean="0">
                <a:latin typeface="Palatino Linotype" pitchFamily="18" charset="0"/>
              </a:rPr>
              <a:t>, </a:t>
            </a:r>
            <a:r>
              <a:rPr lang="ru-RU" sz="1900" dirty="0" err="1" smtClean="0">
                <a:latin typeface="Palatino Linotype" pitchFamily="18" charset="0"/>
              </a:rPr>
              <a:t>вугор</a:t>
            </a:r>
            <a:r>
              <a:rPr lang="ru-RU" sz="1900" dirty="0" smtClean="0">
                <a:latin typeface="Palatino Linotype" pitchFamily="18" charset="0"/>
              </a:rPr>
              <a:t>, карась, щука, </a:t>
            </a:r>
            <a:r>
              <a:rPr lang="ru-RU" sz="1900" dirty="0" err="1" smtClean="0">
                <a:latin typeface="Palatino Linotype" pitchFamily="18" charset="0"/>
              </a:rPr>
              <a:t>лящ</a:t>
            </a:r>
            <a:r>
              <a:rPr lang="ru-RU" sz="1900" dirty="0" smtClean="0">
                <a:latin typeface="Palatino Linotype" pitchFamily="18" charset="0"/>
              </a:rPr>
              <a:t>, чехонь, жаба </a:t>
            </a:r>
            <a:r>
              <a:rPr lang="ru-RU" sz="1900" dirty="0" err="1" smtClean="0">
                <a:latin typeface="Palatino Linotype" pitchFamily="18" charset="0"/>
              </a:rPr>
              <a:t>звичайна</a:t>
            </a:r>
            <a:r>
              <a:rPr lang="ru-RU" sz="1900" dirty="0" smtClean="0">
                <a:latin typeface="Palatino Linotype" pitchFamily="18" charset="0"/>
              </a:rPr>
              <a:t>, </a:t>
            </a:r>
            <a:r>
              <a:rPr lang="ru-RU" sz="1900" dirty="0" err="1" smtClean="0">
                <a:latin typeface="Palatino Linotype" pitchFamily="18" charset="0"/>
              </a:rPr>
              <a:t>жаба</a:t>
            </a:r>
            <a:r>
              <a:rPr lang="ru-RU" sz="1900" dirty="0" smtClean="0">
                <a:latin typeface="Palatino Linotype" pitchFamily="18" charset="0"/>
              </a:rPr>
              <a:t> </a:t>
            </a:r>
            <a:r>
              <a:rPr lang="ru-RU" sz="1900" dirty="0" err="1" smtClean="0">
                <a:latin typeface="Palatino Linotype" pitchFamily="18" charset="0"/>
              </a:rPr>
              <a:t>трав’яниста</a:t>
            </a:r>
            <a:r>
              <a:rPr lang="ru-RU" sz="1900" dirty="0" smtClean="0">
                <a:latin typeface="Palatino Linotype" pitchFamily="18" charset="0"/>
              </a:rPr>
              <a:t>, гадюка </a:t>
            </a:r>
            <a:r>
              <a:rPr lang="ru-RU" sz="1900" dirty="0" err="1" smtClean="0">
                <a:latin typeface="Palatino Linotype" pitchFamily="18" charset="0"/>
              </a:rPr>
              <a:t>звичайна</a:t>
            </a:r>
            <a:r>
              <a:rPr lang="ru-RU" sz="1900" dirty="0" smtClean="0">
                <a:latin typeface="Palatino Linotype" pitchFamily="18" charset="0"/>
              </a:rPr>
              <a:t>, </a:t>
            </a:r>
            <a:r>
              <a:rPr lang="ru-RU" sz="1900" dirty="0" err="1" smtClean="0">
                <a:latin typeface="Palatino Linotype" pitchFamily="18" charset="0"/>
              </a:rPr>
              <a:t>ящірка</a:t>
            </a:r>
            <a:r>
              <a:rPr lang="ru-RU" sz="1900" dirty="0" smtClean="0">
                <a:latin typeface="Palatino Linotype" pitchFamily="18" charset="0"/>
              </a:rPr>
              <a:t>, </a:t>
            </a:r>
            <a:r>
              <a:rPr lang="ru-RU" sz="1900" dirty="0" err="1" smtClean="0">
                <a:latin typeface="Palatino Linotype" pitchFamily="18" charset="0"/>
              </a:rPr>
              <a:t>вуж</a:t>
            </a:r>
            <a:r>
              <a:rPr lang="ru-RU" sz="1900" dirty="0" smtClean="0">
                <a:latin typeface="Palatino Linotype" pitchFamily="18" charset="0"/>
              </a:rPr>
              <a:t>, </a:t>
            </a:r>
            <a:r>
              <a:rPr lang="ru-RU" sz="1900" dirty="0" err="1" smtClean="0">
                <a:latin typeface="Palatino Linotype" pitchFamily="18" charset="0"/>
              </a:rPr>
              <a:t>тетерук</a:t>
            </a:r>
            <a:r>
              <a:rPr lang="ru-RU" sz="1900" dirty="0" smtClean="0">
                <a:latin typeface="Palatino Linotype" pitchFamily="18" charset="0"/>
              </a:rPr>
              <a:t>, </a:t>
            </a:r>
            <a:r>
              <a:rPr lang="ru-RU" sz="1900" dirty="0" err="1" smtClean="0">
                <a:latin typeface="Palatino Linotype" pitchFamily="18" charset="0"/>
              </a:rPr>
              <a:t>глухар</a:t>
            </a:r>
            <a:r>
              <a:rPr lang="ru-RU" sz="1900" dirty="0" smtClean="0">
                <a:latin typeface="Palatino Linotype" pitchFamily="18" charset="0"/>
              </a:rPr>
              <a:t>, рябчик, </a:t>
            </a:r>
            <a:r>
              <a:rPr lang="ru-RU" sz="1900" dirty="0" err="1" smtClean="0">
                <a:latin typeface="Palatino Linotype" pitchFamily="18" charset="0"/>
              </a:rPr>
              <a:t>чорний</a:t>
            </a:r>
            <a:r>
              <a:rPr lang="ru-RU" sz="1900" dirty="0" smtClean="0">
                <a:latin typeface="Palatino Linotype" pitchFamily="18" charset="0"/>
              </a:rPr>
              <a:t> </a:t>
            </a:r>
            <a:r>
              <a:rPr lang="ru-RU" sz="1900" dirty="0" err="1" smtClean="0">
                <a:latin typeface="Palatino Linotype" pitchFamily="18" charset="0"/>
              </a:rPr>
              <a:t>лелека</a:t>
            </a:r>
            <a:r>
              <a:rPr lang="ru-RU" sz="1900" dirty="0" smtClean="0">
                <a:latin typeface="Palatino Linotype" pitchFamily="18" charset="0"/>
              </a:rPr>
              <a:t>, бекас, </a:t>
            </a:r>
            <a:r>
              <a:rPr lang="ru-RU" sz="1900" dirty="0" err="1" smtClean="0">
                <a:latin typeface="Palatino Linotype" pitchFamily="18" charset="0"/>
              </a:rPr>
              <a:t>лісові</a:t>
            </a:r>
            <a:r>
              <a:rPr lang="ru-RU" sz="1900" dirty="0" smtClean="0">
                <a:latin typeface="Palatino Linotype" pitchFamily="18" charset="0"/>
              </a:rPr>
              <a:t> кулики, </a:t>
            </a:r>
            <a:r>
              <a:rPr lang="ru-RU" sz="1900" dirty="0" err="1" smtClean="0">
                <a:latin typeface="Palatino Linotype" pitchFamily="18" charset="0"/>
              </a:rPr>
              <a:t>вальдшнепи</a:t>
            </a:r>
            <a:r>
              <a:rPr lang="ru-RU" sz="1900" dirty="0" smtClean="0">
                <a:latin typeface="Palatino Linotype" pitchFamily="18" charset="0"/>
              </a:rPr>
              <a:t>, </a:t>
            </a:r>
            <a:r>
              <a:rPr lang="ru-RU" sz="1900" dirty="0" err="1" smtClean="0">
                <a:latin typeface="Palatino Linotype" pitchFamily="18" charset="0"/>
              </a:rPr>
              <a:t>дятли</a:t>
            </a:r>
            <a:r>
              <a:rPr lang="ru-RU" sz="1900" dirty="0" smtClean="0">
                <a:latin typeface="Palatino Linotype" pitchFamily="18" charset="0"/>
              </a:rPr>
              <a:t>, </a:t>
            </a:r>
            <a:r>
              <a:rPr lang="ru-RU" sz="1900" dirty="0" err="1" smtClean="0">
                <a:latin typeface="Palatino Linotype" pitchFamily="18" charset="0"/>
              </a:rPr>
              <a:t>дрозди</a:t>
            </a:r>
            <a:r>
              <a:rPr lang="ru-RU" sz="1900" dirty="0" smtClean="0">
                <a:latin typeface="Palatino Linotype" pitchFamily="18" charset="0"/>
              </a:rPr>
              <a:t>, </a:t>
            </a:r>
            <a:r>
              <a:rPr lang="ru-RU" sz="1900" dirty="0" err="1" smtClean="0">
                <a:latin typeface="Palatino Linotype" pitchFamily="18" charset="0"/>
              </a:rPr>
              <a:t>синиці</a:t>
            </a:r>
            <a:r>
              <a:rPr lang="ru-RU" sz="1900" dirty="0" smtClean="0">
                <a:latin typeface="Palatino Linotype" pitchFamily="18" charset="0"/>
              </a:rPr>
              <a:t>, </a:t>
            </a:r>
            <a:r>
              <a:rPr lang="ru-RU" sz="1900" dirty="0" err="1" smtClean="0">
                <a:latin typeface="Palatino Linotype" pitchFamily="18" charset="0"/>
              </a:rPr>
              <a:t>яструб</a:t>
            </a:r>
            <a:r>
              <a:rPr lang="ru-RU" sz="1900" dirty="0" smtClean="0">
                <a:latin typeface="Palatino Linotype" pitchFamily="18" charset="0"/>
              </a:rPr>
              <a:t>, </a:t>
            </a:r>
            <a:r>
              <a:rPr lang="ru-RU" sz="1900" dirty="0" err="1" smtClean="0">
                <a:latin typeface="Palatino Linotype" pitchFamily="18" charset="0"/>
              </a:rPr>
              <a:t>полівка</a:t>
            </a:r>
            <a:r>
              <a:rPr lang="ru-RU" sz="1900" dirty="0" smtClean="0">
                <a:latin typeface="Palatino Linotype" pitchFamily="18" charset="0"/>
              </a:rPr>
              <a:t>, </a:t>
            </a:r>
            <a:r>
              <a:rPr lang="ru-RU" sz="1900" dirty="0" err="1" smtClean="0">
                <a:latin typeface="Palatino Linotype" pitchFamily="18" charset="0"/>
              </a:rPr>
              <a:t>кріт</a:t>
            </a:r>
            <a:r>
              <a:rPr lang="ru-RU" sz="1900" dirty="0" smtClean="0">
                <a:latin typeface="Palatino Linotype" pitchFamily="18" charset="0"/>
              </a:rPr>
              <a:t> </a:t>
            </a:r>
            <a:r>
              <a:rPr lang="ru-RU" sz="1900" dirty="0" err="1" smtClean="0">
                <a:latin typeface="Palatino Linotype" pitchFamily="18" charset="0"/>
              </a:rPr>
              <a:t>сірий</a:t>
            </a:r>
            <a:r>
              <a:rPr lang="ru-RU" sz="1900" dirty="0" smtClean="0">
                <a:latin typeface="Palatino Linotype" pitchFamily="18" charset="0"/>
              </a:rPr>
              <a:t>, </a:t>
            </a:r>
            <a:r>
              <a:rPr lang="ru-RU" sz="1900" dirty="0" err="1" smtClean="0">
                <a:latin typeface="Palatino Linotype" pitchFamily="18" charset="0"/>
              </a:rPr>
              <a:t>річковий</a:t>
            </a:r>
            <a:r>
              <a:rPr lang="ru-RU" sz="1900" dirty="0" smtClean="0">
                <a:latin typeface="Palatino Linotype" pitchFamily="18" charset="0"/>
              </a:rPr>
              <a:t> бобер, </a:t>
            </a:r>
            <a:r>
              <a:rPr lang="ru-RU" sz="1900" dirty="0" err="1" smtClean="0">
                <a:latin typeface="Palatino Linotype" pitchFamily="18" charset="0"/>
              </a:rPr>
              <a:t>заєць</a:t>
            </a:r>
            <a:r>
              <a:rPr lang="ru-RU" sz="1900" dirty="0" smtClean="0">
                <a:latin typeface="Palatino Linotype" pitchFamily="18" charset="0"/>
              </a:rPr>
              <a:t>, бурозубка </a:t>
            </a:r>
            <a:r>
              <a:rPr lang="ru-RU" sz="1900" dirty="0" err="1" smtClean="0">
                <a:latin typeface="Palatino Linotype" pitchFamily="18" charset="0"/>
              </a:rPr>
              <a:t>звичайна</a:t>
            </a:r>
            <a:r>
              <a:rPr lang="ru-RU" sz="1900" dirty="0" smtClean="0">
                <a:latin typeface="Palatino Linotype" pitchFamily="18" charset="0"/>
              </a:rPr>
              <a:t>, буро зубка мала, дикий кабан, </a:t>
            </a:r>
            <a:r>
              <a:rPr lang="ru-RU" sz="1900" dirty="0" err="1" smtClean="0">
                <a:latin typeface="Palatino Linotype" pitchFamily="18" charset="0"/>
              </a:rPr>
              <a:t>видра</a:t>
            </a:r>
            <a:r>
              <a:rPr lang="ru-RU" sz="1900" dirty="0" smtClean="0">
                <a:latin typeface="Palatino Linotype" pitchFamily="18" charset="0"/>
              </a:rPr>
              <a:t>, олень </a:t>
            </a:r>
            <a:r>
              <a:rPr lang="ru-RU" sz="1900" dirty="0" err="1" smtClean="0">
                <a:latin typeface="Palatino Linotype" pitchFamily="18" charset="0"/>
              </a:rPr>
              <a:t>благородний</a:t>
            </a:r>
            <a:r>
              <a:rPr lang="ru-RU" sz="1900" dirty="0" smtClean="0">
                <a:latin typeface="Palatino Linotype" pitchFamily="18" charset="0"/>
              </a:rPr>
              <a:t>, </a:t>
            </a:r>
            <a:r>
              <a:rPr lang="ru-RU" sz="1900" dirty="0" err="1" smtClean="0">
                <a:latin typeface="Palatino Linotype" pitchFamily="18" charset="0"/>
              </a:rPr>
              <a:t>вовк</a:t>
            </a:r>
            <a:r>
              <a:rPr lang="ru-RU" sz="1900" dirty="0" smtClean="0">
                <a:latin typeface="Palatino Linotype" pitchFamily="18" charset="0"/>
              </a:rPr>
              <a:t>, </a:t>
            </a:r>
            <a:r>
              <a:rPr lang="ru-RU" sz="1900" dirty="0" err="1" smtClean="0">
                <a:latin typeface="Palatino Linotype" pitchFamily="18" charset="0"/>
              </a:rPr>
              <a:t>лісова</a:t>
            </a:r>
            <a:r>
              <a:rPr lang="ru-RU" sz="1900" dirty="0" smtClean="0">
                <a:latin typeface="Palatino Linotype" pitchFamily="18" charset="0"/>
              </a:rPr>
              <a:t> </a:t>
            </a:r>
            <a:r>
              <a:rPr lang="ru-RU" sz="1900" dirty="0" err="1" smtClean="0">
                <a:latin typeface="Palatino Linotype" pitchFamily="18" charset="0"/>
              </a:rPr>
              <a:t>кішка</a:t>
            </a:r>
            <a:r>
              <a:rPr lang="ru-RU" sz="1900" dirty="0" smtClean="0">
                <a:latin typeface="Palatino Linotype" pitchFamily="18" charset="0"/>
              </a:rPr>
              <a:t> та </a:t>
            </a:r>
            <a:r>
              <a:rPr lang="ru-RU" sz="1900" dirty="0" err="1" smtClean="0">
                <a:latin typeface="Palatino Linotype" pitchFamily="18" charset="0"/>
              </a:rPr>
              <a:t>ін</a:t>
            </a:r>
            <a:r>
              <a:rPr lang="ru-RU" sz="1900" dirty="0" smtClean="0">
                <a:latin typeface="Palatino Linotype" pitchFamily="18" charset="0"/>
              </a:rPr>
              <a:t>. </a:t>
            </a:r>
            <a:endParaRPr lang="ru-RU" sz="1900" dirty="0">
              <a:latin typeface="Palatino Linotype" pitchFamily="18" charset="0"/>
            </a:endParaRPr>
          </a:p>
        </p:txBody>
      </p:sp>
      <p:pic>
        <p:nvPicPr>
          <p:cNvPr id="6" name="Рисунок 5" descr="3.jpg"/>
          <p:cNvPicPr>
            <a:picLocks noChangeAspect="1"/>
          </p:cNvPicPr>
          <p:nvPr/>
        </p:nvPicPr>
        <p:blipFill>
          <a:blip r:embed="rId3" cstate="print"/>
          <a:stretch>
            <a:fillRect/>
          </a:stretch>
        </p:blipFill>
        <p:spPr>
          <a:xfrm>
            <a:off x="214282" y="5214950"/>
            <a:ext cx="2000232" cy="1500174"/>
          </a:xfrm>
          <a:prstGeom prst="rect">
            <a:avLst/>
          </a:prstGeom>
        </p:spPr>
      </p:pic>
      <p:pic>
        <p:nvPicPr>
          <p:cNvPr id="7" name="Рисунок 6" descr="images.jpg"/>
          <p:cNvPicPr>
            <a:picLocks noChangeAspect="1"/>
          </p:cNvPicPr>
          <p:nvPr/>
        </p:nvPicPr>
        <p:blipFill>
          <a:blip r:embed="rId4"/>
          <a:stretch>
            <a:fillRect/>
          </a:stretch>
        </p:blipFill>
        <p:spPr>
          <a:xfrm>
            <a:off x="3143240" y="5214950"/>
            <a:ext cx="1928826" cy="1471012"/>
          </a:xfrm>
          <a:prstGeom prst="rect">
            <a:avLst/>
          </a:prstGeom>
        </p:spPr>
      </p:pic>
      <p:pic>
        <p:nvPicPr>
          <p:cNvPr id="8" name="Рисунок 7" descr="кевгртачп.jpg"/>
          <p:cNvPicPr>
            <a:picLocks noChangeAspect="1"/>
          </p:cNvPicPr>
          <p:nvPr/>
        </p:nvPicPr>
        <p:blipFill>
          <a:blip r:embed="rId5"/>
          <a:stretch>
            <a:fillRect/>
          </a:stretch>
        </p:blipFill>
        <p:spPr>
          <a:xfrm>
            <a:off x="6143636" y="5214950"/>
            <a:ext cx="2000264" cy="1491106"/>
          </a:xfrm>
          <a:prstGeom prst="rect">
            <a:avLst/>
          </a:prstGeom>
        </p:spPr>
      </p:pic>
      <p:pic>
        <p:nvPicPr>
          <p:cNvPr id="9" name="Рисунок 8" descr="imagаноes.jpg"/>
          <p:cNvPicPr>
            <a:picLocks noChangeAspect="1"/>
          </p:cNvPicPr>
          <p:nvPr/>
        </p:nvPicPr>
        <p:blipFill>
          <a:blip r:embed="rId6"/>
          <a:stretch>
            <a:fillRect/>
          </a:stretch>
        </p:blipFill>
        <p:spPr>
          <a:xfrm>
            <a:off x="6786578" y="3714752"/>
            <a:ext cx="1357322" cy="1303978"/>
          </a:xfrm>
          <a:prstGeom prst="rect">
            <a:avLst/>
          </a:prstGeom>
        </p:spPr>
      </p:pic>
      <p:pic>
        <p:nvPicPr>
          <p:cNvPr id="10" name="Рисунок 9" descr="Бобер-01.jpg"/>
          <p:cNvPicPr>
            <a:picLocks noChangeAspect="1"/>
          </p:cNvPicPr>
          <p:nvPr/>
        </p:nvPicPr>
        <p:blipFill>
          <a:blip r:embed="rId7" cstate="print"/>
          <a:stretch>
            <a:fillRect/>
          </a:stretch>
        </p:blipFill>
        <p:spPr>
          <a:xfrm>
            <a:off x="4357686" y="3786190"/>
            <a:ext cx="1643074" cy="1232305"/>
          </a:xfrm>
          <a:prstGeom prst="rect">
            <a:avLst/>
          </a:prstGeom>
        </p:spPr>
      </p:pic>
      <p:pic>
        <p:nvPicPr>
          <p:cNvPr id="11" name="Рисунок 10" descr="праввапк.jpg"/>
          <p:cNvPicPr>
            <a:picLocks noChangeAspect="1"/>
          </p:cNvPicPr>
          <p:nvPr/>
        </p:nvPicPr>
        <p:blipFill>
          <a:blip r:embed="rId8"/>
          <a:stretch>
            <a:fillRect/>
          </a:stretch>
        </p:blipFill>
        <p:spPr>
          <a:xfrm>
            <a:off x="7643834" y="142853"/>
            <a:ext cx="1285884" cy="1500198"/>
          </a:xfrm>
          <a:prstGeom prst="rect">
            <a:avLst/>
          </a:prstGeom>
        </p:spPr>
      </p:pic>
      <p:pic>
        <p:nvPicPr>
          <p:cNvPr id="12" name="Рисунок 11" descr="imageяпрянрs.jpg"/>
          <p:cNvPicPr>
            <a:picLocks noChangeAspect="1"/>
          </p:cNvPicPr>
          <p:nvPr/>
        </p:nvPicPr>
        <p:blipFill>
          <a:blip r:embed="rId9"/>
          <a:stretch>
            <a:fillRect/>
          </a:stretch>
        </p:blipFill>
        <p:spPr>
          <a:xfrm>
            <a:off x="142844" y="142852"/>
            <a:ext cx="1500198" cy="1480284"/>
          </a:xfrm>
          <a:prstGeom prst="rect">
            <a:avLst/>
          </a:prstGeom>
        </p:spPr>
      </p:pic>
      <p:pic>
        <p:nvPicPr>
          <p:cNvPr id="13" name="Рисунок 12" descr="chuka.jpg"/>
          <p:cNvPicPr>
            <a:picLocks noChangeAspect="1"/>
          </p:cNvPicPr>
          <p:nvPr/>
        </p:nvPicPr>
        <p:blipFill>
          <a:blip r:embed="rId10" cstate="print"/>
          <a:stretch>
            <a:fillRect/>
          </a:stretch>
        </p:blipFill>
        <p:spPr>
          <a:xfrm>
            <a:off x="428596" y="3857628"/>
            <a:ext cx="1300035" cy="1148906"/>
          </a:xfrm>
          <a:prstGeom prst="rect">
            <a:avLst/>
          </a:prstGeom>
        </p:spPr>
      </p:pic>
      <p:pic>
        <p:nvPicPr>
          <p:cNvPr id="14" name="Рисунок 13" descr="чр.jpg"/>
          <p:cNvPicPr>
            <a:picLocks noChangeAspect="1"/>
          </p:cNvPicPr>
          <p:nvPr/>
        </p:nvPicPr>
        <p:blipFill>
          <a:blip r:embed="rId11"/>
          <a:stretch>
            <a:fillRect/>
          </a:stretch>
        </p:blipFill>
        <p:spPr>
          <a:xfrm>
            <a:off x="2500298" y="3786190"/>
            <a:ext cx="1471615" cy="1193840"/>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Фауна лісостепу</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428596" y="2571744"/>
            <a:ext cx="8229600" cy="4525963"/>
          </a:xfrm>
        </p:spPr>
        <p:txBody>
          <a:bodyPr>
            <a:normAutofit/>
          </a:bodyPr>
          <a:lstStyle/>
          <a:p>
            <a:pPr algn="ctr"/>
            <a:r>
              <a:rPr lang="ru-RU" sz="2400" b="1" dirty="0" err="1" smtClean="0"/>
              <a:t>Тваринний</a:t>
            </a:r>
            <a:r>
              <a:rPr lang="ru-RU" sz="2400" b="1" dirty="0" smtClean="0"/>
              <a:t> </a:t>
            </a:r>
            <a:r>
              <a:rPr lang="ru-RU" sz="2400" b="1" dirty="0" err="1" smtClean="0"/>
              <a:t>світ</a:t>
            </a:r>
            <a:r>
              <a:rPr lang="ru-RU" sz="2400" b="1" dirty="0" smtClean="0"/>
              <a:t> </a:t>
            </a:r>
            <a:r>
              <a:rPr lang="ru-RU" sz="2400" b="1" dirty="0" err="1" smtClean="0"/>
              <a:t>зони</a:t>
            </a:r>
            <a:r>
              <a:rPr lang="ru-RU" sz="2400" b="1" dirty="0" smtClean="0"/>
              <a:t> представлений </a:t>
            </a:r>
            <a:r>
              <a:rPr lang="ru-RU" sz="2400" b="1" dirty="0" err="1" smtClean="0"/>
              <a:t>лісовими</a:t>
            </a:r>
            <a:r>
              <a:rPr lang="ru-RU" sz="2400" b="1" dirty="0" smtClean="0"/>
              <a:t> та </a:t>
            </a:r>
            <a:r>
              <a:rPr lang="ru-RU" sz="2400" b="1" dirty="0" err="1" smtClean="0"/>
              <a:t>степовими</a:t>
            </a:r>
            <a:r>
              <a:rPr lang="ru-RU" sz="2400" b="1" dirty="0" smtClean="0"/>
              <a:t> видами. Тут </a:t>
            </a:r>
            <a:r>
              <a:rPr lang="ru-RU" sz="2400" b="1" dirty="0" err="1" smtClean="0"/>
              <a:t>живуть</a:t>
            </a:r>
            <a:r>
              <a:rPr lang="ru-RU" sz="2400" b="1" dirty="0" smtClean="0"/>
              <a:t> </a:t>
            </a:r>
            <a:r>
              <a:rPr lang="ru-RU" sz="2400" b="1" dirty="0" err="1" smtClean="0"/>
              <a:t>дикі</a:t>
            </a:r>
            <a:r>
              <a:rPr lang="ru-RU" sz="2400" b="1" dirty="0" smtClean="0"/>
              <a:t> </a:t>
            </a:r>
            <a:r>
              <a:rPr lang="ru-RU" sz="2400" b="1" dirty="0" err="1" smtClean="0"/>
              <a:t>кабани</a:t>
            </a:r>
            <a:r>
              <a:rPr lang="ru-RU" sz="2400" b="1" dirty="0" smtClean="0"/>
              <a:t>, </a:t>
            </a:r>
            <a:r>
              <a:rPr lang="ru-RU" sz="2400" b="1" dirty="0" err="1" smtClean="0"/>
              <a:t>сарни</a:t>
            </a:r>
            <a:r>
              <a:rPr lang="ru-RU" sz="2400" b="1" dirty="0" smtClean="0"/>
              <a:t>, </a:t>
            </a:r>
            <a:r>
              <a:rPr lang="ru-RU" sz="2400" b="1" dirty="0" err="1" smtClean="0"/>
              <a:t>олені</a:t>
            </a:r>
            <a:r>
              <a:rPr lang="ru-RU" sz="2400" b="1" dirty="0" smtClean="0"/>
              <a:t>, </a:t>
            </a:r>
            <a:r>
              <a:rPr lang="ru-RU" sz="2400" b="1" dirty="0" err="1" smtClean="0"/>
              <a:t>зайці</a:t>
            </a:r>
            <a:r>
              <a:rPr lang="ru-RU" sz="2400" b="1" dirty="0" smtClean="0"/>
              <a:t>, </a:t>
            </a:r>
            <a:r>
              <a:rPr lang="ru-RU" sz="2400" b="1" dirty="0" err="1" smtClean="0"/>
              <a:t>вивірки</a:t>
            </a:r>
            <a:r>
              <a:rPr lang="ru-RU" sz="2400" b="1" dirty="0" smtClean="0"/>
              <a:t>, </a:t>
            </a:r>
            <a:r>
              <a:rPr lang="ru-RU" sz="2400" b="1" dirty="0" err="1" smtClean="0"/>
              <a:t>куниці</a:t>
            </a:r>
            <a:r>
              <a:rPr lang="ru-RU" sz="2400" b="1" dirty="0" smtClean="0"/>
              <a:t>  </a:t>
            </a:r>
            <a:r>
              <a:rPr lang="ru-RU" sz="2400" b="1" dirty="0" err="1" smtClean="0"/>
              <a:t>тхори</a:t>
            </a:r>
            <a:r>
              <a:rPr lang="ru-RU" sz="2400" b="1" dirty="0" smtClean="0"/>
              <a:t>, </a:t>
            </a:r>
            <a:r>
              <a:rPr lang="ru-RU" sz="2400" b="1" dirty="0" err="1" smtClean="0"/>
              <a:t>полівки</a:t>
            </a:r>
            <a:r>
              <a:rPr lang="ru-RU" sz="2400" b="1" dirty="0" smtClean="0"/>
              <a:t>, </a:t>
            </a:r>
            <a:r>
              <a:rPr lang="ru-RU" sz="2400" b="1" dirty="0" err="1" smtClean="0"/>
              <a:t>лисиці</a:t>
            </a:r>
            <a:r>
              <a:rPr lang="ru-RU" sz="2400" b="1" dirty="0" smtClean="0"/>
              <a:t>, </a:t>
            </a:r>
            <a:r>
              <a:rPr lang="ru-RU" sz="2400" b="1" dirty="0" err="1" smtClean="0"/>
              <a:t>вужі</a:t>
            </a:r>
            <a:r>
              <a:rPr lang="ru-RU" sz="2400" b="1" dirty="0" smtClean="0"/>
              <a:t>, </a:t>
            </a:r>
            <a:r>
              <a:rPr lang="ru-RU" sz="2400" b="1" dirty="0" err="1" smtClean="0"/>
              <a:t>багато</a:t>
            </a:r>
            <a:r>
              <a:rPr lang="ru-RU" sz="2400" b="1" dirty="0" smtClean="0"/>
              <a:t> </a:t>
            </a:r>
            <a:r>
              <a:rPr lang="ru-RU" sz="2400" b="1" dirty="0" err="1" smtClean="0"/>
              <a:t>птахів</a:t>
            </a:r>
            <a:r>
              <a:rPr lang="ru-RU" sz="2400" b="1" dirty="0" smtClean="0"/>
              <a:t> — </a:t>
            </a:r>
            <a:r>
              <a:rPr lang="ru-RU" sz="2400" b="1" dirty="0" err="1" smtClean="0"/>
              <a:t>дятли</a:t>
            </a:r>
            <a:r>
              <a:rPr lang="ru-RU" sz="2400" b="1" dirty="0" smtClean="0"/>
              <a:t>, </a:t>
            </a:r>
            <a:r>
              <a:rPr lang="ru-RU" sz="2400" b="1" dirty="0" err="1" smtClean="0"/>
              <a:t>сови</a:t>
            </a:r>
            <a:r>
              <a:rPr lang="ru-RU" sz="2400" b="1" dirty="0" smtClean="0"/>
              <a:t>, </a:t>
            </a:r>
            <a:r>
              <a:rPr lang="ru-RU" sz="2400" b="1" dirty="0" err="1" smtClean="0"/>
              <a:t>жайворонки</a:t>
            </a:r>
            <a:r>
              <a:rPr lang="ru-RU" sz="2400" b="1" dirty="0" smtClean="0"/>
              <a:t>, </a:t>
            </a:r>
            <a:r>
              <a:rPr lang="ru-RU" sz="2400" b="1" dirty="0" err="1" smtClean="0"/>
              <a:t>лелеки</a:t>
            </a:r>
            <a:r>
              <a:rPr lang="ru-RU" sz="2400" b="1" dirty="0" smtClean="0"/>
              <a:t>, </a:t>
            </a:r>
            <a:r>
              <a:rPr lang="ru-RU" sz="2400" b="1" dirty="0" err="1" smtClean="0"/>
              <a:t>куріпки</a:t>
            </a:r>
            <a:r>
              <a:rPr lang="ru-RU" sz="2400" b="1" dirty="0" smtClean="0"/>
              <a:t>, </a:t>
            </a:r>
            <a:r>
              <a:rPr lang="ru-RU" sz="2400" b="1" dirty="0" err="1" smtClean="0"/>
              <a:t>дрозди</a:t>
            </a:r>
            <a:r>
              <a:rPr lang="ru-RU" sz="2400" b="1" dirty="0" smtClean="0"/>
              <a:t> та </a:t>
            </a:r>
            <a:r>
              <a:rPr lang="ru-RU" sz="2400" b="1" dirty="0" err="1" smtClean="0"/>
              <a:t>ін</a:t>
            </a:r>
            <a:r>
              <a:rPr lang="ru-RU" sz="2400" b="1" dirty="0" smtClean="0"/>
              <a:t>.</a:t>
            </a:r>
            <a:endParaRPr lang="ru-RU" sz="2400" b="1" dirty="0"/>
          </a:p>
        </p:txBody>
      </p:sp>
      <p:pic>
        <p:nvPicPr>
          <p:cNvPr id="4" name="Рисунок 3" descr="яп.jpg"/>
          <p:cNvPicPr>
            <a:picLocks noChangeAspect="1"/>
          </p:cNvPicPr>
          <p:nvPr/>
        </p:nvPicPr>
        <p:blipFill>
          <a:blip r:embed="rId3"/>
          <a:stretch>
            <a:fillRect/>
          </a:stretch>
        </p:blipFill>
        <p:spPr>
          <a:xfrm>
            <a:off x="7000892" y="4857760"/>
            <a:ext cx="1814522" cy="1822374"/>
          </a:xfrm>
          <a:prstGeom prst="rect">
            <a:avLst/>
          </a:prstGeom>
        </p:spPr>
      </p:pic>
      <p:pic>
        <p:nvPicPr>
          <p:cNvPr id="5" name="Рисунок 4" descr="imagячрes.jpg"/>
          <p:cNvPicPr>
            <a:picLocks noChangeAspect="1"/>
          </p:cNvPicPr>
          <p:nvPr/>
        </p:nvPicPr>
        <p:blipFill>
          <a:blip r:embed="rId4"/>
          <a:stretch>
            <a:fillRect/>
          </a:stretch>
        </p:blipFill>
        <p:spPr>
          <a:xfrm>
            <a:off x="4786314" y="4857760"/>
            <a:ext cx="2019300" cy="1771652"/>
          </a:xfrm>
          <a:prstGeom prst="rect">
            <a:avLst/>
          </a:prstGeom>
        </p:spPr>
      </p:pic>
      <p:pic>
        <p:nvPicPr>
          <p:cNvPr id="6" name="Рисунок 5" descr="240px-Ilder.jpg"/>
          <p:cNvPicPr>
            <a:picLocks noChangeAspect="1"/>
          </p:cNvPicPr>
          <p:nvPr/>
        </p:nvPicPr>
        <p:blipFill>
          <a:blip r:embed="rId5"/>
          <a:stretch>
            <a:fillRect/>
          </a:stretch>
        </p:blipFill>
        <p:spPr>
          <a:xfrm>
            <a:off x="2143108" y="4857760"/>
            <a:ext cx="2313578" cy="1751018"/>
          </a:xfrm>
          <a:prstGeom prst="rect">
            <a:avLst/>
          </a:prstGeom>
        </p:spPr>
      </p:pic>
      <p:pic>
        <p:nvPicPr>
          <p:cNvPr id="7" name="Рисунок 6" descr="вФЦ.jpg"/>
          <p:cNvPicPr>
            <a:picLocks noChangeAspect="1"/>
          </p:cNvPicPr>
          <p:nvPr/>
        </p:nvPicPr>
        <p:blipFill>
          <a:blip r:embed="rId6"/>
          <a:stretch>
            <a:fillRect/>
          </a:stretch>
        </p:blipFill>
        <p:spPr>
          <a:xfrm>
            <a:off x="7286644" y="214290"/>
            <a:ext cx="1638305" cy="2187222"/>
          </a:xfrm>
          <a:prstGeom prst="rect">
            <a:avLst/>
          </a:prstGeom>
        </p:spPr>
      </p:pic>
      <p:pic>
        <p:nvPicPr>
          <p:cNvPr id="8" name="Рисунок 7" descr="indexявкп.jpg"/>
          <p:cNvPicPr>
            <a:picLocks noChangeAspect="1"/>
          </p:cNvPicPr>
          <p:nvPr/>
        </p:nvPicPr>
        <p:blipFill>
          <a:blip r:embed="rId7"/>
          <a:stretch>
            <a:fillRect/>
          </a:stretch>
        </p:blipFill>
        <p:spPr>
          <a:xfrm>
            <a:off x="142844" y="4857760"/>
            <a:ext cx="1928826" cy="1750226"/>
          </a:xfrm>
          <a:prstGeom prst="rect">
            <a:avLst/>
          </a:prstGeom>
        </p:spPr>
      </p:pic>
      <p:pic>
        <p:nvPicPr>
          <p:cNvPr id="9" name="Рисунок 8" descr="250px-MattiParkkonen_Orava.jpg"/>
          <p:cNvPicPr>
            <a:picLocks noChangeAspect="1"/>
          </p:cNvPicPr>
          <p:nvPr/>
        </p:nvPicPr>
        <p:blipFill>
          <a:blip r:embed="rId8"/>
          <a:stretch>
            <a:fillRect/>
          </a:stretch>
        </p:blipFill>
        <p:spPr>
          <a:xfrm>
            <a:off x="5500694" y="1214422"/>
            <a:ext cx="1373186" cy="1131505"/>
          </a:xfrm>
          <a:prstGeom prst="rect">
            <a:avLst/>
          </a:prstGeom>
        </p:spPr>
      </p:pic>
      <p:pic>
        <p:nvPicPr>
          <p:cNvPr id="10" name="Рисунок 9" descr="праввапк.jpg"/>
          <p:cNvPicPr>
            <a:picLocks noChangeAspect="1"/>
          </p:cNvPicPr>
          <p:nvPr/>
        </p:nvPicPr>
        <p:blipFill>
          <a:blip r:embed="rId9"/>
          <a:stretch>
            <a:fillRect/>
          </a:stretch>
        </p:blipFill>
        <p:spPr>
          <a:xfrm>
            <a:off x="4286248" y="1214422"/>
            <a:ext cx="899046" cy="1143008"/>
          </a:xfrm>
          <a:prstGeom prst="rect">
            <a:avLst/>
          </a:prstGeom>
        </p:spPr>
      </p:pic>
      <p:pic>
        <p:nvPicPr>
          <p:cNvPr id="11" name="Рисунок 10" descr="index.jpg"/>
          <p:cNvPicPr>
            <a:picLocks noChangeAspect="1"/>
          </p:cNvPicPr>
          <p:nvPr/>
        </p:nvPicPr>
        <p:blipFill>
          <a:blip r:embed="rId10"/>
          <a:stretch>
            <a:fillRect/>
          </a:stretch>
        </p:blipFill>
        <p:spPr>
          <a:xfrm>
            <a:off x="2500297" y="1214422"/>
            <a:ext cx="1635923" cy="1090615"/>
          </a:xfrm>
          <a:prstGeom prst="rect">
            <a:avLst/>
          </a:prstGeom>
        </p:spPr>
      </p:pic>
      <p:pic>
        <p:nvPicPr>
          <p:cNvPr id="12" name="Рисунок 11" descr="chorniy_drizd.jpg"/>
          <p:cNvPicPr>
            <a:picLocks noChangeAspect="1"/>
          </p:cNvPicPr>
          <p:nvPr/>
        </p:nvPicPr>
        <p:blipFill>
          <a:blip r:embed="rId11"/>
          <a:stretch>
            <a:fillRect/>
          </a:stretch>
        </p:blipFill>
        <p:spPr>
          <a:xfrm>
            <a:off x="0" y="642918"/>
            <a:ext cx="2115098" cy="1714512"/>
          </a:xfrm>
          <a:prstGeom prst="rect">
            <a:avLst/>
          </a:prstGeom>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637</Words>
  <PresentationFormat>Экран (4:3)</PresentationFormat>
  <Paragraphs>29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Тварини України</vt:lpstr>
      <vt:lpstr>Тваринний світ, який нараховує в Україні майже 45 тис. видів, ділиться на найпростіших (понад 1200 видів), плоских червів (1290), трематод (540), членистоногих (39 тис.), риб (понад 270), птахів (344), ссавців (108). До першого видання Червоної книги України занесено 85 видів і підвидів тварин (29 ссавців, 28 птахів, 6 плазунів, 4 земноводних, 18 комах), а у друге майже 400 видів безхребетних і хребетних тварин. В Україні нараховується понад 6640 видів прісноводних і солонувато водних тварин.</vt:lpstr>
      <vt:lpstr>Слайд 3</vt:lpstr>
      <vt:lpstr>Іхтіофауна </vt:lpstr>
      <vt:lpstr>Герпетофауна </vt:lpstr>
      <vt:lpstr>Орнітофауна </vt:lpstr>
      <vt:lpstr>Теріофауна </vt:lpstr>
      <vt:lpstr>Фауна лісів</vt:lpstr>
      <vt:lpstr>Фауна лісостепу</vt:lpstr>
      <vt:lpstr>Фауна степу</vt:lpstr>
      <vt:lpstr>Фауна боліт</vt:lpstr>
      <vt:lpstr>Водна фауна</vt:lpstr>
      <vt:lpstr>Висновок: Різноманітність та багатство різновидів тваринного світу в Україні  захоплює та вражає!Давайте берегти цей безцінний скарб природи!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Тварини України</dc:title>
  <cp:lastModifiedBy>Admin</cp:lastModifiedBy>
  <cp:revision>27</cp:revision>
  <dcterms:modified xsi:type="dcterms:W3CDTF">2012-02-22T20:33:19Z</dcterms:modified>
</cp:coreProperties>
</file>