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24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12E39D6-434F-4566-A79D-8773859377FE}" type="datetimeFigureOut">
              <a:rPr lang="ru-RU" smtClean="0"/>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9CAD76-DE1B-4271-B13C-53EC94591D4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12E39D6-434F-4566-A79D-8773859377FE}" type="datetimeFigureOut">
              <a:rPr lang="ru-RU" smtClean="0"/>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9CAD76-DE1B-4271-B13C-53EC94591D4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2E39D6-434F-4566-A79D-8773859377FE}" type="datetimeFigureOut">
              <a:rPr lang="ru-RU" smtClean="0"/>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9CAD76-DE1B-4271-B13C-53EC94591D46}"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12E39D6-434F-4566-A79D-8773859377FE}" type="datetimeFigureOut">
              <a:rPr lang="ru-RU" smtClean="0"/>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9CAD76-DE1B-4271-B13C-53EC94591D46}"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12E39D6-434F-4566-A79D-8773859377FE}" type="datetimeFigureOut">
              <a:rPr lang="ru-RU" smtClean="0"/>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19CAD76-DE1B-4271-B13C-53EC94591D4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12E39D6-434F-4566-A79D-8773859377FE}" type="datetimeFigureOut">
              <a:rPr lang="ru-RU" smtClean="0"/>
              <a:t>12.12.2013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9CAD76-DE1B-4271-B13C-53EC94591D46}"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12E39D6-434F-4566-A79D-8773859377FE}" type="datetimeFigureOut">
              <a:rPr lang="ru-RU" smtClean="0"/>
              <a:t>12.12.2013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19CAD76-DE1B-4271-B13C-53EC94591D4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12E39D6-434F-4566-A79D-8773859377FE}" type="datetimeFigureOut">
              <a:rPr lang="ru-RU" smtClean="0"/>
              <a:t>12.12.2013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19CAD76-DE1B-4271-B13C-53EC94591D4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12E39D6-434F-4566-A79D-8773859377FE}" type="datetimeFigureOut">
              <a:rPr lang="ru-RU" smtClean="0"/>
              <a:t>12.12.2013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19CAD76-DE1B-4271-B13C-53EC94591D4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2E39D6-434F-4566-A79D-8773859377FE}" type="datetimeFigureOut">
              <a:rPr lang="ru-RU" smtClean="0"/>
              <a:t>12.12.2013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9CAD76-DE1B-4271-B13C-53EC94591D46}"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12E39D6-434F-4566-A79D-8773859377FE}" type="datetimeFigureOut">
              <a:rPr lang="ru-RU" smtClean="0"/>
              <a:t>12.12.2013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19CAD76-DE1B-4271-B13C-53EC94591D46}"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12E39D6-434F-4566-A79D-8773859377FE}" type="datetimeFigureOut">
              <a:rPr lang="ru-RU" smtClean="0"/>
              <a:t>12.12.2013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19CAD76-DE1B-4271-B13C-53EC94591D46}"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4880" cy="6857999"/>
          </a:xfrm>
          <a:prstGeom prst="rect">
            <a:avLst/>
          </a:prstGeom>
        </p:spPr>
      </p:pic>
      <p:sp>
        <p:nvSpPr>
          <p:cNvPr id="2" name="Заголовок 1"/>
          <p:cNvSpPr>
            <a:spLocks noGrp="1"/>
          </p:cNvSpPr>
          <p:nvPr>
            <p:ph type="ctrTitle"/>
          </p:nvPr>
        </p:nvSpPr>
        <p:spPr>
          <a:xfrm>
            <a:off x="0" y="19456"/>
            <a:ext cx="4822304" cy="1324744"/>
          </a:xfrm>
        </p:spPr>
        <p:txBody>
          <a:bodyPr>
            <a:normAutofit/>
          </a:bodyPr>
          <a:lstStyle/>
          <a:p>
            <a:r>
              <a:rPr lang="en-US" sz="7200" dirty="0">
                <a:latin typeface="Vladimir Script" pitchFamily="66" charset="0"/>
              </a:rPr>
              <a:t>Canada</a:t>
            </a:r>
            <a:endParaRPr lang="ru-RU" sz="7200" dirty="0"/>
          </a:p>
        </p:txBody>
      </p:sp>
    </p:spTree>
    <p:extLst>
      <p:ext uri="{BB962C8B-B14F-4D97-AF65-F5344CB8AC3E}">
        <p14:creationId xmlns:p14="http://schemas.microsoft.com/office/powerpoint/2010/main" val="3273539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276872"/>
            <a:ext cx="4104456" cy="2049677"/>
          </a:xfrm>
        </p:spPr>
        <p:txBody>
          <a:bodyPr>
            <a:normAutofit/>
          </a:bodyPr>
          <a:lstStyle/>
          <a:p>
            <a:pPr marL="0" indent="0">
              <a:buNone/>
            </a:pPr>
            <a:r>
              <a:rPr lang="en-US" sz="1600" dirty="0">
                <a:latin typeface="Constantia" pitchFamily="18" charset="0"/>
              </a:rPr>
              <a:t>Canadians profess a large number of religions. According to the latest census, 77.1% of Canadians consider themselves Christians, most of them are Catholics. The most important Protestant Church - United Church of </a:t>
            </a:r>
            <a:r>
              <a:rPr lang="en-US" sz="1600" dirty="0" smtClean="0">
                <a:latin typeface="Constantia" pitchFamily="18" charset="0"/>
              </a:rPr>
              <a:t>Canada.</a:t>
            </a:r>
            <a:endParaRPr lang="ru-RU" sz="1600" dirty="0">
              <a:latin typeface="Constantia" pitchFamily="18" charset="0"/>
            </a:endParaRPr>
          </a:p>
        </p:txBody>
      </p:sp>
      <p:sp>
        <p:nvSpPr>
          <p:cNvPr id="3" name="Заголовок 2"/>
          <p:cNvSpPr>
            <a:spLocks noGrp="1"/>
          </p:cNvSpPr>
          <p:nvPr>
            <p:ph type="title"/>
          </p:nvPr>
        </p:nvSpPr>
        <p:spPr/>
        <p:txBody>
          <a:bodyPr>
            <a:normAutofit/>
          </a:bodyPr>
          <a:lstStyle/>
          <a:p>
            <a:r>
              <a:rPr lang="en-US" sz="4800" dirty="0" smtClean="0">
                <a:latin typeface="Vladimir Script" pitchFamily="66" charset="0"/>
              </a:rPr>
              <a:t>Religion</a:t>
            </a:r>
            <a:endParaRPr lang="ru-RU" sz="4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789040"/>
            <a:ext cx="4297660" cy="2850781"/>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789040"/>
            <a:ext cx="4104456" cy="2850781"/>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268760"/>
            <a:ext cx="1573730" cy="2417110"/>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0536" y="1268760"/>
            <a:ext cx="1853952" cy="2520272"/>
          </a:xfrm>
          <a:prstGeom prst="rect">
            <a:avLst/>
          </a:prstGeom>
          <a:ln>
            <a:noFill/>
          </a:ln>
          <a:effectLst>
            <a:softEdge rad="112500"/>
          </a:effectLst>
        </p:spPr>
      </p:pic>
    </p:spTree>
    <p:extLst>
      <p:ext uri="{BB962C8B-B14F-4D97-AF65-F5344CB8AC3E}">
        <p14:creationId xmlns:p14="http://schemas.microsoft.com/office/powerpoint/2010/main" val="226483159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Объект 1"/>
          <p:cNvSpPr>
            <a:spLocks noGrp="1"/>
          </p:cNvSpPr>
          <p:nvPr>
            <p:ph idx="4294967295"/>
          </p:nvPr>
        </p:nvSpPr>
        <p:spPr>
          <a:xfrm>
            <a:off x="0" y="0"/>
            <a:ext cx="9144000" cy="6742113"/>
          </a:xfrm>
        </p:spPr>
        <p:txBody>
          <a:bodyPr>
            <a:normAutofit/>
          </a:bodyPr>
          <a:lstStyle/>
          <a:p>
            <a:pPr marL="0" indent="0">
              <a:buNone/>
            </a:pPr>
            <a:r>
              <a:rPr lang="en-US" sz="4800" dirty="0">
                <a:solidFill>
                  <a:schemeClr val="bg1"/>
                </a:solidFill>
                <a:latin typeface="Vladimir Script" pitchFamily="66" charset="0"/>
              </a:rPr>
              <a:t>Symbols of </a:t>
            </a:r>
            <a:r>
              <a:rPr lang="en-US" sz="4800" dirty="0" smtClean="0">
                <a:solidFill>
                  <a:schemeClr val="bg1"/>
                </a:solidFill>
                <a:latin typeface="Vladimir Script" pitchFamily="66" charset="0"/>
              </a:rPr>
              <a:t>Canada</a:t>
            </a:r>
          </a:p>
          <a:p>
            <a:pPr marL="0" indent="0">
              <a:buNone/>
            </a:pPr>
            <a:r>
              <a:rPr lang="en-US" sz="4800" dirty="0">
                <a:solidFill>
                  <a:schemeClr val="bg1"/>
                </a:solidFill>
                <a:latin typeface="Vladimir Script" pitchFamily="66" charset="0"/>
              </a:rPr>
              <a:t> </a:t>
            </a:r>
            <a:r>
              <a:rPr lang="en-US" sz="4800" dirty="0" smtClean="0">
                <a:solidFill>
                  <a:schemeClr val="bg1"/>
                </a:solidFill>
                <a:latin typeface="Vladimir Script" pitchFamily="66" charset="0"/>
              </a:rPr>
              <a:t>  </a:t>
            </a:r>
            <a:r>
              <a:rPr lang="en-US" sz="4000" dirty="0" smtClean="0">
                <a:solidFill>
                  <a:schemeClr val="bg1"/>
                </a:solidFill>
                <a:latin typeface="Vladimir Script" pitchFamily="66" charset="0"/>
              </a:rPr>
              <a:t>Maple </a:t>
            </a:r>
            <a:r>
              <a:rPr lang="en-US" sz="4800" dirty="0" smtClean="0">
                <a:solidFill>
                  <a:schemeClr val="bg1"/>
                </a:solidFill>
                <a:latin typeface="Vladimir Script" pitchFamily="66" charset="0"/>
              </a:rPr>
              <a:t>            </a:t>
            </a:r>
            <a:r>
              <a:rPr lang="en-US" sz="4000" dirty="0" smtClean="0">
                <a:solidFill>
                  <a:schemeClr val="bg1"/>
                </a:solidFill>
                <a:latin typeface="Vladimir Script" pitchFamily="66" charset="0"/>
              </a:rPr>
              <a:t>Maple-leaf           Beaver                                    </a:t>
            </a:r>
          </a:p>
          <a:p>
            <a:pPr marL="0" indent="0">
              <a:buNone/>
            </a:pPr>
            <a:endParaRPr lang="en-US" sz="4000" dirty="0">
              <a:solidFill>
                <a:schemeClr val="bg1"/>
              </a:solidFill>
              <a:latin typeface="Vladimir Script" pitchFamily="66" charset="0"/>
            </a:endParaRPr>
          </a:p>
          <a:p>
            <a:pPr marL="0" indent="0">
              <a:buNone/>
            </a:pPr>
            <a:endParaRPr lang="en-US" sz="4000" dirty="0" smtClean="0">
              <a:solidFill>
                <a:schemeClr val="bg1"/>
              </a:solidFill>
              <a:latin typeface="Vladimir Script" pitchFamily="66" charset="0"/>
            </a:endParaRPr>
          </a:p>
          <a:p>
            <a:pPr marL="0" indent="0">
              <a:buNone/>
            </a:pPr>
            <a:endParaRPr lang="en-US" sz="4000" dirty="0">
              <a:solidFill>
                <a:schemeClr val="bg1"/>
              </a:solidFill>
              <a:latin typeface="Vladimir Script" pitchFamily="66" charset="0"/>
            </a:endParaRPr>
          </a:p>
          <a:p>
            <a:pPr marL="0" indent="0">
              <a:buNone/>
            </a:pPr>
            <a:r>
              <a:rPr lang="en-US" sz="4000" dirty="0">
                <a:solidFill>
                  <a:schemeClr val="bg1"/>
                </a:solidFill>
                <a:latin typeface="Vladimir Script" pitchFamily="66" charset="0"/>
              </a:rPr>
              <a:t>   Elk              </a:t>
            </a:r>
            <a:r>
              <a:rPr lang="en-US" sz="4000" dirty="0" smtClean="0">
                <a:solidFill>
                  <a:schemeClr val="bg1"/>
                </a:solidFill>
                <a:latin typeface="Vladimir Script" pitchFamily="66" charset="0"/>
              </a:rPr>
              <a:t>   Royal </a:t>
            </a:r>
            <a:r>
              <a:rPr lang="en-US" sz="4000" dirty="0">
                <a:solidFill>
                  <a:schemeClr val="bg1"/>
                </a:solidFill>
                <a:latin typeface="Vladimir Script" pitchFamily="66" charset="0"/>
              </a:rPr>
              <a:t>Canadian Mounted Police</a:t>
            </a:r>
            <a:endParaRPr lang="en-US" sz="4000" dirty="0" smtClean="0">
              <a:solidFill>
                <a:schemeClr val="bg1"/>
              </a:solidFill>
              <a:latin typeface="Vladimir Script"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1" y="1556792"/>
            <a:ext cx="2959833" cy="2391391"/>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1556791"/>
            <a:ext cx="3096344" cy="2391391"/>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1556790"/>
            <a:ext cx="3024336" cy="2391391"/>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84" y="4437112"/>
            <a:ext cx="3901440" cy="2422916"/>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6" y="4437112"/>
            <a:ext cx="4968552" cy="2422916"/>
          </a:xfrm>
          <a:prstGeom prst="rect">
            <a:avLst/>
          </a:prstGeom>
          <a:ln>
            <a:noFill/>
          </a:ln>
          <a:effectLst>
            <a:softEdge rad="112500"/>
          </a:effectLst>
        </p:spPr>
      </p:pic>
    </p:spTree>
    <p:extLst>
      <p:ext uri="{BB962C8B-B14F-4D97-AF65-F5344CB8AC3E}">
        <p14:creationId xmlns:p14="http://schemas.microsoft.com/office/powerpoint/2010/main" val="145402088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2564904"/>
            <a:ext cx="4968552" cy="3235201"/>
          </a:xfrm>
        </p:spPr>
      </p:pic>
      <p:sp>
        <p:nvSpPr>
          <p:cNvPr id="2" name="Заголовок 1"/>
          <p:cNvSpPr>
            <a:spLocks noGrp="1"/>
          </p:cNvSpPr>
          <p:nvPr>
            <p:ph type="title"/>
          </p:nvPr>
        </p:nvSpPr>
        <p:spPr/>
        <p:txBody>
          <a:bodyPr>
            <a:noAutofit/>
          </a:bodyPr>
          <a:lstStyle/>
          <a:p>
            <a:pPr algn="l"/>
            <a:r>
              <a:rPr lang="en-US" sz="4000" dirty="0" smtClean="0">
                <a:latin typeface="Vladimir Script" pitchFamily="66" charset="0"/>
              </a:rPr>
              <a:t>         </a:t>
            </a:r>
            <a:r>
              <a:rPr lang="en-US" sz="4800" dirty="0" smtClean="0">
                <a:latin typeface="Vladimir Script" pitchFamily="66" charset="0"/>
              </a:rPr>
              <a:t>Flag                     Emblem           </a:t>
            </a:r>
            <a:endParaRPr lang="ru-RU" sz="40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048" y="1628800"/>
            <a:ext cx="3423153" cy="4594836"/>
          </a:xfrm>
          <a:prstGeom prst="rect">
            <a:avLst/>
          </a:prstGeom>
        </p:spPr>
      </p:pic>
    </p:spTree>
    <p:extLst>
      <p:ext uri="{BB962C8B-B14F-4D97-AF65-F5344CB8AC3E}">
        <p14:creationId xmlns:p14="http://schemas.microsoft.com/office/powerpoint/2010/main" val="107700291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10312" y="1196752"/>
            <a:ext cx="3813175" cy="2430462"/>
          </a:xfrm>
        </p:spPr>
        <p:txBody>
          <a:bodyPr>
            <a:normAutofit/>
          </a:bodyPr>
          <a:lstStyle/>
          <a:p>
            <a:pPr algn="l"/>
            <a:r>
              <a:rPr lang="en-US" sz="4800" dirty="0">
                <a:solidFill>
                  <a:schemeClr val="bg1"/>
                </a:solidFill>
                <a:latin typeface="Vladimir Script" pitchFamily="66" charset="0"/>
              </a:rPr>
              <a:t>Basics</a:t>
            </a:r>
            <a:endParaRPr lang="ru-RU" sz="4800" dirty="0">
              <a:solidFill>
                <a:schemeClr val="bg1"/>
              </a:solidFill>
            </a:endParaRPr>
          </a:p>
        </p:txBody>
      </p:sp>
      <p:sp>
        <p:nvSpPr>
          <p:cNvPr id="2" name="Объект 1"/>
          <p:cNvSpPr>
            <a:spLocks noGrp="1"/>
          </p:cNvSpPr>
          <p:nvPr>
            <p:ph type="body" sz="half" idx="4294967295"/>
          </p:nvPr>
        </p:nvSpPr>
        <p:spPr>
          <a:xfrm>
            <a:off x="-108520" y="2780928"/>
            <a:ext cx="9133688" cy="1916881"/>
          </a:xfrm>
        </p:spPr>
        <p:txBody>
          <a:bodyPr>
            <a:normAutofit/>
          </a:bodyPr>
          <a:lstStyle/>
          <a:p>
            <a:pPr>
              <a:buFont typeface="Wingdings" pitchFamily="2" charset="2"/>
              <a:buChar char="ü"/>
            </a:pPr>
            <a:r>
              <a:rPr lang="en-US" sz="1600" dirty="0">
                <a:solidFill>
                  <a:schemeClr val="bg1"/>
                </a:solidFill>
                <a:latin typeface="Constantia" pitchFamily="18" charset="0"/>
              </a:rPr>
              <a:t>Official name </a:t>
            </a:r>
            <a:r>
              <a:rPr lang="en-US" sz="1600" dirty="0" smtClean="0">
                <a:solidFill>
                  <a:schemeClr val="bg1"/>
                </a:solidFill>
                <a:latin typeface="Constantia" pitchFamily="18" charset="0"/>
              </a:rPr>
              <a:t>– Canada</a:t>
            </a:r>
          </a:p>
          <a:p>
            <a:pPr>
              <a:buFont typeface="Wingdings" pitchFamily="2" charset="2"/>
              <a:buChar char="ü"/>
            </a:pPr>
            <a:r>
              <a:rPr lang="en-US" sz="1600" dirty="0">
                <a:solidFill>
                  <a:schemeClr val="bg1"/>
                </a:solidFill>
                <a:latin typeface="Constantia" pitchFamily="18" charset="0"/>
              </a:rPr>
              <a:t>Official languages ​​- English and </a:t>
            </a:r>
            <a:r>
              <a:rPr lang="en-US" sz="1600" dirty="0" smtClean="0">
                <a:solidFill>
                  <a:schemeClr val="bg1"/>
                </a:solidFill>
                <a:latin typeface="Constantia" pitchFamily="18" charset="0"/>
              </a:rPr>
              <a:t>French</a:t>
            </a:r>
          </a:p>
          <a:p>
            <a:pPr>
              <a:buFont typeface="Wingdings" pitchFamily="2" charset="2"/>
              <a:buChar char="ü"/>
            </a:pPr>
            <a:r>
              <a:rPr lang="en-US" sz="1600" dirty="0">
                <a:solidFill>
                  <a:schemeClr val="bg1"/>
                </a:solidFill>
                <a:latin typeface="Constantia" pitchFamily="18" charset="0"/>
              </a:rPr>
              <a:t>Capital </a:t>
            </a:r>
            <a:r>
              <a:rPr lang="en-US" sz="1600" dirty="0" smtClean="0">
                <a:solidFill>
                  <a:schemeClr val="bg1"/>
                </a:solidFill>
                <a:latin typeface="Constantia" pitchFamily="18" charset="0"/>
              </a:rPr>
              <a:t>– Ottawa</a:t>
            </a:r>
          </a:p>
          <a:p>
            <a:pPr>
              <a:buFont typeface="Wingdings" pitchFamily="2" charset="2"/>
              <a:buChar char="ü"/>
            </a:pPr>
            <a:r>
              <a:rPr lang="en-US" sz="1600" dirty="0">
                <a:solidFill>
                  <a:schemeClr val="bg1"/>
                </a:solidFill>
                <a:latin typeface="Constantia" pitchFamily="18" charset="0"/>
              </a:rPr>
              <a:t>Area - 9,984,670 km </a:t>
            </a:r>
            <a:r>
              <a:rPr lang="en-US" sz="1600" dirty="0" smtClean="0">
                <a:solidFill>
                  <a:schemeClr val="bg1"/>
                </a:solidFill>
                <a:latin typeface="Constantia" pitchFamily="18" charset="0"/>
              </a:rPr>
              <a:t>²</a:t>
            </a:r>
          </a:p>
          <a:p>
            <a:pPr>
              <a:buFont typeface="Wingdings" pitchFamily="2" charset="2"/>
              <a:buChar char="ü"/>
            </a:pPr>
            <a:r>
              <a:rPr lang="en-US" sz="1600" dirty="0">
                <a:solidFill>
                  <a:schemeClr val="bg1"/>
                </a:solidFill>
                <a:latin typeface="Constantia" pitchFamily="18" charset="0"/>
              </a:rPr>
              <a:t>Population - 34,568,211 people</a:t>
            </a:r>
            <a:endParaRPr lang="ru-RU" sz="1600" dirty="0">
              <a:solidFill>
                <a:schemeClr val="bg1"/>
              </a:solidFill>
              <a:latin typeface="Constantia"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4312" cy="213285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11984"/>
            <a:ext cx="9144000" cy="2246016"/>
          </a:xfrm>
          <a:prstGeom prst="rect">
            <a:avLst/>
          </a:prstGeom>
        </p:spPr>
      </p:pic>
    </p:spTree>
    <p:extLst>
      <p:ext uri="{BB962C8B-B14F-4D97-AF65-F5344CB8AC3E}">
        <p14:creationId xmlns:p14="http://schemas.microsoft.com/office/powerpoint/2010/main" val="345350559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924944"/>
            <a:ext cx="7408333" cy="3600399"/>
          </a:xfrm>
        </p:spPr>
        <p:txBody>
          <a:bodyPr>
            <a:normAutofit/>
          </a:bodyPr>
          <a:lstStyle/>
          <a:p>
            <a:pPr marL="0" indent="0">
              <a:buNone/>
            </a:pPr>
            <a:r>
              <a:rPr lang="en-US" sz="1600" dirty="0">
                <a:latin typeface="Constantia" pitchFamily="18" charset="0"/>
              </a:rPr>
              <a:t>Canada occupies most of northern North America. Canada has a land border with the United States to the south and the north-west and stretched from the Atlantic Ocean in the east to the Pacific - the west and the Arctic - in the north. It also has a maritime border with France and Denmark. In eastern Canada St. Lawrence River flows into the Gulf of St. Lawrence, with the largest estuary in the world, where the island of Newfoundland, and Prince Edward Island is located to the south of it.</a:t>
            </a:r>
            <a:endParaRPr lang="ru-RU" sz="1600" dirty="0">
              <a:latin typeface="Constantia" pitchFamily="18" charset="0"/>
            </a:endParaRPr>
          </a:p>
        </p:txBody>
      </p:sp>
      <p:sp>
        <p:nvSpPr>
          <p:cNvPr id="3" name="Заголовок 2"/>
          <p:cNvSpPr>
            <a:spLocks noGrp="1"/>
          </p:cNvSpPr>
          <p:nvPr>
            <p:ph type="title"/>
          </p:nvPr>
        </p:nvSpPr>
        <p:spPr/>
        <p:txBody>
          <a:bodyPr>
            <a:normAutofit/>
          </a:bodyPr>
          <a:lstStyle/>
          <a:p>
            <a:r>
              <a:rPr lang="en-US" sz="4800" dirty="0" smtClean="0">
                <a:latin typeface="Vladimir Script" pitchFamily="66" charset="0"/>
              </a:rPr>
              <a:t>Geographical </a:t>
            </a:r>
            <a:r>
              <a:rPr lang="en-US" sz="4800" dirty="0">
                <a:latin typeface="Vladimir Script" pitchFamily="66" charset="0"/>
              </a:rPr>
              <a:t>position</a:t>
            </a:r>
            <a:endParaRPr lang="ru-RU" sz="4800" dirty="0"/>
          </a:p>
        </p:txBody>
      </p:sp>
    </p:spTree>
    <p:extLst>
      <p:ext uri="{BB962C8B-B14F-4D97-AF65-F5344CB8AC3E}">
        <p14:creationId xmlns:p14="http://schemas.microsoft.com/office/powerpoint/2010/main" val="151048646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042"/>
            <a:ext cx="9144000" cy="6854958"/>
          </a:xfrm>
        </p:spPr>
      </p:pic>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203398136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85832" y="1844824"/>
            <a:ext cx="5040559" cy="2808312"/>
          </a:xfrm>
        </p:spPr>
        <p:txBody>
          <a:bodyPr>
            <a:normAutofit/>
          </a:bodyPr>
          <a:lstStyle/>
          <a:p>
            <a:pPr marL="0" indent="0">
              <a:buNone/>
            </a:pPr>
            <a:r>
              <a:rPr lang="en-US" sz="1600" dirty="0">
                <a:latin typeface="Constantia" pitchFamily="18" charset="0"/>
              </a:rPr>
              <a:t>Average temperatures in January and </a:t>
            </a:r>
            <a:r>
              <a:rPr lang="en-US" sz="1600" dirty="0" smtClean="0">
                <a:latin typeface="Constantia" pitchFamily="18" charset="0"/>
              </a:rPr>
              <a:t>July </a:t>
            </a:r>
            <a:r>
              <a:rPr lang="en-US" sz="1600" dirty="0">
                <a:latin typeface="Constantia" pitchFamily="18" charset="0"/>
              </a:rPr>
              <a:t>are different for each area. Winter can be very severe in some regions of the country, average temperatures can reach 15 ˚ C below zero in the southern part of the country, and sometimes -45 ˚ C with strong winds of. The lowest temperature ever observed in Canada is -63 ˚ C (Yukon). Every year, the snow level up to several hundred </a:t>
            </a:r>
            <a:r>
              <a:rPr lang="en-US" sz="1600" dirty="0" smtClean="0">
                <a:latin typeface="Constantia" pitchFamily="18" charset="0"/>
              </a:rPr>
              <a:t>centimeters.</a:t>
            </a:r>
            <a:endParaRPr lang="ru-RU" sz="1600" dirty="0">
              <a:latin typeface="Constantia" pitchFamily="18" charset="0"/>
            </a:endParaRPr>
          </a:p>
        </p:txBody>
      </p:sp>
      <p:sp>
        <p:nvSpPr>
          <p:cNvPr id="3" name="Заголовок 2"/>
          <p:cNvSpPr>
            <a:spLocks noGrp="1"/>
          </p:cNvSpPr>
          <p:nvPr>
            <p:ph type="title"/>
          </p:nvPr>
        </p:nvSpPr>
        <p:spPr/>
        <p:txBody>
          <a:bodyPr>
            <a:normAutofit/>
          </a:bodyPr>
          <a:lstStyle/>
          <a:p>
            <a:r>
              <a:rPr lang="en-US" sz="4800" dirty="0" smtClean="0">
                <a:latin typeface="Vladimir Script" pitchFamily="66" charset="0"/>
              </a:rPr>
              <a:t>Climate</a:t>
            </a:r>
            <a:endParaRPr lang="ru-RU" sz="48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510473"/>
            <a:ext cx="4211960" cy="2368071"/>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928" y="4510472"/>
            <a:ext cx="4572000" cy="2347528"/>
          </a:xfrm>
          <a:prstGeom prst="rect">
            <a:avLst/>
          </a:prstGeom>
          <a:ln>
            <a:noFill/>
          </a:ln>
          <a:effectLst>
            <a:softEdge rad="112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1434" y="1988840"/>
            <a:ext cx="3777726" cy="2521632"/>
          </a:xfrm>
          <a:prstGeom prst="rect">
            <a:avLst/>
          </a:prstGeom>
          <a:ln>
            <a:noFill/>
          </a:ln>
          <a:effectLst>
            <a:softEdge rad="112500"/>
          </a:effectLst>
        </p:spPr>
      </p:pic>
    </p:spTree>
    <p:extLst>
      <p:ext uri="{BB962C8B-B14F-4D97-AF65-F5344CB8AC3E}">
        <p14:creationId xmlns:p14="http://schemas.microsoft.com/office/powerpoint/2010/main" val="378794185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3" y="1772816"/>
            <a:ext cx="5112568" cy="3234672"/>
          </a:xfrm>
        </p:spPr>
        <p:txBody>
          <a:bodyPr>
            <a:normAutofit/>
          </a:bodyPr>
          <a:lstStyle/>
          <a:p>
            <a:pPr marL="0" indent="0">
              <a:buNone/>
            </a:pPr>
            <a:r>
              <a:rPr lang="en-US" sz="1600" dirty="0">
                <a:latin typeface="Constantia" pitchFamily="18" charset="0"/>
              </a:rPr>
              <a:t>Canada - a member state of the British Commonwealth rights of dominion, whose head of state is the British Queen. Official representative of the Queen in Canada is the Governor-General, appointed by the Queen on the advice of the Prime Minister. In addition, Canada - a parliamentary federal system with a democratic tradition dating back to the XVI century British democracy. The legislature consists of the Parliament, including the queen of the Senate and House of Commons.</a:t>
            </a:r>
          </a:p>
          <a:p>
            <a:endParaRPr lang="ru-RU" dirty="0"/>
          </a:p>
        </p:txBody>
      </p:sp>
      <p:sp>
        <p:nvSpPr>
          <p:cNvPr id="3" name="Заголовок 2"/>
          <p:cNvSpPr>
            <a:spLocks noGrp="1"/>
          </p:cNvSpPr>
          <p:nvPr>
            <p:ph type="title"/>
          </p:nvPr>
        </p:nvSpPr>
        <p:spPr/>
        <p:txBody>
          <a:bodyPr>
            <a:normAutofit/>
          </a:bodyPr>
          <a:lstStyle/>
          <a:p>
            <a:pPr algn="l"/>
            <a:r>
              <a:rPr lang="en-US" sz="4800" dirty="0">
                <a:latin typeface="Vladimir Script" pitchFamily="66" charset="0"/>
              </a:rPr>
              <a:t>State Structure</a:t>
            </a:r>
            <a:endParaRPr lang="ru-RU" sz="4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64772"/>
            <a:ext cx="4166855" cy="2221780"/>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359" y="4664772"/>
            <a:ext cx="4762137" cy="2193228"/>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546030"/>
            <a:ext cx="3684769" cy="2118742"/>
          </a:xfrm>
          <a:prstGeom prst="rect">
            <a:avLst/>
          </a:prstGeom>
          <a:ln>
            <a:noFill/>
          </a:ln>
          <a:effectLst>
            <a:softEdge rad="112500"/>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1" y="309174"/>
            <a:ext cx="3684769" cy="2236856"/>
          </a:xfrm>
          <a:prstGeom prst="rect">
            <a:avLst/>
          </a:prstGeom>
          <a:ln>
            <a:noFill/>
          </a:ln>
          <a:effectLst>
            <a:softEdge rad="112500"/>
          </a:effectLst>
        </p:spPr>
      </p:pic>
    </p:spTree>
    <p:extLst>
      <p:ext uri="{BB962C8B-B14F-4D97-AF65-F5344CB8AC3E}">
        <p14:creationId xmlns:p14="http://schemas.microsoft.com/office/powerpoint/2010/main" val="367362472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00808"/>
            <a:ext cx="5328592" cy="3240360"/>
          </a:xfrm>
        </p:spPr>
        <p:txBody>
          <a:bodyPr>
            <a:normAutofit/>
          </a:bodyPr>
          <a:lstStyle/>
          <a:p>
            <a:pPr marL="0" indent="0">
              <a:buNone/>
            </a:pPr>
            <a:r>
              <a:rPr lang="en-US" sz="1600" dirty="0">
                <a:latin typeface="Constantia" pitchFamily="18" charset="0"/>
              </a:rPr>
              <a:t>Many elements of Canadian culture is very close to the culture of the United States of America, including movies, television, clothing, housing, private transport, consumer goods and food products. Despite this, Canada has its own unique culture.</a:t>
            </a:r>
          </a:p>
          <a:p>
            <a:pPr marL="0" indent="0">
              <a:buNone/>
            </a:pPr>
            <a:r>
              <a:rPr lang="en-US" sz="1600" dirty="0">
                <a:latin typeface="Constantia" pitchFamily="18" charset="0"/>
              </a:rPr>
              <a:t>In Canada employs many internationally renowned orchestras such as the Quebec Symphony Orchestra, the Toronto Symphony Orchestra and especially Montreal Symphony Orchestra under the direction of Kent Nagano.</a:t>
            </a:r>
            <a:endParaRPr lang="ru-RU" sz="1600" dirty="0">
              <a:latin typeface="Constantia" pitchFamily="18" charset="0"/>
            </a:endParaRPr>
          </a:p>
        </p:txBody>
      </p:sp>
      <p:sp>
        <p:nvSpPr>
          <p:cNvPr id="3" name="Заголовок 2"/>
          <p:cNvSpPr>
            <a:spLocks noGrp="1"/>
          </p:cNvSpPr>
          <p:nvPr>
            <p:ph type="title"/>
          </p:nvPr>
        </p:nvSpPr>
        <p:spPr/>
        <p:txBody>
          <a:bodyPr>
            <a:normAutofit/>
          </a:bodyPr>
          <a:lstStyle/>
          <a:p>
            <a:r>
              <a:rPr lang="en-US" sz="4800" dirty="0" smtClean="0">
                <a:latin typeface="Vladimir Script" pitchFamily="66" charset="0"/>
              </a:rPr>
              <a:t>Culture</a:t>
            </a:r>
            <a:endParaRPr lang="ru-RU" sz="4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12" y="4101056"/>
            <a:ext cx="3746632" cy="2352675"/>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716381"/>
            <a:ext cx="3600400" cy="2352675"/>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928" y="4101056"/>
            <a:ext cx="4824536" cy="2352675"/>
          </a:xfrm>
          <a:prstGeom prst="rect">
            <a:avLst/>
          </a:prstGeom>
          <a:ln>
            <a:noFill/>
          </a:ln>
          <a:effectLst>
            <a:softEdge rad="112500"/>
          </a:effectLst>
        </p:spPr>
      </p:pic>
    </p:spTree>
    <p:extLst>
      <p:ext uri="{BB962C8B-B14F-4D97-AF65-F5344CB8AC3E}">
        <p14:creationId xmlns:p14="http://schemas.microsoft.com/office/powerpoint/2010/main" val="125343091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988840"/>
            <a:ext cx="3267885" cy="2409717"/>
          </a:xfrm>
        </p:spPr>
        <p:txBody>
          <a:bodyPr>
            <a:normAutofit/>
          </a:bodyPr>
          <a:lstStyle/>
          <a:p>
            <a:pPr marL="0" indent="0">
              <a:buNone/>
            </a:pPr>
            <a:r>
              <a:rPr lang="en-US" sz="1600" dirty="0"/>
              <a:t>For education in Canada, the provinces and territories are responsible, at the moment there is no government in Canada, the Ministry of Education. Each of the educational system is similar to others, while displaying their own history, local culture and geography of the province.</a:t>
            </a:r>
            <a:endParaRPr lang="ru-RU" sz="1600" dirty="0"/>
          </a:p>
        </p:txBody>
      </p:sp>
      <p:sp>
        <p:nvSpPr>
          <p:cNvPr id="3" name="Заголовок 2"/>
          <p:cNvSpPr>
            <a:spLocks noGrp="1"/>
          </p:cNvSpPr>
          <p:nvPr>
            <p:ph type="title"/>
          </p:nvPr>
        </p:nvSpPr>
        <p:spPr/>
        <p:txBody>
          <a:bodyPr>
            <a:normAutofit/>
          </a:bodyPr>
          <a:lstStyle/>
          <a:p>
            <a:r>
              <a:rPr lang="en-US" sz="4800" dirty="0" smtClean="0">
                <a:latin typeface="Vladimir Script" pitchFamily="66" charset="0"/>
              </a:rPr>
              <a:t>Education</a:t>
            </a:r>
            <a:endParaRPr lang="ru-RU" sz="4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221088"/>
            <a:ext cx="4105719" cy="2454819"/>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221087"/>
            <a:ext cx="4549800" cy="2454819"/>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1412776"/>
            <a:ext cx="4549800" cy="2602607"/>
          </a:xfrm>
          <a:prstGeom prst="rect">
            <a:avLst/>
          </a:prstGeom>
          <a:ln>
            <a:noFill/>
          </a:ln>
          <a:effectLst>
            <a:softEdge rad="112500"/>
          </a:effectLst>
        </p:spPr>
      </p:pic>
    </p:spTree>
    <p:extLst>
      <p:ext uri="{BB962C8B-B14F-4D97-AF65-F5344CB8AC3E}">
        <p14:creationId xmlns:p14="http://schemas.microsoft.com/office/powerpoint/2010/main" val="3654753327"/>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Другая 6">
      <a:dk1>
        <a:sysClr val="windowText" lastClr="000000"/>
      </a:dk1>
      <a:lt1>
        <a:sysClr val="window" lastClr="FFFFFF"/>
      </a:lt1>
      <a:dk2>
        <a:srgbClr val="C00000"/>
      </a:dk2>
      <a:lt2>
        <a:srgbClr val="FFFFFF"/>
      </a:lt2>
      <a:accent1>
        <a:srgbClr val="C00000"/>
      </a:accent1>
      <a:accent2>
        <a:srgbClr val="FF0000"/>
      </a:accent2>
      <a:accent3>
        <a:srgbClr val="FFFFFF"/>
      </a:accent3>
      <a:accent4>
        <a:srgbClr val="C00000"/>
      </a:accent4>
      <a:accent5>
        <a:srgbClr val="FF0000"/>
      </a:accent5>
      <a:accent6>
        <a:srgbClr val="FFFFFF"/>
      </a:accent6>
      <a:hlink>
        <a:srgbClr val="000000"/>
      </a:hlink>
      <a:folHlink>
        <a:srgbClr val="FF0000"/>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110</TotalTime>
  <Words>461</Words>
  <Application>Microsoft Office PowerPoint</Application>
  <PresentationFormat>Экран (4:3)</PresentationFormat>
  <Paragraphs>27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Canada</vt:lpstr>
      <vt:lpstr>         Flag                     Emblem           </vt:lpstr>
      <vt:lpstr>Basics</vt:lpstr>
      <vt:lpstr>Geographical position</vt:lpstr>
      <vt:lpstr>Презентация PowerPoint</vt:lpstr>
      <vt:lpstr>Climate</vt:lpstr>
      <vt:lpstr>State Structure</vt:lpstr>
      <vt:lpstr>Culture</vt:lpstr>
      <vt:lpstr>Education</vt:lpstr>
      <vt:lpstr>Religion</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Admin</dc:creator>
  <cp:lastModifiedBy>Admin</cp:lastModifiedBy>
  <cp:revision>11</cp:revision>
  <dcterms:created xsi:type="dcterms:W3CDTF">2013-12-12T15:40:08Z</dcterms:created>
  <dcterms:modified xsi:type="dcterms:W3CDTF">2013-12-12T17:30:41Z</dcterms:modified>
</cp:coreProperties>
</file>