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27.04.2014</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27.04.2014</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27.04.2014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27.04.2014</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27.04.2014</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27.04.2014</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Теорії походження життя</a:t>
            </a:r>
            <a:endParaRPr lang="ru-RU" dirty="0"/>
          </a:p>
        </p:txBody>
      </p:sp>
      <p:pic>
        <p:nvPicPr>
          <p:cNvPr id="4" name="Содержимое 3" descr="Титульний.jpg"/>
          <p:cNvPicPr>
            <a:picLocks noGrp="1" noChangeAspect="1"/>
          </p:cNvPicPr>
          <p:nvPr>
            <p:ph idx="1"/>
          </p:nvPr>
        </p:nvPicPr>
        <p:blipFill>
          <a:blip r:embed="rId2" cstate="print"/>
          <a:stretch>
            <a:fillRect/>
          </a:stretch>
        </p:blipFill>
        <p:spPr>
          <a:xfrm>
            <a:off x="1403648" y="1844824"/>
            <a:ext cx="6888057" cy="3211557"/>
          </a:xfrm>
        </p:spPr>
      </p:pic>
      <p:sp>
        <p:nvSpPr>
          <p:cNvPr id="5" name="TextBox 4"/>
          <p:cNvSpPr txBox="1"/>
          <p:nvPr/>
        </p:nvSpPr>
        <p:spPr>
          <a:xfrm>
            <a:off x="2699792" y="6237312"/>
            <a:ext cx="6264696" cy="369332"/>
          </a:xfrm>
          <a:prstGeom prst="rect">
            <a:avLst/>
          </a:prstGeom>
          <a:noFill/>
        </p:spPr>
        <p:txBody>
          <a:bodyPr wrap="square" rtlCol="0">
            <a:spAutoFit/>
          </a:bodyPr>
          <a:lstStyle/>
          <a:p>
            <a:r>
              <a:rPr lang="uk-UA" dirty="0" smtClean="0"/>
              <a:t>Борисової Олександри та Матвієнко Олександри, 11-ФМ</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1 слайд.jpg"/>
          <p:cNvPicPr>
            <a:picLocks noChangeAspect="1"/>
          </p:cNvPicPr>
          <p:nvPr/>
        </p:nvPicPr>
        <p:blipFill>
          <a:blip r:embed="rId2" cstate="print"/>
          <a:stretch>
            <a:fillRect/>
          </a:stretch>
        </p:blipFill>
        <p:spPr>
          <a:xfrm>
            <a:off x="4087422" y="3717032"/>
            <a:ext cx="4797794" cy="2851795"/>
          </a:xfrm>
          <a:prstGeom prst="rect">
            <a:avLst/>
          </a:prstGeom>
          <a:ln>
            <a:noFill/>
          </a:ln>
          <a:effectLst>
            <a:softEdge rad="112500"/>
          </a:effectLst>
        </p:spPr>
      </p:pic>
      <p:sp>
        <p:nvSpPr>
          <p:cNvPr id="2" name="Заголовок 1"/>
          <p:cNvSpPr>
            <a:spLocks noGrp="1"/>
          </p:cNvSpPr>
          <p:nvPr>
            <p:ph type="title"/>
          </p:nvPr>
        </p:nvSpPr>
        <p:spPr/>
        <p:txBody>
          <a:bodyPr/>
          <a:lstStyle/>
          <a:p>
            <a:r>
              <a:rPr lang="uk-UA" dirty="0" smtClean="0"/>
              <a:t>Біохімічна теорія</a:t>
            </a:r>
            <a:endParaRPr lang="ru-RU" dirty="0"/>
          </a:p>
        </p:txBody>
      </p:sp>
      <p:sp>
        <p:nvSpPr>
          <p:cNvPr id="3" name="Содержимое 2"/>
          <p:cNvSpPr>
            <a:spLocks noGrp="1"/>
          </p:cNvSpPr>
          <p:nvPr>
            <p:ph idx="1"/>
          </p:nvPr>
        </p:nvSpPr>
        <p:spPr/>
        <p:txBody>
          <a:bodyPr>
            <a:normAutofit fontScale="62500" lnSpcReduction="20000"/>
          </a:bodyPr>
          <a:lstStyle/>
          <a:p>
            <a:pPr>
              <a:buNone/>
            </a:pPr>
            <a:r>
              <a:rPr lang="uk-UA" dirty="0" smtClean="0"/>
              <a:t>      У </a:t>
            </a:r>
            <a:r>
              <a:rPr lang="uk-UA" dirty="0" smtClean="0"/>
              <a:t>даний час теорія походження життя на Землі, створена А. І. Опаріним, стала фундаментом розробки космохімічних досліджень та пошуку життя у Всесвіті.</a:t>
            </a:r>
            <a:endParaRPr lang="ru-RU" dirty="0" smtClean="0"/>
          </a:p>
          <a:p>
            <a:pPr>
              <a:buNone/>
            </a:pPr>
            <a:r>
              <a:rPr lang="uk-UA" dirty="0" smtClean="0"/>
              <a:t>     Теорію </a:t>
            </a:r>
            <a:r>
              <a:rPr lang="uk-UA" dirty="0" smtClean="0"/>
              <a:t>А. І. Опаріна можна сформулювати у вигляді наступних постулатів.</a:t>
            </a:r>
            <a:endParaRPr lang="ru-RU" dirty="0" smtClean="0"/>
          </a:p>
          <a:p>
            <a:pPr>
              <a:buNone/>
            </a:pPr>
            <a:r>
              <a:rPr lang="uk-UA" dirty="0" smtClean="0"/>
              <a:t> </a:t>
            </a:r>
            <a:endParaRPr lang="ru-RU" dirty="0" smtClean="0"/>
          </a:p>
          <a:p>
            <a:r>
              <a:rPr lang="uk-UA" dirty="0" smtClean="0"/>
              <a:t>Життя </a:t>
            </a:r>
            <a:r>
              <a:rPr lang="uk-UA" dirty="0" smtClean="0"/>
              <a:t>є однією із стадій еволюції Всесвіту.</a:t>
            </a:r>
            <a:endParaRPr lang="ru-RU" dirty="0" smtClean="0"/>
          </a:p>
          <a:p>
            <a:r>
              <a:rPr lang="uk-UA" dirty="0" smtClean="0"/>
              <a:t> </a:t>
            </a:r>
            <a:r>
              <a:rPr lang="uk-UA" dirty="0" smtClean="0"/>
              <a:t>Виникнення </a:t>
            </a:r>
            <a:r>
              <a:rPr lang="uk-UA" dirty="0" smtClean="0"/>
              <a:t>життя є результат хімічної еволюції сполук вуглецю.</a:t>
            </a:r>
            <a:endParaRPr lang="ru-RU" dirty="0" smtClean="0"/>
          </a:p>
          <a:p>
            <a:r>
              <a:rPr lang="uk-UA" dirty="0" smtClean="0"/>
              <a:t> </a:t>
            </a:r>
            <a:r>
              <a:rPr lang="uk-UA" dirty="0" smtClean="0"/>
              <a:t>Для </a:t>
            </a:r>
            <a:r>
              <a:rPr lang="uk-UA" dirty="0" smtClean="0"/>
              <a:t>переходу від хімічної еволюції до біологічної необхідні формування цілісних </a:t>
            </a:r>
            <a:r>
              <a:rPr lang="uk-UA" dirty="0" err="1" smtClean="0"/>
              <a:t>багатомолекулярних</a:t>
            </a:r>
            <a:r>
              <a:rPr lang="uk-UA" dirty="0" smtClean="0"/>
              <a:t> систем та їх природний відбір</a:t>
            </a:r>
            <a:r>
              <a:rPr lang="uk-UA" dirty="0" smtClean="0"/>
              <a:t>.</a:t>
            </a:r>
          </a:p>
          <a:p>
            <a:pPr>
              <a:buNone/>
            </a:pPr>
            <a:endParaRPr lang="ru-RU" dirty="0" smtClean="0"/>
          </a:p>
          <a:p>
            <a:pPr>
              <a:buNone/>
            </a:pPr>
            <a:r>
              <a:rPr lang="uk-UA" dirty="0" smtClean="0"/>
              <a:t>На сучасному етапі розвитку цивілізації теорія походження життя на Землі, висунута А. І. Опаріним, є найбільш прийнятною і об’єктивною.</a:t>
            </a:r>
            <a:endParaRPr lang="ru-RU" dirty="0" smtClean="0"/>
          </a:p>
          <a:p>
            <a:pPr>
              <a:buNone/>
            </a:pPr>
            <a:r>
              <a:rPr lang="uk-UA" dirty="0" smtClean="0"/>
              <a:t> </a:t>
            </a:r>
            <a:endParaRPr lang="ru-RU" dirty="0" smtClean="0"/>
          </a:p>
          <a:p>
            <a:pPr>
              <a:buNone/>
            </a:pPr>
            <a:endParaRPr lang="ru-RU" dirty="0"/>
          </a:p>
        </p:txBody>
      </p:sp>
      <p:pic>
        <p:nvPicPr>
          <p:cNvPr id="4" name="Рисунок 3" descr="9.2 слайд.jpg"/>
          <p:cNvPicPr>
            <a:picLocks noChangeAspect="1"/>
          </p:cNvPicPr>
          <p:nvPr/>
        </p:nvPicPr>
        <p:blipFill>
          <a:blip r:embed="rId3" cstate="print"/>
          <a:stretch>
            <a:fillRect/>
          </a:stretch>
        </p:blipFill>
        <p:spPr>
          <a:xfrm>
            <a:off x="611560" y="188640"/>
            <a:ext cx="1094522" cy="1368152"/>
          </a:xfrm>
          <a:prstGeom prst="rect">
            <a:avLst/>
          </a:prstGeom>
          <a:ln>
            <a:noFill/>
          </a:ln>
          <a:effectLst>
            <a:softEdge rad="112500"/>
          </a:effectLst>
        </p:spPr>
      </p:pic>
    </p:spTree>
  </p:cSld>
  <p:clrMapOvr>
    <a:masterClrMapping/>
  </p:clrMapOvr>
  <p:transition>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Дякуємо за увагу!</a:t>
            </a:r>
            <a:endParaRPr lang="ru-RU" dirty="0"/>
          </a:p>
        </p:txBody>
      </p:sp>
      <p:pic>
        <p:nvPicPr>
          <p:cNvPr id="4" name="Содержимое 3" descr="Дякуємо за увагу.jpg"/>
          <p:cNvPicPr>
            <a:picLocks noGrp="1" noChangeAspect="1"/>
          </p:cNvPicPr>
          <p:nvPr>
            <p:ph idx="1"/>
          </p:nvPr>
        </p:nvPicPr>
        <p:blipFill>
          <a:blip r:embed="rId2" cstate="print"/>
          <a:stretch>
            <a:fillRect/>
          </a:stretch>
        </p:blipFill>
        <p:spPr>
          <a:xfrm>
            <a:off x="1331640" y="1772816"/>
            <a:ext cx="6692974" cy="4454595"/>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 слайд.jpg"/>
          <p:cNvPicPr>
            <a:picLocks noChangeAspect="1"/>
          </p:cNvPicPr>
          <p:nvPr/>
        </p:nvPicPr>
        <p:blipFill>
          <a:blip r:embed="rId2" cstate="print"/>
          <a:stretch>
            <a:fillRect/>
          </a:stretch>
        </p:blipFill>
        <p:spPr>
          <a:xfrm>
            <a:off x="251520" y="3068960"/>
            <a:ext cx="5210944" cy="3552127"/>
          </a:xfrm>
          <a:prstGeom prst="rect">
            <a:avLst/>
          </a:prstGeom>
          <a:ln>
            <a:noFill/>
          </a:ln>
          <a:effectLst>
            <a:softEdge rad="112500"/>
          </a:effectLst>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364088" y="332656"/>
            <a:ext cx="3528392" cy="6940152"/>
          </a:xfrm>
        </p:spPr>
        <p:txBody>
          <a:bodyPr anchor="ctr">
            <a:normAutofit fontScale="70000" lnSpcReduction="20000"/>
          </a:bodyPr>
          <a:lstStyle/>
          <a:p>
            <a:pPr>
              <a:buNone/>
            </a:pPr>
            <a:r>
              <a:rPr lang="uk-UA" dirty="0" smtClean="0"/>
              <a:t>   Уявлення </a:t>
            </a:r>
            <a:r>
              <a:rPr lang="uk-UA" dirty="0" smtClean="0"/>
              <a:t>про виникнення життя на Землі, та і в усьому Всесвіті, різноманітні і далеко не достовірні. Усі відомі уявлення не слід розуміти як теорії в науковому сенсі, в більшості випадків вони не витримують наукової критики і можуть розглядатися тільки з точки зору культур, що їх породили. Слово «теорія», присутнє у назвах деяких з цих уявлень, не слід розуміти в його науковому сенсі, воно означає «ідея» або «концепція».</a:t>
            </a:r>
            <a:endParaRPr lang="ru-RU" dirty="0" smtClean="0"/>
          </a:p>
          <a:p>
            <a:pPr>
              <a:buNone/>
            </a:pPr>
            <a:endParaRPr lang="ru-RU" dirty="0"/>
          </a:p>
        </p:txBody>
      </p:sp>
      <p:pic>
        <p:nvPicPr>
          <p:cNvPr id="4" name="Рисунок 3" descr="1.1 слайд.jpg"/>
          <p:cNvPicPr>
            <a:picLocks noChangeAspect="1"/>
          </p:cNvPicPr>
          <p:nvPr/>
        </p:nvPicPr>
        <p:blipFill>
          <a:blip r:embed="rId3" cstate="print"/>
          <a:stretch>
            <a:fillRect/>
          </a:stretch>
        </p:blipFill>
        <p:spPr>
          <a:xfrm>
            <a:off x="971600" y="188640"/>
            <a:ext cx="3923928" cy="2947178"/>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1484784"/>
            <a:ext cx="6192688" cy="504056"/>
          </a:xfrm>
        </p:spPr>
        <p:txBody>
          <a:bodyPr>
            <a:normAutofit fontScale="90000"/>
          </a:bodyPr>
          <a:lstStyle/>
          <a:p>
            <a:pPr algn="ctr"/>
            <a:r>
              <a:rPr lang="uk-UA" dirty="0" smtClean="0"/>
              <a:t>Основні уявлення і теорії</a:t>
            </a:r>
            <a:r>
              <a:rPr lang="ru-RU" dirty="0" smtClean="0"/>
              <a:t/>
            </a:r>
            <a:br>
              <a:rPr lang="ru-RU" dirty="0" smtClean="0"/>
            </a:br>
            <a:endParaRPr lang="ru-RU" dirty="0"/>
          </a:p>
        </p:txBody>
      </p:sp>
      <p:sp>
        <p:nvSpPr>
          <p:cNvPr id="3" name="Содержимое 2"/>
          <p:cNvSpPr>
            <a:spLocks noGrp="1"/>
          </p:cNvSpPr>
          <p:nvPr>
            <p:ph idx="1"/>
          </p:nvPr>
        </p:nvSpPr>
        <p:spPr>
          <a:xfrm>
            <a:off x="467544" y="2492896"/>
            <a:ext cx="8219256" cy="1728192"/>
          </a:xfrm>
        </p:spPr>
        <p:txBody>
          <a:bodyPr>
            <a:normAutofit fontScale="55000" lnSpcReduction="20000"/>
          </a:bodyPr>
          <a:lstStyle/>
          <a:p>
            <a:pPr>
              <a:buNone/>
            </a:pPr>
            <a:r>
              <a:rPr lang="uk-UA" dirty="0" smtClean="0"/>
              <a:t>Згідно з теорією стаціонарного стану, Всесвіт існував вічно. Згідно з іншими гіпотезами, Всесвіт міг виникнути із згустку нейтронів внаслідок «Великого вибуху», народився в одній з чорних дір або ж був створений Творцем. З виключно філософської точки зору, наука не може спростувати тезу про божественне створення Всесвіту, тому що саме поняття «доказу» може трактуватися дуже відмінно від прийнятого у сучасній науці.</a:t>
            </a:r>
            <a:endParaRPr lang="ru-RU" dirty="0" smtClean="0"/>
          </a:p>
          <a:p>
            <a:pPr>
              <a:buNone/>
            </a:pPr>
            <a:endParaRPr lang="ru-RU" dirty="0"/>
          </a:p>
        </p:txBody>
      </p:sp>
      <p:pic>
        <p:nvPicPr>
          <p:cNvPr id="4" name="Рисунок 3" descr="2.1 слайд.jpg"/>
          <p:cNvPicPr>
            <a:picLocks noChangeAspect="1"/>
          </p:cNvPicPr>
          <p:nvPr/>
        </p:nvPicPr>
        <p:blipFill>
          <a:blip r:embed="rId2" cstate="print"/>
          <a:stretch>
            <a:fillRect/>
          </a:stretch>
        </p:blipFill>
        <p:spPr>
          <a:xfrm>
            <a:off x="323528" y="332656"/>
            <a:ext cx="3333750" cy="2190750"/>
          </a:xfrm>
          <a:prstGeom prst="rect">
            <a:avLst/>
          </a:prstGeom>
          <a:ln>
            <a:noFill/>
          </a:ln>
          <a:effectLst>
            <a:softEdge rad="112500"/>
          </a:effectLst>
        </p:spPr>
      </p:pic>
      <p:pic>
        <p:nvPicPr>
          <p:cNvPr id="5" name="Рисунок 4" descr="2.2 слайд.jpg"/>
          <p:cNvPicPr>
            <a:picLocks noChangeAspect="1"/>
          </p:cNvPicPr>
          <p:nvPr/>
        </p:nvPicPr>
        <p:blipFill>
          <a:blip r:embed="rId3" cstate="print"/>
          <a:stretch>
            <a:fillRect/>
          </a:stretch>
        </p:blipFill>
        <p:spPr>
          <a:xfrm>
            <a:off x="395536" y="4005064"/>
            <a:ext cx="8280920" cy="2672916"/>
          </a:xfrm>
          <a:prstGeom prst="rect">
            <a:avLst/>
          </a:prstGeom>
          <a:ln>
            <a:noFill/>
          </a:ln>
          <a:effectLst>
            <a:softEdge rad="112500"/>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3.2 слайд.jpg"/>
          <p:cNvPicPr>
            <a:picLocks noChangeAspect="1"/>
          </p:cNvPicPr>
          <p:nvPr/>
        </p:nvPicPr>
        <p:blipFill>
          <a:blip r:embed="rId2" cstate="print"/>
          <a:stretch>
            <a:fillRect/>
          </a:stretch>
        </p:blipFill>
        <p:spPr>
          <a:xfrm>
            <a:off x="683568" y="476672"/>
            <a:ext cx="7992888" cy="5976664"/>
          </a:xfrm>
          <a:prstGeom prst="rect">
            <a:avLst/>
          </a:prstGeom>
          <a:ln>
            <a:noFill/>
          </a:ln>
          <a:effectLst>
            <a:softEdge rad="112500"/>
          </a:effectLst>
        </p:spPr>
      </p:pic>
      <p:sp>
        <p:nvSpPr>
          <p:cNvPr id="2" name="Заголовок 1"/>
          <p:cNvSpPr>
            <a:spLocks noGrp="1"/>
          </p:cNvSpPr>
          <p:nvPr>
            <p:ph type="title"/>
          </p:nvPr>
        </p:nvSpPr>
        <p:spPr>
          <a:xfrm>
            <a:off x="-4114800" y="1484784"/>
            <a:ext cx="8229600" cy="1143000"/>
          </a:xfrm>
        </p:spPr>
        <p:txBody>
          <a:bodyPr>
            <a:normAutofit fontScale="90000"/>
          </a:bodyPr>
          <a:lstStyle/>
          <a:p>
            <a:r>
              <a:rPr lang="uk-UA" dirty="0" smtClean="0"/>
              <a:t>Креаціонізм</a:t>
            </a:r>
            <a:r>
              <a:rPr lang="ru-RU" dirty="0" smtClean="0"/>
              <a:t/>
            </a:r>
            <a:br>
              <a:rPr lang="ru-RU" dirty="0" smtClean="0"/>
            </a:br>
            <a:r>
              <a:rPr lang="uk-UA"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buNone/>
            </a:pPr>
            <a:r>
              <a:rPr lang="uk-UA" dirty="0" smtClean="0"/>
              <a:t>   Креаціонізм </a:t>
            </a:r>
            <a:r>
              <a:rPr lang="uk-UA" dirty="0" smtClean="0"/>
              <a:t>вважає, що життя виникло внаслідок акту творіння, здійсненого вищою силою. Однак уяви про час цього акту творіння, а також про можливість і характер біологічної еволюції для різних напрямків креаціонізму є суттєво відмінними. Одні напрямки визнають біологічну еволюцію, інші вважають її можливою тільки у вузьких межах або повністю заперечують; одні визнають дані сучасної науки про вік Землі, небесних тіл і живих істот, інші наполягають на буквальному тлумаченні біблійної хронології або дотримуються компромісних поглядів.</a:t>
            </a:r>
            <a:endParaRPr lang="ru-RU" dirty="0" smtClean="0"/>
          </a:p>
          <a:p>
            <a:endParaRPr lang="ru-RU" dirty="0"/>
          </a:p>
        </p:txBody>
      </p:sp>
      <p:pic>
        <p:nvPicPr>
          <p:cNvPr id="4" name="Рисунок 3" descr="3.1 слайд.jpg"/>
          <p:cNvPicPr>
            <a:picLocks noChangeAspect="1"/>
          </p:cNvPicPr>
          <p:nvPr/>
        </p:nvPicPr>
        <p:blipFill>
          <a:blip r:embed="rId3" cstate="print"/>
          <a:stretch>
            <a:fillRect/>
          </a:stretch>
        </p:blipFill>
        <p:spPr>
          <a:xfrm>
            <a:off x="6804248" y="188640"/>
            <a:ext cx="2123728" cy="1592796"/>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Спонтанне зародження</a:t>
            </a:r>
            <a:r>
              <a:rPr lang="ru-RU" dirty="0" smtClean="0"/>
              <a:t/>
            </a:r>
            <a:br>
              <a:rPr lang="ru-RU" dirty="0" smtClean="0"/>
            </a:br>
            <a:endParaRPr lang="ru-RU" dirty="0"/>
          </a:p>
        </p:txBody>
      </p:sp>
      <p:sp>
        <p:nvSpPr>
          <p:cNvPr id="3" name="Содержимое 2"/>
          <p:cNvSpPr>
            <a:spLocks noGrp="1"/>
          </p:cNvSpPr>
          <p:nvPr>
            <p:ph idx="1"/>
          </p:nvPr>
        </p:nvSpPr>
        <p:spPr>
          <a:xfrm>
            <a:off x="251520" y="1412776"/>
            <a:ext cx="4176464" cy="5805264"/>
          </a:xfrm>
        </p:spPr>
        <p:txBody>
          <a:bodyPr>
            <a:normAutofit fontScale="62500" lnSpcReduction="20000"/>
          </a:bodyPr>
          <a:lstStyle/>
          <a:p>
            <a:pPr>
              <a:buNone/>
            </a:pPr>
            <a:r>
              <a:rPr lang="uk-UA" dirty="0" smtClean="0"/>
              <a:t>   Ця </a:t>
            </a:r>
            <a:r>
              <a:rPr lang="uk-UA" dirty="0" smtClean="0"/>
              <a:t>теорія була поширена в древньому Китаї, </a:t>
            </a:r>
            <a:r>
              <a:rPr lang="uk-UA" dirty="0" err="1" smtClean="0"/>
              <a:t>Вавілоні</a:t>
            </a:r>
            <a:r>
              <a:rPr lang="uk-UA" dirty="0" smtClean="0"/>
              <a:t> і Єгипті як альтернатива креаціонізму, з яким вона співіснувала. </a:t>
            </a:r>
            <a:r>
              <a:rPr lang="uk-UA" dirty="0" err="1" smtClean="0"/>
              <a:t>Арістотель</a:t>
            </a:r>
            <a:r>
              <a:rPr lang="uk-UA" dirty="0" smtClean="0"/>
              <a:t> (384—322 до н. е.), якого часто називають засновником біології, дотримувався теорії спонтанного зародження. Згідно з гіпотезою </a:t>
            </a:r>
            <a:r>
              <a:rPr lang="uk-UA" dirty="0" err="1" smtClean="0"/>
              <a:t>Арістотеля</a:t>
            </a:r>
            <a:r>
              <a:rPr lang="uk-UA" dirty="0" smtClean="0"/>
              <a:t> про спонтанне зародження, певні «частки» речовини містять деякий «активний зародок», який при відповідних умовах може утворити живий організм. </a:t>
            </a:r>
            <a:r>
              <a:rPr lang="uk-UA" dirty="0" err="1" smtClean="0"/>
              <a:t>Арістотель</a:t>
            </a:r>
            <a:r>
              <a:rPr lang="uk-UA" dirty="0" smtClean="0"/>
              <a:t> мав рацію, вважаючи, що цей зародок міститься в заплідненому яйці, але помилково вважав, що він є в сонячному світлі, твані і гнилому м'ясі.</a:t>
            </a:r>
            <a:endParaRPr lang="ru-RU" dirty="0" smtClean="0"/>
          </a:p>
          <a:p>
            <a:endParaRPr lang="ru-RU" dirty="0"/>
          </a:p>
        </p:txBody>
      </p:sp>
      <p:pic>
        <p:nvPicPr>
          <p:cNvPr id="4" name="Рисунок 3" descr="4.1 слайд.jpg"/>
          <p:cNvPicPr>
            <a:picLocks noChangeAspect="1"/>
          </p:cNvPicPr>
          <p:nvPr/>
        </p:nvPicPr>
        <p:blipFill>
          <a:blip r:embed="rId2" cstate="print"/>
          <a:stretch>
            <a:fillRect/>
          </a:stretch>
        </p:blipFill>
        <p:spPr>
          <a:xfrm>
            <a:off x="395536" y="188640"/>
            <a:ext cx="1656184" cy="1242138"/>
          </a:xfrm>
          <a:prstGeom prst="ellipse">
            <a:avLst/>
          </a:prstGeom>
          <a:ln>
            <a:noFill/>
          </a:ln>
          <a:effectLst>
            <a:softEdge rad="112500"/>
          </a:effectLst>
        </p:spPr>
      </p:pic>
      <p:pic>
        <p:nvPicPr>
          <p:cNvPr id="5" name="Рисунок 4" descr="4.2 слайд.jpg"/>
          <p:cNvPicPr>
            <a:picLocks noChangeAspect="1"/>
          </p:cNvPicPr>
          <p:nvPr/>
        </p:nvPicPr>
        <p:blipFill>
          <a:blip r:embed="rId3" cstate="print"/>
          <a:stretch>
            <a:fillRect/>
          </a:stretch>
        </p:blipFill>
        <p:spPr>
          <a:xfrm>
            <a:off x="4788024" y="1484784"/>
            <a:ext cx="3838304" cy="5129808"/>
          </a:xfrm>
          <a:prstGeom prst="rect">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88640"/>
            <a:ext cx="5544616" cy="7056784"/>
          </a:xfrm>
        </p:spPr>
        <p:txBody>
          <a:bodyPr>
            <a:normAutofit fontScale="62500" lnSpcReduction="20000"/>
          </a:bodyPr>
          <a:lstStyle/>
          <a:p>
            <a:r>
              <a:rPr lang="uk-UA" dirty="0" smtClean="0"/>
              <a:t>У 1765 р. </a:t>
            </a:r>
            <a:r>
              <a:rPr lang="uk-UA" dirty="0" err="1" smtClean="0"/>
              <a:t>Ладзаро</a:t>
            </a:r>
            <a:r>
              <a:rPr lang="uk-UA" dirty="0" smtClean="0"/>
              <a:t> </a:t>
            </a:r>
            <a:r>
              <a:rPr lang="uk-UA" dirty="0" err="1" smtClean="0"/>
              <a:t>Спаланцані</a:t>
            </a:r>
            <a:r>
              <a:rPr lang="uk-UA" dirty="0" smtClean="0"/>
              <a:t> провів наступний досвід: піддавши м'ясні і овочеві відвари тривалому кипінню, він відразу ж їх запечатав, а потім зняв з вогню. Досліджуючи рідину через декілька днів, </a:t>
            </a:r>
            <a:r>
              <a:rPr lang="uk-UA" dirty="0" err="1" smtClean="0"/>
              <a:t>Спаланцані</a:t>
            </a:r>
            <a:r>
              <a:rPr lang="uk-UA" dirty="0" smtClean="0"/>
              <a:t> не виявив ніяких ознак життя. З цього він зробив висновок, що висока температура вбила всі форми живих істот, і без них ніщо живе вже не могло виникнути.</a:t>
            </a:r>
            <a:endParaRPr lang="ru-RU" dirty="0" smtClean="0"/>
          </a:p>
          <a:p>
            <a:pPr>
              <a:buNone/>
            </a:pPr>
            <a:r>
              <a:rPr lang="uk-UA" dirty="0" smtClean="0"/>
              <a:t> </a:t>
            </a:r>
            <a:endParaRPr lang="ru-RU" dirty="0" smtClean="0"/>
          </a:p>
          <a:p>
            <a:r>
              <a:rPr lang="uk-UA" dirty="0" smtClean="0"/>
              <a:t>У 1860 р. проблемою походження життя зайнявся Луї Пастер. До того часу він встиг вже багато чого досягти в мікробіології, зумів вирішити проблеми, що загрожували </a:t>
            </a:r>
            <a:r>
              <a:rPr lang="uk-UA" dirty="0" err="1" smtClean="0"/>
              <a:t>шовкопряддству</a:t>
            </a:r>
            <a:r>
              <a:rPr lang="uk-UA" dirty="0" smtClean="0"/>
              <a:t> і виноробству. Він показав також, що бактерії існують всюди і що неживі матеріали легко можуть бути заражені ними, якщо їх належно не простерилізувати.</a:t>
            </a:r>
            <a:endParaRPr lang="ru-RU" dirty="0" smtClean="0"/>
          </a:p>
          <a:p>
            <a:pPr>
              <a:buNone/>
            </a:pPr>
            <a:r>
              <a:rPr lang="uk-UA" dirty="0" smtClean="0"/>
              <a:t> </a:t>
            </a:r>
            <a:endParaRPr lang="ru-RU" dirty="0" smtClean="0"/>
          </a:p>
          <a:p>
            <a:r>
              <a:rPr lang="uk-UA" dirty="0" smtClean="0"/>
              <a:t>Внаслідок ряду експериментів, в основі яких лежали методи </a:t>
            </a:r>
            <a:r>
              <a:rPr lang="uk-UA" dirty="0" err="1" smtClean="0"/>
              <a:t>Спаланцані</a:t>
            </a:r>
            <a:r>
              <a:rPr lang="uk-UA" dirty="0" smtClean="0"/>
              <a:t>, Пастер довів справедливість теорії біогенезу і остаточно спростував теорію самозародження.</a:t>
            </a:r>
            <a:endParaRPr lang="ru-RU" dirty="0" smtClean="0"/>
          </a:p>
          <a:p>
            <a:pPr>
              <a:buNone/>
            </a:pPr>
            <a:r>
              <a:rPr lang="uk-UA" dirty="0" smtClean="0"/>
              <a:t> </a:t>
            </a:r>
            <a:endParaRPr lang="ru-RU" dirty="0" smtClean="0"/>
          </a:p>
          <a:p>
            <a:pPr>
              <a:buNone/>
            </a:pPr>
            <a:endParaRPr lang="ru-RU" dirty="0"/>
          </a:p>
        </p:txBody>
      </p:sp>
      <p:pic>
        <p:nvPicPr>
          <p:cNvPr id="4" name="Рисунок 3" descr="5.1 слайд.jpg"/>
          <p:cNvPicPr>
            <a:picLocks noChangeAspect="1"/>
          </p:cNvPicPr>
          <p:nvPr/>
        </p:nvPicPr>
        <p:blipFill>
          <a:blip r:embed="rId2" cstate="print"/>
          <a:stretch>
            <a:fillRect/>
          </a:stretch>
        </p:blipFill>
        <p:spPr>
          <a:xfrm>
            <a:off x="6516216" y="404664"/>
            <a:ext cx="2145035" cy="2919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Рисунок 4" descr="5.2 слайд.jpg"/>
          <p:cNvPicPr>
            <a:picLocks noChangeAspect="1"/>
          </p:cNvPicPr>
          <p:nvPr/>
        </p:nvPicPr>
        <p:blipFill>
          <a:blip r:embed="rId3" cstate="print"/>
          <a:stretch>
            <a:fillRect/>
          </a:stretch>
        </p:blipFill>
        <p:spPr>
          <a:xfrm>
            <a:off x="6300192" y="3717032"/>
            <a:ext cx="2308638" cy="27502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Стаціонарний стан</a:t>
            </a:r>
            <a:endParaRPr lang="ru-RU" dirty="0"/>
          </a:p>
        </p:txBody>
      </p:sp>
      <p:pic>
        <p:nvPicPr>
          <p:cNvPr id="4" name="Рисунок 3" descr="6.1 слайд.jpg"/>
          <p:cNvPicPr>
            <a:picLocks noChangeAspect="1"/>
          </p:cNvPicPr>
          <p:nvPr/>
        </p:nvPicPr>
        <p:blipFill>
          <a:blip r:embed="rId2" cstate="print"/>
          <a:stretch>
            <a:fillRect/>
          </a:stretch>
        </p:blipFill>
        <p:spPr>
          <a:xfrm>
            <a:off x="323528" y="188640"/>
            <a:ext cx="2747619" cy="2708920"/>
          </a:xfrm>
          <a:prstGeom prst="ellipse">
            <a:avLst/>
          </a:prstGeom>
          <a:ln>
            <a:noFill/>
          </a:ln>
          <a:effectLst>
            <a:softEdge rad="112500"/>
          </a:effectLst>
        </p:spPr>
      </p:pic>
      <p:sp>
        <p:nvSpPr>
          <p:cNvPr id="3" name="Содержимое 2"/>
          <p:cNvSpPr>
            <a:spLocks noGrp="1"/>
          </p:cNvSpPr>
          <p:nvPr>
            <p:ph idx="1"/>
          </p:nvPr>
        </p:nvSpPr>
        <p:spPr>
          <a:xfrm>
            <a:off x="0" y="2924944"/>
            <a:ext cx="8820472" cy="3312368"/>
          </a:xfrm>
        </p:spPr>
        <p:txBody>
          <a:bodyPr>
            <a:normAutofit fontScale="70000" lnSpcReduction="20000"/>
          </a:bodyPr>
          <a:lstStyle/>
          <a:p>
            <a:pPr>
              <a:buNone/>
            </a:pPr>
            <a:r>
              <a:rPr lang="uk-UA" dirty="0" smtClean="0"/>
              <a:t>     Згідно </a:t>
            </a:r>
            <a:r>
              <a:rPr lang="uk-UA" dirty="0" smtClean="0"/>
              <a:t>з цією теорією, Земля ніколи не виникала, а існувала вічно, вона завжди здатна підтримувати життя, а якщо і змінювалася, то дуже мало. Види також існували завжди. Оцінки віку землі сильно варіювали — від приблизно 6000 років за розрахунками архієпископа </a:t>
            </a:r>
            <a:r>
              <a:rPr lang="uk-UA" dirty="0" err="1" smtClean="0"/>
              <a:t>Ашера</a:t>
            </a:r>
            <a:r>
              <a:rPr lang="uk-UA" dirty="0" smtClean="0"/>
              <a:t> до 5 </a:t>
            </a:r>
            <a:r>
              <a:rPr lang="uk-UA" dirty="0" err="1" smtClean="0"/>
              <a:t>млрд</a:t>
            </a:r>
            <a:r>
              <a:rPr lang="uk-UA" dirty="0" smtClean="0"/>
              <a:t> років за сучасними оцінками, заснованими на обліку швидкостей радіоактивного розпаду. Більш довершені методи датування дають дедалі вищі оцінки віку Землі, що дозволяє прихильникам теорії стаціонарного стану вважати, що Земля існувала вічно. За цією теорією види також ніколи не виникали, вони існували завжди і у кожного виду є лише дві альтернативи — або зміна чисельності, або вимирання.</a:t>
            </a:r>
            <a:endParaRPr lang="ru-RU" dirty="0" smtClean="0"/>
          </a:p>
          <a:p>
            <a:pPr>
              <a:buNone/>
            </a:pPr>
            <a:endParaRPr lang="ru-RU" dirty="0"/>
          </a:p>
        </p:txBody>
      </p:sp>
      <p:pic>
        <p:nvPicPr>
          <p:cNvPr id="5" name="Рисунок 4" descr="6.2 слайд.jpg"/>
          <p:cNvPicPr>
            <a:picLocks noChangeAspect="1"/>
          </p:cNvPicPr>
          <p:nvPr/>
        </p:nvPicPr>
        <p:blipFill>
          <a:blip r:embed="rId3" cstate="print"/>
          <a:stretch>
            <a:fillRect/>
          </a:stretch>
        </p:blipFill>
        <p:spPr>
          <a:xfrm>
            <a:off x="6516216" y="1340768"/>
            <a:ext cx="2265040" cy="1698780"/>
          </a:xfrm>
          <a:prstGeom prst="ellipse">
            <a:avLst/>
          </a:prstGeom>
          <a:ln>
            <a:noFill/>
          </a:ln>
          <a:effectLst>
            <a:softEdge rad="112500"/>
          </a:effectLst>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67544" y="2060848"/>
            <a:ext cx="8229600" cy="3078907"/>
          </a:xfrm>
        </p:spPr>
        <p:txBody>
          <a:bodyPr>
            <a:normAutofit fontScale="55000" lnSpcReduction="20000"/>
          </a:bodyPr>
          <a:lstStyle/>
          <a:p>
            <a:pPr>
              <a:buNone/>
            </a:pPr>
            <a:r>
              <a:rPr lang="uk-UA" dirty="0" smtClean="0"/>
              <a:t>     Прихильники </a:t>
            </a:r>
            <a:r>
              <a:rPr lang="uk-UA" dirty="0" smtClean="0"/>
              <a:t>цієї теорії не визнають, що наявність або відсутність певних викопних залишків може вказувати на час появи або вимирання того або іншого виду, і приводять як приклад представника хордових риб — латимерію. Прихильники теорії стаціонарного стану стверджують, що тільки вивчаючи види, які існують зараз, і порівнюючи їх з викопними залишками, можна робити висновок про вимирання. Використовуючи палеонтологічні дані для підтвердження теорії стаціонарного стану, її нечисленні прихильники інтерпретують появу викопних залишків в екологічному аспекті (збільшення чисельності, міграції в місця сприятливі для збереження залишків тощо). Велика частина доказів на користь цієї теорії пов'язана з такими незрозумілими аспектами еволюції, як значення розривів в палеонтологічному літописі, і вона найбільш детально розроблена саме в цьому напрямку.</a:t>
            </a:r>
            <a:endParaRPr lang="ru-RU" dirty="0" smtClean="0"/>
          </a:p>
          <a:p>
            <a:pPr>
              <a:buNone/>
            </a:pPr>
            <a:endParaRPr lang="ru-RU" dirty="0"/>
          </a:p>
        </p:txBody>
      </p:sp>
      <p:pic>
        <p:nvPicPr>
          <p:cNvPr id="4" name="Рисунок 3" descr="7.1 слайд.jpg"/>
          <p:cNvPicPr>
            <a:picLocks noChangeAspect="1"/>
          </p:cNvPicPr>
          <p:nvPr/>
        </p:nvPicPr>
        <p:blipFill>
          <a:blip r:embed="rId2" cstate="print"/>
          <a:stretch>
            <a:fillRect/>
          </a:stretch>
        </p:blipFill>
        <p:spPr>
          <a:xfrm>
            <a:off x="1259632" y="188640"/>
            <a:ext cx="6984776" cy="1872208"/>
          </a:xfrm>
          <a:prstGeom prst="rect">
            <a:avLst/>
          </a:prstGeom>
          <a:ln>
            <a:noFill/>
          </a:ln>
          <a:effectLst>
            <a:softEdge rad="112500"/>
          </a:effectLst>
        </p:spPr>
      </p:pic>
      <p:pic>
        <p:nvPicPr>
          <p:cNvPr id="5" name="Рисунок 4" descr="7.2 слайд.jpg"/>
          <p:cNvPicPr>
            <a:picLocks noChangeAspect="1"/>
          </p:cNvPicPr>
          <p:nvPr/>
        </p:nvPicPr>
        <p:blipFill>
          <a:blip r:embed="rId3" cstate="print"/>
          <a:stretch>
            <a:fillRect/>
          </a:stretch>
        </p:blipFill>
        <p:spPr>
          <a:xfrm>
            <a:off x="1187624" y="5013176"/>
            <a:ext cx="6984776" cy="1549722"/>
          </a:xfrm>
          <a:prstGeom prst="rect">
            <a:avLst/>
          </a:prstGeom>
          <a:ln>
            <a:noFill/>
          </a:ln>
          <a:effectLst>
            <a:softEdge rad="112500"/>
          </a:effectLst>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Панспермія</a:t>
            </a:r>
            <a:endParaRPr lang="ru-RU" dirty="0"/>
          </a:p>
        </p:txBody>
      </p:sp>
      <p:sp>
        <p:nvSpPr>
          <p:cNvPr id="3" name="Содержимое 2"/>
          <p:cNvSpPr>
            <a:spLocks noGrp="1"/>
          </p:cNvSpPr>
          <p:nvPr>
            <p:ph idx="1"/>
          </p:nvPr>
        </p:nvSpPr>
        <p:spPr>
          <a:xfrm>
            <a:off x="179512" y="1412776"/>
            <a:ext cx="4546848" cy="5445224"/>
          </a:xfrm>
        </p:spPr>
        <p:txBody>
          <a:bodyPr>
            <a:normAutofit fontScale="55000" lnSpcReduction="20000"/>
          </a:bodyPr>
          <a:lstStyle/>
          <a:p>
            <a:pPr>
              <a:buNone/>
            </a:pPr>
            <a:r>
              <a:rPr lang="uk-UA" dirty="0" smtClean="0"/>
              <a:t>    </a:t>
            </a:r>
            <a:r>
              <a:rPr lang="uk-UA" sz="3500" dirty="0" smtClean="0"/>
              <a:t>Ця </a:t>
            </a:r>
            <a:r>
              <a:rPr lang="uk-UA" sz="3500" dirty="0" smtClean="0"/>
              <a:t>теорія не пропонує ніякого механізму для пояснення первинного виникнення життя, а висуває ідею про її неземне походження.</a:t>
            </a:r>
            <a:endParaRPr lang="ru-RU" sz="3500" dirty="0" smtClean="0"/>
          </a:p>
          <a:p>
            <a:pPr>
              <a:buNone/>
            </a:pPr>
            <a:r>
              <a:rPr lang="uk-UA" sz="3500" dirty="0" smtClean="0"/>
              <a:t> </a:t>
            </a:r>
            <a:r>
              <a:rPr lang="uk-UA" sz="3500" dirty="0" smtClean="0"/>
              <a:t>    Теорія </a:t>
            </a:r>
            <a:r>
              <a:rPr lang="uk-UA" sz="3500" dirty="0" smtClean="0"/>
              <a:t>панспермії стверджує, що життя могло виникнути один або декілька разів в різний час в різних частинах Галактики або Всесвіту. Для обґрунтування цієї теорії використовуються багаторазові появи НЛО, </a:t>
            </a:r>
            <a:r>
              <a:rPr lang="uk-UA" sz="3500" dirty="0" err="1" smtClean="0"/>
              <a:t>наскельні</a:t>
            </a:r>
            <a:r>
              <a:rPr lang="uk-UA" sz="3500" dirty="0" smtClean="0"/>
              <a:t> зображення предметів, схожих на ракети і «космонавтів», а також повідомлення про нібито зустрічі з інопланетянами. Радянські і американські дослідження в космосі дозволяють вважати, що імовірність виявлення життя в межах Сонячної системи мізерна, однак вони не подають ніяких відомостей про можливе життя поза цією системою. </a:t>
            </a:r>
            <a:endParaRPr lang="ru-RU" sz="3500" dirty="0"/>
          </a:p>
        </p:txBody>
      </p:sp>
      <p:pic>
        <p:nvPicPr>
          <p:cNvPr id="4" name="Рисунок 3" descr="8.1 слайд.jpg"/>
          <p:cNvPicPr>
            <a:picLocks noChangeAspect="1"/>
          </p:cNvPicPr>
          <p:nvPr/>
        </p:nvPicPr>
        <p:blipFill>
          <a:blip r:embed="rId2" cstate="print"/>
          <a:stretch>
            <a:fillRect/>
          </a:stretch>
        </p:blipFill>
        <p:spPr>
          <a:xfrm>
            <a:off x="4644008" y="1484784"/>
            <a:ext cx="4290079" cy="5184576"/>
          </a:xfrm>
          <a:prstGeom prst="rect">
            <a:avLst/>
          </a:prstGeom>
          <a:ln>
            <a:noFill/>
          </a:ln>
          <a:effectLst>
            <a:softEdge rad="112500"/>
          </a:effectLst>
        </p:spPr>
      </p:pic>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TotalTime>
  <Words>819</Words>
  <Application>Microsoft Office PowerPoint</Application>
  <PresentationFormat>Экран (4:3)</PresentationFormat>
  <Paragraphs>32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Литейная</vt:lpstr>
      <vt:lpstr>Теорії походження життя</vt:lpstr>
      <vt:lpstr>Слайд 2</vt:lpstr>
      <vt:lpstr>Основні уявлення і теорії </vt:lpstr>
      <vt:lpstr>Креаціонізм   </vt:lpstr>
      <vt:lpstr>Спонтанне зародження </vt:lpstr>
      <vt:lpstr>Слайд 6</vt:lpstr>
      <vt:lpstr>Стаціонарний стан</vt:lpstr>
      <vt:lpstr>Слайд 8</vt:lpstr>
      <vt:lpstr>Панспермія</vt:lpstr>
      <vt:lpstr>Біохімічна теорія</vt:lpstr>
      <vt:lpstr>Дякуємо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Теорії походження життя</dc:title>
  <dc:creator>Александра</dc:creator>
  <cp:lastModifiedBy>Саша</cp:lastModifiedBy>
  <cp:revision>8</cp:revision>
  <dcterms:created xsi:type="dcterms:W3CDTF">2014-04-27T16:02:05Z</dcterms:created>
  <dcterms:modified xsi:type="dcterms:W3CDTF">2014-04-27T16:31:57Z</dcterms:modified>
</cp:coreProperties>
</file>