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7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81128"/>
            <a:ext cx="3608472" cy="179717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Роботу виконала </a:t>
            </a:r>
          </a:p>
          <a:p>
            <a:r>
              <a:rPr lang="uk-UA" sz="3200" b="1" dirty="0" err="1" smtClean="0"/>
              <a:t>Слободяник</a:t>
            </a:r>
            <a:r>
              <a:rPr lang="uk-UA" sz="3200" b="1" dirty="0"/>
              <a:t> </a:t>
            </a:r>
            <a:r>
              <a:rPr lang="uk-UA" sz="3200" b="1" dirty="0" smtClean="0"/>
              <a:t>Єлизавета</a:t>
            </a:r>
          </a:p>
          <a:p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atin typeface="Bookman Old Style" pitchFamily="18" charset="0"/>
              </a:rPr>
              <a:t>Селекція тварин</a:t>
            </a:r>
            <a:endParaRPr lang="ru-RU" sz="4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3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0"/>
            <a:ext cx="8208912" cy="388843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Разом </a:t>
            </a:r>
            <a:r>
              <a:rPr lang="ru-RU" dirty="0"/>
              <a:t>з </a:t>
            </a:r>
            <a:r>
              <a:rPr lang="ru-RU" dirty="0" err="1"/>
              <a:t>внутрішньовидовою</a:t>
            </a:r>
            <a:r>
              <a:rPr lang="ru-RU" dirty="0"/>
              <a:t> </a:t>
            </a:r>
            <a:r>
              <a:rPr lang="ru-RU" dirty="0" err="1"/>
              <a:t>гібридизацією</a:t>
            </a:r>
            <a:r>
              <a:rPr lang="ru-RU" dirty="0"/>
              <a:t> в </a:t>
            </a:r>
            <a:r>
              <a:rPr lang="ru-RU" dirty="0" err="1"/>
              <a:t>тваринництві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і </a:t>
            </a:r>
            <a:r>
              <a:rPr lang="ru-RU" dirty="0" err="1"/>
              <a:t>віддалена</a:t>
            </a:r>
            <a:r>
              <a:rPr lang="ru-RU" dirty="0"/>
              <a:t> </a:t>
            </a:r>
            <a:r>
              <a:rPr lang="ru-RU" dirty="0" err="1"/>
              <a:t>гібридизація</a:t>
            </a:r>
            <a:r>
              <a:rPr lang="ru-RU" dirty="0"/>
              <a:t>. </a:t>
            </a:r>
            <a:r>
              <a:rPr lang="ru-RU" dirty="0" err="1"/>
              <a:t>Міжвидові</a:t>
            </a:r>
            <a:r>
              <a:rPr lang="ru-RU" dirty="0"/>
              <a:t> </a:t>
            </a:r>
            <a:r>
              <a:rPr lang="ru-RU" dirty="0" err="1"/>
              <a:t>гібриди</a:t>
            </a:r>
            <a:r>
              <a:rPr lang="ru-RU" dirty="0"/>
              <a:t> </a:t>
            </a:r>
            <a:r>
              <a:rPr lang="ru-RU" dirty="0" err="1"/>
              <a:t>тва­рин</a:t>
            </a:r>
            <a:r>
              <a:rPr lang="ru-RU" dirty="0"/>
              <a:t>, як і </a:t>
            </a:r>
            <a:r>
              <a:rPr lang="ru-RU" dirty="0" err="1"/>
              <a:t>рослин</a:t>
            </a:r>
            <a:r>
              <a:rPr lang="ru-RU" dirty="0"/>
              <a:t>,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безплідні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дав­нини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мула (</a:t>
            </a:r>
            <a:r>
              <a:rPr lang="ru-RU" dirty="0" err="1"/>
              <a:t>гібрид</a:t>
            </a:r>
            <a:r>
              <a:rPr lang="ru-RU" dirty="0"/>
              <a:t> </a:t>
            </a:r>
            <a:r>
              <a:rPr lang="ru-RU" dirty="0" err="1"/>
              <a:t>кобили</a:t>
            </a:r>
            <a:r>
              <a:rPr lang="ru-RU" dirty="0"/>
              <a:t> з ослом). </a:t>
            </a:r>
            <a:r>
              <a:rPr lang="ru-RU" dirty="0" err="1"/>
              <a:t>Мули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витривалі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фізичну</a:t>
            </a:r>
            <a:r>
              <a:rPr lang="ru-RU" dirty="0"/>
              <a:t> силу,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у них </a:t>
            </a:r>
            <a:r>
              <a:rPr lang="ru-RU" dirty="0" err="1"/>
              <a:t>виявляється</a:t>
            </a:r>
            <a:r>
              <a:rPr lang="ru-RU" dirty="0"/>
              <a:t> гетерозис.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мули</a:t>
            </a:r>
            <a:r>
              <a:rPr lang="ru-RU" dirty="0"/>
              <a:t> </a:t>
            </a:r>
            <a:r>
              <a:rPr lang="ru-RU" dirty="0" err="1"/>
              <a:t>безплідні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У </a:t>
            </a:r>
            <a:r>
              <a:rPr lang="ru-RU" dirty="0" err="1"/>
              <a:t>Казахстані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гібридизації</a:t>
            </a:r>
            <a:r>
              <a:rPr lang="ru-RU" dirty="0"/>
              <a:t> </a:t>
            </a:r>
            <a:r>
              <a:rPr lang="ru-RU" dirty="0" err="1"/>
              <a:t>тонкорунних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з ди­ким </a:t>
            </a:r>
            <a:r>
              <a:rPr lang="ru-RU" dirty="0" err="1"/>
              <a:t>гірським</a:t>
            </a:r>
            <a:r>
              <a:rPr lang="ru-RU" dirty="0"/>
              <a:t> бараном архаром </a:t>
            </a:r>
            <a:r>
              <a:rPr lang="ru-RU" dirty="0" err="1"/>
              <a:t>виведена</a:t>
            </a:r>
            <a:r>
              <a:rPr lang="ru-RU" dirty="0"/>
              <a:t> нова порода </a:t>
            </a:r>
            <a:r>
              <a:rPr lang="ru-RU" dirty="0" err="1"/>
              <a:t>тонкорун­них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— архаромеринос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Ведуться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гібридизації</a:t>
            </a:r>
            <a:r>
              <a:rPr lang="ru-RU" dirty="0"/>
              <a:t> яка з великою рогатою </a:t>
            </a:r>
            <a:r>
              <a:rPr lang="ru-RU" dirty="0" err="1"/>
              <a:t>худобою</a:t>
            </a:r>
            <a:r>
              <a:rPr lang="ru-RU" dirty="0"/>
              <a:t>.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/>
              <a:t>самці</a:t>
            </a:r>
            <a:r>
              <a:rPr lang="ru-RU" dirty="0"/>
              <a:t> </a:t>
            </a:r>
            <a:r>
              <a:rPr lang="ru-RU" dirty="0" err="1"/>
              <a:t>безплідні</a:t>
            </a:r>
            <a:r>
              <a:rPr lang="ru-RU" dirty="0"/>
              <a:t>, а сам­ки </a:t>
            </a:r>
            <a:r>
              <a:rPr lang="ru-RU" dirty="0" err="1"/>
              <a:t>плодовиті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почат­ковими</a:t>
            </a:r>
            <a:r>
              <a:rPr lang="ru-RU" dirty="0"/>
              <a:t> видами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породи </a:t>
            </a:r>
            <a:r>
              <a:rPr lang="ru-RU" dirty="0" err="1"/>
              <a:t>худоби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C:\Users\liza\Desktop\mul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080672" cy="240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iza\Desktop\sovetskiy_meri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3738"/>
            <a:ext cx="3527633" cy="259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2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ОСНОВИ СЕЛЕКЦІЇ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C:\Users\liza\Desktop\RTEmagicC_mini_pets_-_7_01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" y="1484784"/>
            <a:ext cx="3539970" cy="283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476672"/>
            <a:ext cx="5161776" cy="5903552"/>
          </a:xfr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Нові</a:t>
            </a:r>
            <a:r>
              <a:rPr lang="ru-RU" dirty="0"/>
              <a:t> породи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шляхом штучного добору.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се­лекція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і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витікають</a:t>
            </a:r>
            <a:r>
              <a:rPr lang="ru-RU" dirty="0"/>
              <a:t> з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: </a:t>
            </a:r>
            <a:endParaRPr lang="ru-RU" dirty="0" smtClean="0"/>
          </a:p>
          <a:p>
            <a:pPr marL="342900" indent="-342900" algn="ctr"/>
            <a:r>
              <a:rPr lang="ru-RU" dirty="0" err="1" smtClean="0"/>
              <a:t>тварини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розмножуються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способом</a:t>
            </a:r>
            <a:r>
              <a:rPr lang="ru-RU" dirty="0" smtClean="0"/>
              <a:t>;</a:t>
            </a:r>
          </a:p>
          <a:p>
            <a:pPr marL="342900" indent="-342900" algn="ctr"/>
            <a:r>
              <a:rPr lang="ru-RU" dirty="0" smtClean="0"/>
              <a:t> </a:t>
            </a:r>
            <a:r>
              <a:rPr lang="ru-RU" dirty="0" err="1"/>
              <a:t>статева</a:t>
            </a:r>
            <a:r>
              <a:rPr lang="ru-RU" dirty="0"/>
              <a:t> </a:t>
            </a:r>
            <a:r>
              <a:rPr lang="ru-RU" dirty="0" err="1"/>
              <a:t>зрілість</a:t>
            </a:r>
            <a:r>
              <a:rPr lang="ru-RU" dirty="0"/>
              <a:t> у них </a:t>
            </a:r>
            <a:r>
              <a:rPr lang="ru-RU" dirty="0" err="1"/>
              <a:t>наступає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 algn="ctr"/>
            <a:r>
              <a:rPr lang="ru-RU" dirty="0" smtClean="0"/>
              <a:t>самки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нечисленне</a:t>
            </a:r>
            <a:r>
              <a:rPr lang="ru-RU" dirty="0"/>
              <a:t> потомство,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утруднює</a:t>
            </a:r>
            <a:r>
              <a:rPr lang="ru-RU" dirty="0"/>
              <a:t> і </a:t>
            </a:r>
            <a:r>
              <a:rPr lang="ru-RU" dirty="0" err="1"/>
              <a:t>уповільнює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8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3356992"/>
            <a:ext cx="8618160" cy="309524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селекційній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екстер'єрних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/>
              <a:t>Екстер'єр</a:t>
            </a:r>
            <a:r>
              <a:rPr lang="ru-RU" dirty="0"/>
              <a:t> 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фенотипових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</a:t>
            </a:r>
            <a:r>
              <a:rPr lang="ru-RU" dirty="0" err="1"/>
              <a:t>Береться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статура</a:t>
            </a:r>
            <a:r>
              <a:rPr lang="ru-RU" dirty="0"/>
              <a:t> і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взаємозв'язані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/>
              <a:t>породи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неоднаково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умов. Так, у </a:t>
            </a:r>
            <a:r>
              <a:rPr lang="ru-RU" dirty="0" err="1"/>
              <a:t>м'ясних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перш за все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а у </a:t>
            </a:r>
            <a:r>
              <a:rPr lang="ru-RU" dirty="0" err="1"/>
              <a:t>молочних</a:t>
            </a:r>
            <a:r>
              <a:rPr lang="ru-RU" dirty="0"/>
              <a:t> — на </a:t>
            </a:r>
            <a:r>
              <a:rPr lang="ru-RU" dirty="0" err="1"/>
              <a:t>підвищенні</a:t>
            </a:r>
            <a:r>
              <a:rPr lang="ru-RU" dirty="0"/>
              <a:t> удою.</a:t>
            </a:r>
            <a:endParaRPr lang="ru-RU" dirty="0"/>
          </a:p>
        </p:txBody>
      </p:sp>
      <p:pic>
        <p:nvPicPr>
          <p:cNvPr id="2052" name="Picture 4" descr="C:\Users\liza\Desktop\artleo.com-1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1412"/>
            <a:ext cx="6571533" cy="3285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0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7904" y="3452215"/>
            <a:ext cx="5161776" cy="31683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err="1"/>
              <a:t>Історично</a:t>
            </a:r>
            <a:r>
              <a:rPr lang="ru-RU" b="1" dirty="0"/>
              <a:t> першим </a:t>
            </a:r>
            <a:r>
              <a:rPr lang="ru-RU" b="1" dirty="0" err="1"/>
              <a:t>етапом</a:t>
            </a:r>
            <a:r>
              <a:rPr lang="ru-RU" b="1" dirty="0"/>
              <a:t> в </a:t>
            </a:r>
            <a:r>
              <a:rPr lang="ru-RU" b="1" dirty="0" err="1"/>
              <a:t>селекції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приручення</a:t>
            </a:r>
            <a:r>
              <a:rPr lang="ru-RU" b="1" dirty="0"/>
              <a:t>, яке </a:t>
            </a:r>
            <a:r>
              <a:rPr lang="ru-RU" b="1" dirty="0" err="1"/>
              <a:t>було</a:t>
            </a:r>
            <a:r>
              <a:rPr lang="ru-RU" b="1" dirty="0"/>
              <a:t> в основному </a:t>
            </a:r>
            <a:r>
              <a:rPr lang="ru-RU" b="1" dirty="0" err="1"/>
              <a:t>закінчене</a:t>
            </a:r>
            <a:r>
              <a:rPr lang="ru-RU" b="1" dirty="0"/>
              <a:t> 5—6 тис. </a:t>
            </a:r>
            <a:r>
              <a:rPr lang="ru-RU" b="1" dirty="0" err="1"/>
              <a:t>років</a:t>
            </a:r>
            <a:r>
              <a:rPr lang="ru-RU" b="1" dirty="0"/>
              <a:t> тому. </a:t>
            </a:r>
            <a:r>
              <a:rPr lang="ru-RU" b="1" dirty="0" err="1"/>
              <a:t>Одомашнення</a:t>
            </a:r>
            <a:r>
              <a:rPr lang="ru-RU" b="1" dirty="0"/>
              <a:t> </a:t>
            </a:r>
            <a:r>
              <a:rPr lang="ru-RU" b="1" dirty="0" err="1"/>
              <a:t>різко</a:t>
            </a:r>
            <a:r>
              <a:rPr lang="ru-RU" b="1" dirty="0"/>
              <a:t> </a:t>
            </a:r>
            <a:r>
              <a:rPr lang="ru-RU" b="1" dirty="0" err="1"/>
              <a:t>підвищує</a:t>
            </a:r>
            <a:r>
              <a:rPr lang="ru-RU" b="1" dirty="0"/>
              <a:t> </a:t>
            </a:r>
            <a:r>
              <a:rPr lang="ru-RU" b="1" dirty="0" err="1"/>
              <a:t>мінливість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і </a:t>
            </a:r>
            <a:r>
              <a:rPr lang="ru-RU" b="1" dirty="0" err="1"/>
              <a:t>створює</a:t>
            </a:r>
            <a:r>
              <a:rPr lang="ru-RU" b="1" dirty="0"/>
              <a:t> </a:t>
            </a:r>
            <a:r>
              <a:rPr lang="ru-RU" b="1" dirty="0" err="1"/>
              <a:t>сприятливі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для штучного добору. </a:t>
            </a:r>
            <a:r>
              <a:rPr lang="ru-RU" b="1" dirty="0" err="1"/>
              <a:t>Приручення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 </a:t>
            </a:r>
            <a:r>
              <a:rPr lang="ru-RU" b="1" dirty="0" err="1"/>
              <a:t>від­бувається</a:t>
            </a:r>
            <a:r>
              <a:rPr lang="ru-RU" b="1" dirty="0"/>
              <a:t> і в </a:t>
            </a:r>
            <a:r>
              <a:rPr lang="ru-RU" b="1" dirty="0" err="1"/>
              <a:t>даний</a:t>
            </a:r>
            <a:r>
              <a:rPr lang="ru-RU" b="1" dirty="0"/>
              <a:t> час,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розведення</a:t>
            </a:r>
            <a:r>
              <a:rPr lang="ru-RU" b="1" dirty="0"/>
              <a:t> </a:t>
            </a:r>
            <a:r>
              <a:rPr lang="ru-RU" b="1" dirty="0" err="1"/>
              <a:t>хутрових</a:t>
            </a:r>
            <a:r>
              <a:rPr lang="ru-RU" b="1" dirty="0"/>
              <a:t> </a:t>
            </a:r>
            <a:r>
              <a:rPr lang="ru-RU" b="1" dirty="0" err="1"/>
              <a:t>звірів</a:t>
            </a:r>
            <a:r>
              <a:rPr lang="ru-RU" b="1" dirty="0"/>
              <a:t> у </a:t>
            </a:r>
            <a:r>
              <a:rPr lang="ru-RU" b="1" dirty="0" err="1"/>
              <a:t>неволі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3074" name="Picture 2" descr="C:\Users\liza\Desktop\0_bd9fe_5436052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5183382" cy="345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za\Desktop\1-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" y="3730809"/>
            <a:ext cx="3567498" cy="240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iza\Desktop\5904141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52" y="476672"/>
            <a:ext cx="3800395" cy="264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4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196" y="2970672"/>
            <a:ext cx="8618160" cy="388732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uk-UA" dirty="0"/>
              <a:t>Перед початком селекційної роботи ставиться певна кінцева мета, виходячи з якої підбираються батьківські пари. У підборі виробників важливо ураховувати їх родоводи, в яких повинні бу­ти відзначені екстер'єрні особливості і продуктивність протягом низки поколінь. Схрещування є основним способом отримання різноманітності початкового матеріалу при роботі з тваринами.</a:t>
            </a:r>
          </a:p>
          <a:p>
            <a:pPr marL="0" indent="0" algn="ctr">
              <a:buNone/>
            </a:pPr>
            <a:r>
              <a:rPr lang="uk-UA" dirty="0"/>
              <a:t>  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Застосовують</a:t>
            </a:r>
            <a:r>
              <a:rPr lang="uk-UA" dirty="0"/>
              <a:t>, як правило, </a:t>
            </a:r>
            <a:r>
              <a:rPr lang="uk-UA" b="1" dirty="0"/>
              <a:t>два типи схрещування</a:t>
            </a:r>
            <a:r>
              <a:rPr lang="uk-UA" dirty="0"/>
              <a:t>: </a:t>
            </a:r>
            <a:r>
              <a:rPr lang="uk-UA" u="sng" dirty="0"/>
              <a:t>неспоріднене </a:t>
            </a:r>
            <a:r>
              <a:rPr lang="uk-UA" dirty="0"/>
              <a:t>(аутбридинг) </a:t>
            </a:r>
            <a:r>
              <a:rPr lang="uk-UA" dirty="0" smtClean="0"/>
              <a:t>і </a:t>
            </a:r>
            <a:r>
              <a:rPr lang="uk-UA" u="sng" dirty="0" smtClean="0"/>
              <a:t>споріднене </a:t>
            </a:r>
            <a:r>
              <a:rPr lang="uk-UA" dirty="0"/>
              <a:t>(інбридинг).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liza\Desktop\6956461d8101ecd651d2bebebf959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6" y="21672"/>
            <a:ext cx="3816424" cy="286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za\Desktop\10-nayblsh-neymovrnih-gbridv-tvarin_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67" y="21672"/>
            <a:ext cx="3881877" cy="286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305" y="2924944"/>
            <a:ext cx="8869680" cy="4077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err="1"/>
              <a:t> </a:t>
            </a:r>
            <a:r>
              <a:rPr lang="uk-UA" b="1" u="sng" dirty="0" err="1" smtClean="0"/>
              <a:t>Інбридинг</a:t>
            </a:r>
            <a:r>
              <a:rPr lang="uk-UA" dirty="0" smtClean="0"/>
              <a:t>— </a:t>
            </a:r>
            <a:r>
              <a:rPr lang="uk-UA" dirty="0"/>
              <a:t>близькоспоріднене схрещування, </a:t>
            </a:r>
            <a:r>
              <a:rPr lang="uk-UA" dirty="0" err="1"/>
              <a:t>схрещування</a:t>
            </a:r>
            <a:r>
              <a:rPr lang="uk-UA" dirty="0"/>
              <a:t> організмів, що мають загальних предків. Застосовується у тому випадку, коли хочуть перевести більшість генів у гомозиготний стан. При цьому відбувається за­кріплення господарських цінних ознак.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Проте </a:t>
            </a:r>
            <a:r>
              <a:rPr lang="uk-UA" dirty="0"/>
              <a:t>при інбридингу часто спостерігається послаблення тварин, зменшення стійкості до дії зовнішніх чинників і захворювань. Щоб цього уникнути, проводять строгий добір особин, які мають потрібні господарські ознаки. При селекційній роботі близькоспоріднене схрещування звичайно є лише одним з етапів поліпшення породи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За ним слі­дує схрещування різних ліній, що переводить більшість генів у гетерозиготний стан, при якому виявляється гетерозис (гібридна сила). Гетерозис широко використовується в тваринництві </a:t>
            </a:r>
            <a:r>
              <a:rPr lang="uk-UA" dirty="0" err="1"/>
              <a:t>і  пта­хівницт</a:t>
            </a:r>
            <a:r>
              <a:rPr lang="uk-UA" dirty="0"/>
              <a:t>ві. Прикладом ефективного застосування гетерозису є виведення бройлерних курчат.</a:t>
            </a:r>
            <a:endParaRPr lang="ru-RU" dirty="0"/>
          </a:p>
        </p:txBody>
      </p:sp>
      <p:pic>
        <p:nvPicPr>
          <p:cNvPr id="6146" name="Picture 2" descr="C:\Users\liza\Desktop\112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930"/>
            <a:ext cx="4248472" cy="278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2207"/>
            <a:ext cx="9032374" cy="345638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Аутбридинг</a:t>
            </a:r>
            <a:r>
              <a:rPr lang="ru-RU" dirty="0" smtClean="0"/>
              <a:t>— 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система </a:t>
            </a:r>
            <a:r>
              <a:rPr lang="ru-RU" dirty="0" err="1"/>
              <a:t>схрещувань</a:t>
            </a:r>
            <a:r>
              <a:rPr lang="ru-RU" dirty="0"/>
              <a:t> </a:t>
            </a:r>
            <a:r>
              <a:rPr lang="ru-RU" dirty="0" err="1"/>
              <a:t>неспоріднених</a:t>
            </a:r>
            <a:r>
              <a:rPr lang="ru-RU" dirty="0"/>
              <a:t> форм одного виду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Неспорідненість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пред­ків</a:t>
            </a:r>
            <a:r>
              <a:rPr lang="ru-RU" dirty="0"/>
              <a:t> у </a:t>
            </a:r>
            <a:r>
              <a:rPr lang="ru-RU" dirty="0" err="1"/>
              <a:t>найближчих</a:t>
            </a:r>
            <a:r>
              <a:rPr lang="ru-RU" dirty="0"/>
              <a:t> 4—6 </a:t>
            </a:r>
            <a:r>
              <a:rPr lang="ru-RU" dirty="0" err="1"/>
              <a:t>поколіннях</a:t>
            </a:r>
            <a:r>
              <a:rPr lang="ru-RU" dirty="0"/>
              <a:t> (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споріднених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будь-яка </a:t>
            </a:r>
            <a:r>
              <a:rPr lang="ru-RU" dirty="0" err="1"/>
              <a:t>випад­кова</a:t>
            </a:r>
            <a:r>
              <a:rPr lang="ru-RU" dirty="0"/>
              <a:t> пара, </a:t>
            </a:r>
            <a:r>
              <a:rPr lang="ru-RU" dirty="0" err="1"/>
              <a:t>вибрана</a:t>
            </a:r>
            <a:r>
              <a:rPr lang="ru-RU" dirty="0"/>
              <a:t> з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 </a:t>
            </a:r>
            <a:r>
              <a:rPr lang="ru-RU" dirty="0"/>
              <a:t>строгому </a:t>
            </a:r>
            <a:r>
              <a:rPr lang="ru-RU" dirty="0" err="1"/>
              <a:t>відборі</a:t>
            </a:r>
            <a:r>
              <a:rPr lang="ru-RU" dirty="0"/>
              <a:t> аут­бридинг приводить до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низці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 descr="C:\Users\liza\Desktop\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46" y="2996952"/>
            <a:ext cx="6003582" cy="361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96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3637" y="199631"/>
            <a:ext cx="5809848" cy="6119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При 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спа­дкові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самців</a:t>
            </a:r>
            <a:r>
              <a:rPr lang="ru-RU" dirty="0"/>
              <a:t> за </a:t>
            </a:r>
            <a:r>
              <a:rPr lang="ru-RU" dirty="0" err="1"/>
              <a:t>ознаками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них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вияв­ляються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кількістю</a:t>
            </a:r>
            <a:r>
              <a:rPr lang="ru-RU" dirty="0"/>
              <a:t> молока і </a:t>
            </a:r>
            <a:r>
              <a:rPr lang="ru-RU" dirty="0" err="1"/>
              <a:t>жирномолочності</a:t>
            </a:r>
            <a:r>
              <a:rPr lang="ru-RU" dirty="0"/>
              <a:t> у </a:t>
            </a:r>
            <a:r>
              <a:rPr lang="ru-RU" dirty="0" err="1"/>
              <a:t>биків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яйценоскості</a:t>
            </a:r>
            <a:r>
              <a:rPr lang="ru-RU" dirty="0"/>
              <a:t> у </a:t>
            </a:r>
            <a:r>
              <a:rPr lang="ru-RU" dirty="0" err="1"/>
              <a:t>півнів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ме­тод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за потомством.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нечисленне</a:t>
            </a:r>
            <a:r>
              <a:rPr lang="ru-RU" dirty="0"/>
              <a:t> потомство і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продуктив­ність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/>
              <a:t> і </a:t>
            </a:r>
            <a:r>
              <a:rPr lang="ru-RU" dirty="0" err="1"/>
              <a:t>середньою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 по­роди.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дочок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гово­рить про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породи.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</a:t>
            </a:r>
            <a:r>
              <a:rPr lang="ru-RU" dirty="0" err="1"/>
              <a:t>самця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потомство за </a:t>
            </a:r>
            <a:r>
              <a:rPr lang="ru-RU" dirty="0" err="1"/>
              <a:t>допомогою</a:t>
            </a:r>
            <a:r>
              <a:rPr lang="ru-RU" dirty="0"/>
              <a:t> штучного </a:t>
            </a:r>
            <a:r>
              <a:rPr lang="ru-RU" dirty="0" err="1"/>
              <a:t>запліднення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ембріони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у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матку </a:t>
            </a:r>
            <a:r>
              <a:rPr lang="ru-RU" dirty="0" err="1"/>
              <a:t>безпородних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прискорити</a:t>
            </a:r>
            <a:r>
              <a:rPr lang="ru-RU" dirty="0"/>
              <a:t> </a:t>
            </a:r>
            <a:r>
              <a:rPr lang="ru-RU" dirty="0" err="1"/>
              <a:t>селекційну</a:t>
            </a:r>
            <a:r>
              <a:rPr lang="ru-RU" dirty="0"/>
              <a:t> роботу.</a:t>
            </a:r>
            <a:endParaRPr lang="ru-RU" dirty="0"/>
          </a:p>
        </p:txBody>
      </p:sp>
      <p:pic>
        <p:nvPicPr>
          <p:cNvPr id="7170" name="Picture 2" descr="C:\Users\liza\Desktop\1328013398_ca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640441"/>
            <a:ext cx="3401270" cy="261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iza\Desktop\ka-8sUcQ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5" y="3290964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876" y="2996952"/>
            <a:ext cx="5485304" cy="374331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Цінні</a:t>
            </a:r>
            <a:r>
              <a:rPr lang="ru-RU" dirty="0"/>
              <a:t> породи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академіком</a:t>
            </a:r>
            <a:r>
              <a:rPr lang="ru-RU" dirty="0"/>
              <a:t> М. Ф. </a:t>
            </a:r>
            <a:r>
              <a:rPr lang="ru-RU" dirty="0" err="1"/>
              <a:t>Івановим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свиня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маток </a:t>
            </a:r>
            <a:r>
              <a:rPr lang="ru-RU" dirty="0" err="1"/>
              <a:t>місцевої</a:t>
            </a:r>
            <a:r>
              <a:rPr lang="ru-RU" dirty="0"/>
              <a:t> породи з кабаном </a:t>
            </a:r>
            <a:r>
              <a:rPr lang="ru-RU" dirty="0" err="1"/>
              <a:t>англій­ської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і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жорстким</a:t>
            </a:r>
            <a:r>
              <a:rPr lang="ru-RU" dirty="0"/>
              <a:t> </a:t>
            </a:r>
            <a:r>
              <a:rPr lang="ru-RU" dirty="0" err="1"/>
              <a:t>відбором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Ним </a:t>
            </a:r>
            <a:r>
              <a:rPr lang="ru-RU" dirty="0"/>
              <a:t>же створена порода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асканійський</a:t>
            </a:r>
            <a:r>
              <a:rPr lang="ru-RU" dirty="0"/>
              <a:t> рамбулье 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настригом </a:t>
            </a:r>
            <a:r>
              <a:rPr lang="ru-RU" dirty="0" err="1"/>
              <a:t>першокласної</a:t>
            </a:r>
            <a:r>
              <a:rPr lang="ru-RU" dirty="0"/>
              <a:t> </a:t>
            </a:r>
            <a:r>
              <a:rPr lang="ru-RU" dirty="0" err="1"/>
              <a:t>шерсті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/>
              <a:t>молочною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харак­теризується</a:t>
            </a:r>
            <a:r>
              <a:rPr lang="ru-RU" dirty="0"/>
              <a:t> </a:t>
            </a:r>
            <a:r>
              <a:rPr lang="ru-RU" dirty="0" err="1"/>
              <a:t>костромська</a:t>
            </a:r>
            <a:r>
              <a:rPr lang="ru-RU" dirty="0"/>
              <a:t> порода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: до 15— 16 тис. л молока на </a:t>
            </a:r>
            <a:r>
              <a:rPr lang="ru-RU" dirty="0" err="1"/>
              <a:t>рік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 descr="C:\Users\liz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6" y="116632"/>
            <a:ext cx="407788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iza\Desktop\IMG_5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44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iza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23" y="3082280"/>
            <a:ext cx="3011309" cy="376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47</TotalTime>
  <Words>636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Селекція тварин</vt:lpstr>
      <vt:lpstr>ОСНОВИ СЕЛЕКЦІЇ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Селекція тварин</dc:title>
  <dc:creator>Lizk</dc:creator>
  <cp:lastModifiedBy>Lizk</cp:lastModifiedBy>
  <cp:revision>6</cp:revision>
  <dcterms:created xsi:type="dcterms:W3CDTF">2014-10-12T18:23:28Z</dcterms:created>
  <dcterms:modified xsi:type="dcterms:W3CDTF">2014-10-12T19:21:51Z</dcterms:modified>
</cp:coreProperties>
</file>