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2" r:id="rId13"/>
    <p:sldId id="273" r:id="rId14"/>
    <p:sldId id="27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" y="0"/>
            <a:ext cx="9111992" cy="685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013176"/>
            <a:ext cx="3992488" cy="913656"/>
          </a:xfrm>
        </p:spPr>
        <p:txBody>
          <a:bodyPr>
            <a:normAutofit/>
          </a:bodyPr>
          <a:lstStyle/>
          <a:p>
            <a:r>
              <a:rPr lang="uk-UA" dirty="0" smtClean="0"/>
              <a:t>  виконала учениця 9-А класу,</a:t>
            </a:r>
            <a:r>
              <a:rPr lang="uk-UA" dirty="0" err="1"/>
              <a:t>В</a:t>
            </a:r>
            <a:r>
              <a:rPr lang="uk-UA" dirty="0" err="1" smtClean="0"/>
              <a:t>елітченко</a:t>
            </a:r>
            <a:r>
              <a:rPr lang="uk-UA" dirty="0" smtClean="0"/>
              <a:t> Юлія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76" y="1412776"/>
            <a:ext cx="7990656" cy="2882751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Захворювання статевих органів та їх запобігання 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1260" cy="1293609"/>
          </a:xfrm>
        </p:spPr>
        <p:txBody>
          <a:bodyPr/>
          <a:lstStyle/>
          <a:p>
            <a:r>
              <a:rPr lang="ru-RU" sz="2400" dirty="0" err="1"/>
              <a:t>Відстрочити</a:t>
            </a:r>
            <a:r>
              <a:rPr lang="ru-RU" sz="2400" dirty="0"/>
              <a:t> </a:t>
            </a:r>
            <a:r>
              <a:rPr lang="ru-RU" sz="2400" dirty="0" err="1"/>
              <a:t>сесуальні</a:t>
            </a:r>
            <a:r>
              <a:rPr lang="ru-RU" sz="2400" dirty="0"/>
              <a:t> </a:t>
            </a:r>
            <a:r>
              <a:rPr lang="ru-RU" sz="2400" dirty="0" err="1"/>
              <a:t>стосунки</a:t>
            </a:r>
            <a:r>
              <a:rPr lang="ru-RU" sz="2400" dirty="0"/>
              <a:t> до того </a:t>
            </a:r>
            <a:r>
              <a:rPr lang="ru-RU" sz="2400" dirty="0" err="1"/>
              <a:t>часу,коли</a:t>
            </a:r>
            <a:r>
              <a:rPr lang="ru-RU" sz="2400" dirty="0"/>
              <a:t> </a:t>
            </a:r>
            <a:r>
              <a:rPr lang="ru-RU" sz="2400" dirty="0" err="1"/>
              <a:t>зможете</a:t>
            </a:r>
            <a:r>
              <a:rPr lang="ru-RU" sz="2400" dirty="0"/>
              <a:t> </a:t>
            </a:r>
            <a:r>
              <a:rPr lang="ru-RU" sz="2400" dirty="0" err="1"/>
              <a:t>відповідати</a:t>
            </a:r>
            <a:r>
              <a:rPr lang="ru-RU" sz="2400" dirty="0"/>
              <a:t> за </a:t>
            </a:r>
            <a:r>
              <a:rPr lang="ru-RU" sz="2400" dirty="0" err="1"/>
              <a:t>можливі</a:t>
            </a:r>
            <a:r>
              <a:rPr lang="ru-RU" sz="2400" dirty="0"/>
              <a:t> </a:t>
            </a:r>
            <a:r>
              <a:rPr lang="ru-RU" sz="2400" dirty="0" err="1"/>
              <a:t>наслідки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1926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3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064896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Раннє</a:t>
            </a:r>
            <a:r>
              <a:rPr lang="ru-RU" sz="2800" dirty="0" smtClean="0"/>
              <a:t> </a:t>
            </a:r>
            <a:r>
              <a:rPr lang="ru-RU" sz="2800" dirty="0" err="1"/>
              <a:t>розпізнання</a:t>
            </a:r>
            <a:r>
              <a:rPr lang="ru-RU" sz="2800" dirty="0"/>
              <a:t> </a:t>
            </a:r>
            <a:r>
              <a:rPr lang="ru-RU" sz="2800" dirty="0" err="1"/>
              <a:t>хвороби</a:t>
            </a:r>
            <a:r>
              <a:rPr lang="ru-RU" sz="2800" dirty="0"/>
              <a:t> та </a:t>
            </a:r>
            <a:r>
              <a:rPr lang="ru-RU" sz="2800" dirty="0" err="1"/>
              <a:t>своєчасне,повноцінне</a:t>
            </a:r>
            <a:r>
              <a:rPr lang="ru-RU" sz="2800" dirty="0"/>
              <a:t> </a:t>
            </a:r>
            <a:r>
              <a:rPr lang="ru-RU" sz="2800" dirty="0" err="1"/>
              <a:t>лікування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99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Зберігати</a:t>
            </a:r>
            <a:r>
              <a:rPr lang="ru-RU" sz="2800" dirty="0" smtClean="0"/>
              <a:t> </a:t>
            </a:r>
            <a:r>
              <a:rPr lang="ru-RU" sz="2800" dirty="0" err="1"/>
              <a:t>взаємну</a:t>
            </a:r>
            <a:r>
              <a:rPr lang="ru-RU" sz="2800" dirty="0"/>
              <a:t> </a:t>
            </a:r>
            <a:r>
              <a:rPr lang="ru-RU" sz="2800" dirty="0" err="1"/>
              <a:t>вірність</a:t>
            </a:r>
            <a:r>
              <a:rPr lang="ru-RU" sz="2800" dirty="0"/>
              <a:t> у </a:t>
            </a:r>
            <a:r>
              <a:rPr lang="ru-RU" sz="2800" dirty="0" err="1"/>
              <a:t>шлюбі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серйозних</a:t>
            </a:r>
            <a:r>
              <a:rPr lang="ru-RU" sz="2800" dirty="0"/>
              <a:t> </a:t>
            </a:r>
            <a:r>
              <a:rPr lang="ru-RU" sz="2800" dirty="0" err="1"/>
              <a:t>стосунках</a:t>
            </a:r>
            <a:endParaRPr lang="ru-RU" sz="2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920880" cy="48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6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6912768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Не </a:t>
            </a:r>
            <a:r>
              <a:rPr lang="ru-RU" sz="2800" dirty="0" err="1"/>
              <a:t>вступати</a:t>
            </a:r>
            <a:r>
              <a:rPr lang="ru-RU" sz="2800" dirty="0"/>
              <a:t> у </a:t>
            </a:r>
            <a:r>
              <a:rPr lang="ru-RU" sz="2800" dirty="0" err="1"/>
              <a:t>випадкові</a:t>
            </a:r>
            <a:r>
              <a:rPr lang="ru-RU" sz="2800" dirty="0"/>
              <a:t> </a:t>
            </a:r>
            <a:r>
              <a:rPr lang="ru-RU" sz="2800" dirty="0" err="1"/>
              <a:t>статеві</a:t>
            </a:r>
            <a:r>
              <a:rPr lang="ru-RU" sz="2800" dirty="0"/>
              <a:t> </a:t>
            </a:r>
            <a:r>
              <a:rPr lang="ru-RU" sz="2800" dirty="0" err="1"/>
              <a:t>контакти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83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Дотримуватися</a:t>
            </a:r>
            <a:r>
              <a:rPr lang="ru-RU" dirty="0"/>
              <a:t> правил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240360" cy="4843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03" y="2204864"/>
            <a:ext cx="5184576" cy="4039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2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443" y="764704"/>
            <a:ext cx="42351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За одну </a:t>
            </a:r>
            <a:r>
              <a:rPr kumimoji="0" lang="ru-RU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помилку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можна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розплачуватися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ціле</a:t>
            </a: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життя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33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943396"/>
              </p:ext>
            </p:extLst>
          </p:nvPr>
        </p:nvGraphicFramePr>
        <p:xfrm>
          <a:off x="381000" y="1973263"/>
          <a:ext cx="8407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/>
                <a:gridCol w="4203700"/>
              </a:tblGrid>
              <a:tr h="0"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          Жіночі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          Чоловічі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1. Вагініт — запалення слизової оболонки піхви.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1.Простатит- запальні ураження передміхурової залози.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2.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Ендометріт</a:t>
                      </a:r>
                      <a:r>
                        <a:rPr lang="ru-RU" dirty="0" smtClean="0"/>
                        <a:t> — </a:t>
                      </a:r>
                      <a:r>
                        <a:rPr lang="ru-RU" dirty="0" err="1" smtClean="0"/>
                        <a:t>запальний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процес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матці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2. </a:t>
                      </a:r>
                      <a:r>
                        <a:rPr lang="uk-UA" dirty="0" err="1" smtClean="0"/>
                        <a:t>Уретрит-</a:t>
                      </a:r>
                      <a:r>
                        <a:rPr lang="uk-UA" dirty="0" smtClean="0"/>
                        <a:t> запалення </a:t>
                      </a:r>
                      <a:r>
                        <a:rPr lang="uk-UA" dirty="0" err="1" smtClean="0"/>
                        <a:t>сечовипускного</a:t>
                      </a:r>
                      <a:r>
                        <a:rPr lang="uk-UA" dirty="0" smtClean="0"/>
                        <a:t> каналу.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3.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Сальпінгіт</a:t>
                      </a:r>
                      <a:r>
                        <a:rPr lang="ru-RU" dirty="0" smtClean="0"/>
                        <a:t> — </a:t>
                      </a:r>
                      <a:r>
                        <a:rPr lang="ru-RU" dirty="0" err="1" smtClean="0"/>
                        <a:t>запальний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процес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маткової</a:t>
                      </a:r>
                      <a:r>
                        <a:rPr lang="ru-RU" dirty="0" smtClean="0"/>
                        <a:t> труби.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3.Баланопостит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4.</a:t>
                      </a:r>
                      <a:r>
                        <a:rPr lang="ru-RU" dirty="0" smtClean="0"/>
                        <a:t> Оофорит — </a:t>
                      </a:r>
                      <a:r>
                        <a:rPr lang="ru-RU" dirty="0" err="1" smtClean="0"/>
                        <a:t>запальний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процес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яєчнику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Захворювання статевих органів:</a:t>
            </a:r>
            <a:endParaRPr lang="ru-RU" dirty="0"/>
          </a:p>
        </p:txBody>
      </p:sp>
      <p:pic>
        <p:nvPicPr>
          <p:cNvPr id="7" name="Picture 248" descr="donate_blood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3437" y="5065172"/>
            <a:ext cx="1242979" cy="1570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80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1667862" cy="364502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564904"/>
            <a:ext cx="1872208" cy="356157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Поняття</a:t>
            </a:r>
            <a:r>
              <a:rPr lang="ru-RU" dirty="0"/>
              <a:t> про </a:t>
            </a:r>
            <a:r>
              <a:rPr lang="ru-RU" dirty="0" err="1"/>
              <a:t>венеричні</a:t>
            </a:r>
            <a:r>
              <a:rPr lang="ru-RU" dirty="0"/>
              <a:t> </a:t>
            </a:r>
            <a:r>
              <a:rPr lang="ru-RU" dirty="0" err="1" smtClean="0"/>
              <a:t>хвороби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48244" y="1809196"/>
            <a:ext cx="6102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Венеричні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                                      </a:t>
            </a:r>
            <a:r>
              <a:rPr lang="ru-RU" dirty="0" err="1"/>
              <a:t>інфекційних</a:t>
            </a:r>
            <a:r>
              <a:rPr lang="ru-RU" dirty="0"/>
              <a:t> хвороб,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статевим</a:t>
            </a:r>
            <a:r>
              <a:rPr lang="ru-RU" dirty="0"/>
              <a:t> шляхом; на них </a:t>
            </a:r>
            <a:r>
              <a:rPr lang="ru-RU" dirty="0" err="1"/>
              <a:t>хворіють</a:t>
            </a:r>
            <a:r>
              <a:rPr lang="ru-RU" dirty="0"/>
              <a:t> </a:t>
            </a:r>
            <a:r>
              <a:rPr lang="ru-RU" dirty="0" err="1"/>
              <a:t>однаковою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як </a:t>
            </a:r>
            <a:r>
              <a:rPr lang="ru-RU" dirty="0" err="1"/>
              <a:t>чоловіки</a:t>
            </a:r>
            <a:r>
              <a:rPr lang="ru-RU" dirty="0"/>
              <a:t>, так і </a:t>
            </a:r>
            <a:r>
              <a:rPr lang="ru-RU" dirty="0" err="1"/>
              <a:t>жінки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венеричні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не </a:t>
            </a:r>
            <a:r>
              <a:rPr lang="ru-RU" dirty="0" err="1"/>
              <a:t>залишають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себе </a:t>
            </a:r>
            <a:r>
              <a:rPr lang="ru-RU" dirty="0" err="1"/>
              <a:t>імунітету</a:t>
            </a:r>
            <a:r>
              <a:rPr lang="ru-RU" dirty="0"/>
              <a:t>, і при повторному </a:t>
            </a:r>
            <a:r>
              <a:rPr lang="ru-RU" dirty="0" err="1"/>
              <a:t>зараженні</a:t>
            </a:r>
            <a:r>
              <a:rPr lang="ru-RU" dirty="0"/>
              <a:t> хвороба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. При  </a:t>
            </a:r>
            <a:r>
              <a:rPr lang="ru-RU" dirty="0" err="1"/>
              <a:t>венеричних</a:t>
            </a:r>
            <a:r>
              <a:rPr lang="ru-RU" dirty="0"/>
              <a:t> хворобах </a:t>
            </a:r>
            <a:r>
              <a:rPr lang="ru-RU" dirty="0" err="1"/>
              <a:t>видужання</a:t>
            </a:r>
            <a:r>
              <a:rPr lang="ru-RU" dirty="0"/>
              <a:t> не </a:t>
            </a:r>
            <a:r>
              <a:rPr lang="ru-RU" dirty="0" err="1"/>
              <a:t>настає</a:t>
            </a:r>
            <a:r>
              <a:rPr lang="ru-RU" dirty="0"/>
              <a:t> само по </a:t>
            </a:r>
            <a:r>
              <a:rPr lang="ru-RU" dirty="0" err="1"/>
              <a:t>собі</a:t>
            </a:r>
            <a:r>
              <a:rPr lang="ru-RU" dirty="0"/>
              <a:t>: без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хворіє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все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r>
              <a:rPr lang="ru-RU" dirty="0"/>
              <a:t>                                                                                                                                </a:t>
            </a:r>
            <a:r>
              <a:rPr lang="ru-RU" dirty="0" smtClean="0"/>
              <a:t>   </a:t>
            </a:r>
            <a:r>
              <a:rPr lang="ru-RU" dirty="0" err="1" smtClean="0"/>
              <a:t>Венеричні</a:t>
            </a:r>
            <a:r>
              <a:rPr lang="ru-RU" dirty="0" smtClean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“хворобами </a:t>
            </a:r>
            <a:r>
              <a:rPr lang="ru-RU" dirty="0" err="1"/>
              <a:t>поведінки</a:t>
            </a:r>
            <a:r>
              <a:rPr lang="ru-RU" dirty="0"/>
              <a:t>”,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поширенню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моральна </a:t>
            </a:r>
            <a:r>
              <a:rPr lang="ru-RU" dirty="0" err="1"/>
              <a:t>розбещеність</a:t>
            </a:r>
            <a:r>
              <a:rPr lang="ru-RU" dirty="0"/>
              <a:t>, </a:t>
            </a:r>
            <a:r>
              <a:rPr lang="ru-RU" dirty="0" err="1"/>
              <a:t>випадкові</a:t>
            </a:r>
            <a:r>
              <a:rPr lang="ru-RU" dirty="0"/>
              <a:t> </a:t>
            </a:r>
            <a:r>
              <a:rPr lang="ru-RU" dirty="0" err="1"/>
              <a:t>статеві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неправильна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людей – причина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венеричних</a:t>
            </a:r>
            <a:r>
              <a:rPr lang="ru-RU" dirty="0"/>
              <a:t> хвороб у наш час.</a:t>
            </a:r>
          </a:p>
        </p:txBody>
      </p:sp>
    </p:spTree>
    <p:extLst>
      <p:ext uri="{BB962C8B-B14F-4D97-AF65-F5344CB8AC3E}">
        <p14:creationId xmlns:p14="http://schemas.microsoft.com/office/powerpoint/2010/main" val="11086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44824"/>
            <a:ext cx="6120680" cy="44256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/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Сифіліс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хронічне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венеричне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інфекційне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захворювання</a:t>
            </a:r>
            <a:r>
              <a:rPr lang="ru-RU" dirty="0">
                <a:solidFill>
                  <a:schemeClr val="tx1"/>
                </a:solidFill>
              </a:rPr>
              <a:t> , яке </a:t>
            </a:r>
            <a:r>
              <a:rPr lang="ru-RU" dirty="0" err="1">
                <a:solidFill>
                  <a:schemeClr val="tx1"/>
                </a:solidFill>
              </a:rPr>
              <a:t>уражує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шкіру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слизову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оболонку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внутрішні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кістки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нервову</a:t>
            </a:r>
            <a:r>
              <a:rPr lang="ru-RU" dirty="0">
                <a:solidFill>
                  <a:schemeClr val="tx1"/>
                </a:solidFill>
              </a:rPr>
              <a:t> систему. Хвороба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послідовну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зміну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стадій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Викликається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бактеріальним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збудником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блідою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трепонемою.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Симптоми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сифілісу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дуже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різноманітні</a:t>
            </a:r>
            <a:r>
              <a:rPr lang="ru-RU" dirty="0">
                <a:solidFill>
                  <a:schemeClr val="tx1"/>
                </a:solidFill>
              </a:rPr>
              <a:t>. Будь-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прояви,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виділення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незвичайна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висип</a:t>
            </a:r>
            <a:r>
              <a:rPr lang="ru-RU" dirty="0">
                <a:solidFill>
                  <a:schemeClr val="tx1"/>
                </a:solidFill>
              </a:rPr>
              <a:t>, особливо в </a:t>
            </a:r>
            <a:r>
              <a:rPr lang="ru-RU" dirty="0" err="1">
                <a:solidFill>
                  <a:schemeClr val="tx1"/>
                </a:solidFill>
              </a:rPr>
              <a:t>паховій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області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вже</a:t>
            </a:r>
            <a:r>
              <a:rPr lang="ru-RU" dirty="0">
                <a:solidFill>
                  <a:schemeClr val="tx1"/>
                </a:solidFill>
              </a:rPr>
              <a:t> є сигналом для </a:t>
            </a:r>
            <a:r>
              <a:rPr lang="ru-RU" dirty="0" err="1">
                <a:solidFill>
                  <a:schemeClr val="tx1"/>
                </a:solidFill>
              </a:rPr>
              <a:t>негайного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обстеження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лікаря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Сифіліс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належить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найдавніших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венеричних</a:t>
            </a:r>
            <a:r>
              <a:rPr lang="ru-RU" dirty="0">
                <a:solidFill>
                  <a:schemeClr val="tx1"/>
                </a:solidFill>
              </a:rPr>
              <a:t> хвороб. За </a:t>
            </a:r>
            <a:r>
              <a:rPr lang="ru-RU" dirty="0" err="1">
                <a:solidFill>
                  <a:schemeClr val="tx1"/>
                </a:solidFill>
              </a:rPr>
              <a:t>однією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версій</a:t>
            </a:r>
            <a:r>
              <a:rPr lang="ru-RU" dirty="0">
                <a:solidFill>
                  <a:schemeClr val="tx1"/>
                </a:solidFill>
              </a:rPr>
              <a:t>, про </a:t>
            </a:r>
            <a:r>
              <a:rPr lang="ru-RU" dirty="0" err="1">
                <a:solidFill>
                  <a:schemeClr val="tx1"/>
                </a:solidFill>
              </a:rPr>
              <a:t>неї</a:t>
            </a:r>
            <a:r>
              <a:rPr lang="ru-RU" dirty="0">
                <a:solidFill>
                  <a:schemeClr val="tx1"/>
                </a:solidFill>
              </a:rPr>
              <a:t> стало </a:t>
            </a:r>
            <a:r>
              <a:rPr lang="ru-RU" dirty="0" err="1">
                <a:solidFill>
                  <a:schemeClr val="tx1"/>
                </a:solidFill>
              </a:rPr>
              <a:t>відомо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часів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Гіппократа</a:t>
            </a:r>
            <a:r>
              <a:rPr lang="ru-RU" dirty="0">
                <a:solidFill>
                  <a:schemeClr val="tx1"/>
                </a:solidFill>
              </a:rPr>
              <a:t> (460 </a:t>
            </a:r>
            <a:r>
              <a:rPr lang="ru-RU" dirty="0" err="1">
                <a:solidFill>
                  <a:schemeClr val="tx1"/>
                </a:solidFill>
              </a:rPr>
              <a:t>р.до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н.е</a:t>
            </a:r>
            <a:r>
              <a:rPr lang="ru-RU" dirty="0">
                <a:solidFill>
                  <a:schemeClr val="tx1"/>
                </a:solidFill>
              </a:rPr>
              <a:t>), за </a:t>
            </a:r>
            <a:r>
              <a:rPr lang="ru-RU" dirty="0" err="1">
                <a:solidFill>
                  <a:schemeClr val="tx1"/>
                </a:solidFill>
              </a:rPr>
              <a:t>іншою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плавань</a:t>
            </a:r>
            <a:r>
              <a:rPr lang="ru-RU" dirty="0">
                <a:solidFill>
                  <a:schemeClr val="tx1"/>
                </a:solidFill>
              </a:rPr>
              <a:t> з континенту до континенту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епохи</a:t>
            </a:r>
            <a:r>
              <a:rPr lang="ru-RU" dirty="0">
                <a:solidFill>
                  <a:schemeClr val="tx1"/>
                </a:solidFill>
              </a:rPr>
              <a:t> Великих </a:t>
            </a:r>
            <a:r>
              <a:rPr lang="ru-RU" dirty="0" err="1">
                <a:solidFill>
                  <a:schemeClr val="tx1"/>
                </a:solidFill>
              </a:rPr>
              <a:t>географічних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відкриттів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XIV </a:t>
            </a:r>
            <a:r>
              <a:rPr lang="ru-RU" dirty="0">
                <a:solidFill>
                  <a:schemeClr val="tx1"/>
                </a:solidFill>
              </a:rPr>
              <a:t>ст.). Так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інакше</a:t>
            </a:r>
            <a:r>
              <a:rPr lang="ru-RU" dirty="0">
                <a:solidFill>
                  <a:schemeClr val="tx1"/>
                </a:solidFill>
              </a:rPr>
              <a:t>, попри </a:t>
            </a:r>
            <a:r>
              <a:rPr lang="ru-RU" dirty="0" err="1">
                <a:solidFill>
                  <a:schemeClr val="tx1"/>
                </a:solidFill>
              </a:rPr>
              <a:t>бурхливий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медицини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позбавити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людство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венеричної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хвороби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досі</a:t>
            </a:r>
            <a:r>
              <a:rPr lang="ru-RU" dirty="0">
                <a:solidFill>
                  <a:schemeClr val="tx1"/>
                </a:solidFill>
              </a:rPr>
              <a:t> не вдалось. За </a:t>
            </a:r>
            <a:r>
              <a:rPr lang="ru-RU" dirty="0" err="1">
                <a:solidFill>
                  <a:schemeClr val="tx1"/>
                </a:solidFill>
              </a:rPr>
              <a:t>минулий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зареєстровано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всього</a:t>
            </a:r>
            <a:r>
              <a:rPr lang="ru-RU" dirty="0">
                <a:solidFill>
                  <a:schemeClr val="tx1"/>
                </a:solidFill>
              </a:rPr>
              <a:t> 145 </a:t>
            </a:r>
            <a:r>
              <a:rPr lang="ru-RU" dirty="0" err="1">
                <a:solidFill>
                  <a:schemeClr val="tx1"/>
                </a:solidFill>
              </a:rPr>
              <a:t>випадків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сифілісу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Сифіліс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32077"/>
            <a:ext cx="2971193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6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7632848" cy="4281655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  <a:latin typeface="arial"/>
              </a:rPr>
              <a:t>Цікаво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домінуючу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позицію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по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цьому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захворюванню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займають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дівчата</a:t>
            </a:r>
            <a:r>
              <a:rPr lang="ru-RU" dirty="0">
                <a:solidFill>
                  <a:schemeClr val="tx1"/>
                </a:solidFill>
                <a:latin typeface="arial"/>
              </a:rPr>
              <a:t>: 114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осіб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загальної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кількості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складає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приблизно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78%. На перший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погляд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здається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цифри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малі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але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насправді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вони є одними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із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найвищих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Європі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Іншими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словами, «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спалахи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хвороби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за кордоном в рази не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дотягують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нашої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буденщини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».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Хоча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варто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відзначити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останні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роки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ситуація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значно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покращилась</a:t>
            </a:r>
            <a:r>
              <a:rPr lang="ru-RU" dirty="0">
                <a:solidFill>
                  <a:schemeClr val="tx1"/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Ще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в 2006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році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хворими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сифіліс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серед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підлітків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було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майже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450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осіб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сьогодні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ця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цифра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скоротилась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в три з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чимось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рази.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arial"/>
              </a:rPr>
              <a:t>В основному,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дані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по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сифілісу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збігаються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загальною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картиною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венеричних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захворювань</a:t>
            </a:r>
            <a:r>
              <a:rPr lang="ru-RU" dirty="0">
                <a:solidFill>
                  <a:schemeClr val="tx1"/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Хвороби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такого типу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більше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розповсюджені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сході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країни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і в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Київський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області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а в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західних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північних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регіонах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менше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Це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пояснити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тим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що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українського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населення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розповсюдження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сифілісу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носить «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соціальний</a:t>
            </a:r>
            <a:r>
              <a:rPr lang="ru-RU" dirty="0">
                <a:solidFill>
                  <a:schemeClr val="tx1"/>
                </a:solidFill>
                <a:latin typeface="arial"/>
              </a:rPr>
              <a:t>» характер.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381000" y="1410240"/>
            <a:ext cx="230560" cy="14655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837"/>
            <a:ext cx="1944216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51852"/>
            <a:ext cx="2016224" cy="1514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5837"/>
            <a:ext cx="2016224" cy="1358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974"/>
            <a:ext cx="1728191" cy="1465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5890"/>
            <a:ext cx="1544762" cy="13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" y="2560638"/>
            <a:ext cx="7096125" cy="27241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381000" y="1410240"/>
            <a:ext cx="45719" cy="14655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0" y="116632"/>
            <a:ext cx="2160240" cy="1424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53" y="116632"/>
            <a:ext cx="2272347" cy="1424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1607942" cy="1424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2" y="130823"/>
            <a:ext cx="2880320" cy="14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79712" y="1844824"/>
            <a:ext cx="6809180" cy="4425671"/>
          </a:xfrm>
        </p:spPr>
        <p:txBody>
          <a:bodyPr>
            <a:normAutofit/>
          </a:bodyPr>
          <a:lstStyle/>
          <a:p>
            <a:r>
              <a:rPr lang="ru-RU" dirty="0"/>
              <a:t>Гонорея — </a:t>
            </a:r>
            <a:r>
              <a:rPr lang="ru-RU" dirty="0" err="1"/>
              <a:t>венерична</a:t>
            </a:r>
            <a:r>
              <a:rPr lang="ru-RU" dirty="0"/>
              <a:t> </a:t>
            </a:r>
            <a:r>
              <a:rPr lang="ru-RU" dirty="0" err="1"/>
              <a:t>інфекційна</a:t>
            </a:r>
            <a:r>
              <a:rPr lang="ru-RU" dirty="0"/>
              <a:t> хвороба,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слизової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сечостатевих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; у </a:t>
            </a:r>
            <a:r>
              <a:rPr lang="ru-RU" dirty="0" err="1"/>
              <a:t>розмовній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трипер</a:t>
            </a:r>
            <a:r>
              <a:rPr lang="ru-RU" dirty="0"/>
              <a:t>. </a:t>
            </a:r>
            <a:r>
              <a:rPr lang="ru-RU" dirty="0" err="1"/>
              <a:t>Викликається</a:t>
            </a:r>
            <a:r>
              <a:rPr lang="ru-RU" dirty="0"/>
              <a:t> </a:t>
            </a:r>
            <a:r>
              <a:rPr lang="ru-RU" dirty="0" err="1"/>
              <a:t>гонококом</a:t>
            </a:r>
            <a:r>
              <a:rPr lang="ru-RU" dirty="0"/>
              <a:t>. Гонорея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найпоширеніших</a:t>
            </a:r>
            <a:r>
              <a:rPr lang="ru-RU" dirty="0"/>
              <a:t> </a:t>
            </a:r>
            <a:r>
              <a:rPr lang="ru-RU" dirty="0" err="1"/>
              <a:t>бактеріальних</a:t>
            </a:r>
            <a:r>
              <a:rPr lang="ru-RU" dirty="0"/>
              <a:t> </a:t>
            </a:r>
            <a:r>
              <a:rPr lang="ru-RU" dirty="0" err="1"/>
              <a:t>інфекцій</a:t>
            </a:r>
            <a:r>
              <a:rPr lang="ru-RU" dirty="0"/>
              <a:t>: за </a:t>
            </a:r>
            <a:r>
              <a:rPr lang="ru-RU" dirty="0" err="1"/>
              <a:t>даними</a:t>
            </a:r>
            <a:r>
              <a:rPr lang="ru-RU" dirty="0"/>
              <a:t> ВООЗ </a:t>
            </a:r>
            <a:r>
              <a:rPr lang="ru-RU" dirty="0" err="1"/>
              <a:t>щорічно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захворює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150—180 млн. людей. </a:t>
            </a:r>
            <a:r>
              <a:rPr lang="ru-RU" dirty="0" err="1"/>
              <a:t>Дорослі</a:t>
            </a:r>
            <a:r>
              <a:rPr lang="ru-RU" dirty="0"/>
              <a:t> люди </a:t>
            </a:r>
            <a:r>
              <a:rPr lang="ru-RU" dirty="0" err="1"/>
              <a:t>заражаються</a:t>
            </a:r>
            <a:r>
              <a:rPr lang="ru-RU" dirty="0"/>
              <a:t> практично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статевим</a:t>
            </a:r>
            <a:r>
              <a:rPr lang="ru-RU" dirty="0"/>
              <a:t> шляхом. </a:t>
            </a:r>
            <a:r>
              <a:rPr lang="ru-RU" dirty="0" err="1"/>
              <a:t>Діти</a:t>
            </a:r>
            <a:r>
              <a:rPr lang="ru-RU" dirty="0"/>
              <a:t> —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дівчатка</a:t>
            </a:r>
            <a:r>
              <a:rPr lang="ru-RU" dirty="0"/>
              <a:t> — через </a:t>
            </a:r>
            <a:r>
              <a:rPr lang="ru-RU" dirty="0" err="1"/>
              <a:t>інфіковані</a:t>
            </a:r>
            <a:r>
              <a:rPr lang="ru-RU" dirty="0"/>
              <a:t> мочалки, губки, </a:t>
            </a:r>
            <a:r>
              <a:rPr lang="ru-RU" dirty="0" err="1"/>
              <a:t>нічні</a:t>
            </a:r>
            <a:r>
              <a:rPr lang="ru-RU" dirty="0"/>
              <a:t> </a:t>
            </a:r>
            <a:r>
              <a:rPr lang="ru-RU" dirty="0" err="1"/>
              <a:t>горщики</a:t>
            </a:r>
            <a:r>
              <a:rPr lang="ru-RU" dirty="0"/>
              <a:t>, рушники, </a:t>
            </a:r>
            <a:r>
              <a:rPr lang="ru-RU" dirty="0" err="1"/>
              <a:t>пелюшки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Гонорея</a:t>
            </a:r>
            <a:endParaRPr lang="ru-RU" dirty="0"/>
          </a:p>
        </p:txBody>
      </p:sp>
      <p:pic>
        <p:nvPicPr>
          <p:cNvPr id="4" name="Picture 4" descr="surgeon_br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512" y="2132856"/>
            <a:ext cx="2064248" cy="3600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980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216024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81260" cy="1054394"/>
          </a:xfrm>
        </p:spPr>
        <p:txBody>
          <a:bodyPr/>
          <a:lstStyle/>
          <a:p>
            <a:r>
              <a:rPr lang="ru-RU" dirty="0" smtClean="0"/>
              <a:t>Трихомоноз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9917" y="1844824"/>
            <a:ext cx="59766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Трихомоноз  ( </a:t>
            </a:r>
            <a:r>
              <a:rPr lang="ru-RU" sz="1400" dirty="0" err="1"/>
              <a:t>трихомоніаз</a:t>
            </a:r>
            <a:r>
              <a:rPr lang="ru-RU" sz="1400" dirty="0"/>
              <a:t> )— </a:t>
            </a:r>
            <a:r>
              <a:rPr lang="ru-RU" sz="1400" dirty="0" err="1"/>
              <a:t>запальне</a:t>
            </a:r>
            <a:r>
              <a:rPr lang="ru-RU" sz="1400" dirty="0"/>
              <a:t> </a:t>
            </a:r>
            <a:r>
              <a:rPr lang="ru-RU" sz="1400" dirty="0" err="1"/>
              <a:t>захворювання</a:t>
            </a:r>
            <a:r>
              <a:rPr lang="ru-RU" sz="1400" dirty="0"/>
              <a:t> </a:t>
            </a:r>
            <a:r>
              <a:rPr lang="ru-RU" sz="1400" dirty="0" err="1"/>
              <a:t>органів</a:t>
            </a:r>
            <a:r>
              <a:rPr lang="ru-RU" sz="1400" dirty="0"/>
              <a:t> </a:t>
            </a:r>
            <a:r>
              <a:rPr lang="ru-RU" sz="1400" dirty="0" err="1"/>
              <a:t>сечостатевої</a:t>
            </a:r>
            <a:r>
              <a:rPr lang="ru-RU" sz="1400" dirty="0"/>
              <a:t> </a:t>
            </a:r>
            <a:r>
              <a:rPr lang="ru-RU" sz="1400" dirty="0" err="1"/>
              <a:t>системи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викликається</a:t>
            </a:r>
            <a:r>
              <a:rPr lang="ru-RU" sz="1400" dirty="0"/>
              <a:t> </a:t>
            </a:r>
            <a:r>
              <a:rPr lang="ru-RU" sz="1400" dirty="0" err="1"/>
              <a:t>вагінальною</a:t>
            </a:r>
            <a:r>
              <a:rPr lang="ru-RU" sz="1400" dirty="0"/>
              <a:t> трихомонадою.</a:t>
            </a:r>
          </a:p>
          <a:p>
            <a:r>
              <a:rPr lang="ru-RU" sz="1400" dirty="0" smtClean="0"/>
              <a:t> </a:t>
            </a:r>
            <a:r>
              <a:rPr lang="ru-RU" sz="1400" dirty="0" err="1" smtClean="0"/>
              <a:t>Збудник</a:t>
            </a:r>
            <a:r>
              <a:rPr lang="ru-RU" sz="1400" dirty="0" smtClean="0"/>
              <a:t> </a:t>
            </a:r>
            <a:r>
              <a:rPr lang="ru-RU" sz="1400" dirty="0" err="1"/>
              <a:t>захворювання</a:t>
            </a:r>
            <a:r>
              <a:rPr lang="ru-RU" sz="1400" dirty="0"/>
              <a:t> </a:t>
            </a:r>
            <a:r>
              <a:rPr lang="ru-RU" sz="1400" dirty="0" err="1"/>
              <a:t>передається</a:t>
            </a:r>
            <a:r>
              <a:rPr lang="ru-RU" sz="1400" dirty="0"/>
              <a:t> </a:t>
            </a:r>
            <a:r>
              <a:rPr lang="ru-RU" sz="1400" dirty="0" err="1"/>
              <a:t>статевим</a:t>
            </a:r>
            <a:r>
              <a:rPr lang="ru-RU" sz="1400" dirty="0"/>
              <a:t> шляхом. </a:t>
            </a:r>
            <a:r>
              <a:rPr lang="ru-RU" sz="1400" dirty="0" err="1"/>
              <a:t>Вагінальні</a:t>
            </a:r>
            <a:r>
              <a:rPr lang="ru-RU" sz="1400" dirty="0"/>
              <a:t> </a:t>
            </a:r>
            <a:r>
              <a:rPr lang="ru-RU" sz="1400" dirty="0" err="1"/>
              <a:t>тріхомонади</a:t>
            </a:r>
            <a:r>
              <a:rPr lang="ru-RU" sz="1400" dirty="0"/>
              <a:t> </a:t>
            </a:r>
            <a:r>
              <a:rPr lang="ru-RU" sz="1400" dirty="0" err="1"/>
              <a:t>нестійкі</a:t>
            </a:r>
            <a:r>
              <a:rPr lang="ru-RU" sz="1400" dirty="0"/>
              <a:t> до </a:t>
            </a:r>
            <a:r>
              <a:rPr lang="ru-RU" sz="1400" dirty="0" err="1"/>
              <a:t>дії</a:t>
            </a:r>
            <a:r>
              <a:rPr lang="ru-RU" sz="1400" dirty="0"/>
              <a:t>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чинників</a:t>
            </a:r>
            <a:r>
              <a:rPr lang="ru-RU" sz="1400" dirty="0"/>
              <a:t> </a:t>
            </a:r>
            <a:r>
              <a:rPr lang="ru-RU" sz="1400" dirty="0" err="1"/>
              <a:t>навколишнього</a:t>
            </a:r>
            <a:r>
              <a:rPr lang="ru-RU" sz="1400" dirty="0"/>
              <a:t> </a:t>
            </a:r>
            <a:r>
              <a:rPr lang="ru-RU" sz="1400" dirty="0" err="1"/>
              <a:t>середовища</a:t>
            </a:r>
            <a:r>
              <a:rPr lang="ru-RU" sz="1400" dirty="0"/>
              <a:t> і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впливом</a:t>
            </a:r>
            <a:r>
              <a:rPr lang="ru-RU" sz="1400" dirty="0"/>
              <a:t> </a:t>
            </a:r>
            <a:r>
              <a:rPr lang="ru-RU" sz="1400" dirty="0" err="1"/>
              <a:t>швидко</a:t>
            </a:r>
            <a:r>
              <a:rPr lang="ru-RU" sz="1400" dirty="0"/>
              <a:t> гинуть, але при </a:t>
            </a:r>
            <a:r>
              <a:rPr lang="ru-RU" sz="1400" dirty="0" err="1"/>
              <a:t>порушенні</a:t>
            </a:r>
            <a:r>
              <a:rPr lang="ru-RU" sz="1400" dirty="0"/>
              <a:t> </a:t>
            </a:r>
            <a:r>
              <a:rPr lang="ru-RU" sz="1400" dirty="0" err="1"/>
              <a:t>санітарно-гігієнічного</a:t>
            </a:r>
            <a:r>
              <a:rPr lang="ru-RU" sz="1400" dirty="0"/>
              <a:t> режиму </a:t>
            </a:r>
            <a:r>
              <a:rPr lang="ru-RU" sz="1400" dirty="0" err="1"/>
              <a:t>можливе</a:t>
            </a:r>
            <a:r>
              <a:rPr lang="ru-RU" sz="1400" dirty="0"/>
              <a:t> </a:t>
            </a:r>
            <a:r>
              <a:rPr lang="ru-RU" sz="1400" dirty="0" err="1"/>
              <a:t>застатеве</a:t>
            </a:r>
            <a:r>
              <a:rPr lang="ru-RU" sz="1400" dirty="0"/>
              <a:t> </a:t>
            </a:r>
            <a:r>
              <a:rPr lang="ru-RU" sz="1400" dirty="0" err="1"/>
              <a:t>зараження</a:t>
            </a:r>
            <a:r>
              <a:rPr lang="ru-RU" sz="1400" dirty="0"/>
              <a:t>. Таким шляхом хвора </a:t>
            </a:r>
            <a:r>
              <a:rPr lang="ru-RU" sz="1400" dirty="0" err="1"/>
              <a:t>мати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заразити</a:t>
            </a:r>
            <a:r>
              <a:rPr lang="ru-RU" sz="1400" dirty="0"/>
              <a:t> </a:t>
            </a:r>
            <a:r>
              <a:rPr lang="ru-RU" sz="1400" dirty="0" err="1"/>
              <a:t>дитину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Хворіють</a:t>
            </a:r>
            <a:r>
              <a:rPr lang="ru-RU" sz="1400" dirty="0"/>
              <a:t> </a:t>
            </a:r>
            <a:r>
              <a:rPr lang="ru-RU" sz="1400" dirty="0" err="1"/>
              <a:t>чоловіки</a:t>
            </a:r>
            <a:r>
              <a:rPr lang="ru-RU" sz="1400" dirty="0"/>
              <a:t> і </a:t>
            </a:r>
            <a:r>
              <a:rPr lang="ru-RU" sz="1400" dirty="0" err="1"/>
              <a:t>жінки</a:t>
            </a:r>
            <a:r>
              <a:rPr lang="ru-RU" sz="1400" dirty="0"/>
              <a:t>, </a:t>
            </a:r>
            <a:r>
              <a:rPr lang="ru-RU" sz="1400" dirty="0" err="1"/>
              <a:t>хоча</a:t>
            </a:r>
            <a:r>
              <a:rPr lang="ru-RU" sz="1400" dirty="0"/>
              <a:t> у </a:t>
            </a:r>
            <a:r>
              <a:rPr lang="ru-RU" sz="1400" dirty="0" err="1"/>
              <a:t>чоловіків</a:t>
            </a:r>
            <a:r>
              <a:rPr lang="ru-RU" sz="1400" dirty="0"/>
              <a:t> трихомоноз </a:t>
            </a:r>
            <a:r>
              <a:rPr lang="ru-RU" sz="1400" dirty="0" err="1"/>
              <a:t>протікає</a:t>
            </a:r>
            <a:r>
              <a:rPr lang="ru-RU" sz="1400" dirty="0"/>
              <a:t>, як правило, не </a:t>
            </a:r>
            <a:r>
              <a:rPr lang="ru-RU" sz="1400" dirty="0" err="1"/>
              <a:t>помітно</a:t>
            </a:r>
            <a:r>
              <a:rPr lang="ru-RU" sz="1400" dirty="0"/>
              <a:t>. </a:t>
            </a:r>
            <a:r>
              <a:rPr lang="ru-RU" sz="1400" dirty="0" err="1"/>
              <a:t>Запалення</a:t>
            </a:r>
            <a:r>
              <a:rPr lang="ru-RU" sz="1400" dirty="0"/>
              <a:t> </a:t>
            </a:r>
            <a:r>
              <a:rPr lang="ru-RU" sz="1400" dirty="0" err="1"/>
              <a:t>сечовипускального</a:t>
            </a:r>
            <a:r>
              <a:rPr lang="ru-RU" sz="1400" dirty="0"/>
              <a:t> каналу,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викликається</a:t>
            </a:r>
            <a:r>
              <a:rPr lang="ru-RU" sz="1400" dirty="0"/>
              <a:t> </a:t>
            </a:r>
            <a:r>
              <a:rPr lang="ru-RU" sz="1400" dirty="0" err="1"/>
              <a:t>тріхомонадою</a:t>
            </a:r>
            <a:r>
              <a:rPr lang="ru-RU" sz="1400" dirty="0"/>
              <a:t>,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супроводжуватися</a:t>
            </a:r>
            <a:r>
              <a:rPr lang="ru-RU" sz="1400" dirty="0"/>
              <a:t> </a:t>
            </a:r>
            <a:r>
              <a:rPr lang="ru-RU" sz="1400" dirty="0" err="1"/>
              <a:t>лише</a:t>
            </a:r>
            <a:r>
              <a:rPr lang="ru-RU" sz="1400" dirty="0"/>
              <a:t> </a:t>
            </a:r>
            <a:r>
              <a:rPr lang="ru-RU" sz="1400" dirty="0" err="1"/>
              <a:t>незначними</a:t>
            </a:r>
            <a:r>
              <a:rPr lang="ru-RU" sz="1400" dirty="0"/>
              <a:t> </a:t>
            </a:r>
            <a:r>
              <a:rPr lang="ru-RU" sz="1400" dirty="0" err="1"/>
              <a:t>слизистими</a:t>
            </a:r>
            <a:r>
              <a:rPr lang="ru-RU" sz="1400" dirty="0"/>
              <a:t> </a:t>
            </a:r>
            <a:r>
              <a:rPr lang="ru-RU" sz="1400" dirty="0" err="1"/>
              <a:t>виділеннями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не </a:t>
            </a:r>
            <a:r>
              <a:rPr lang="ru-RU" sz="1400" dirty="0" err="1"/>
              <a:t>заподіюють</a:t>
            </a:r>
            <a:r>
              <a:rPr lang="ru-RU" sz="1400" dirty="0"/>
              <a:t> </a:t>
            </a:r>
            <a:r>
              <a:rPr lang="ru-RU" sz="1400" dirty="0" err="1"/>
              <a:t>неспокою</a:t>
            </a:r>
            <a:r>
              <a:rPr lang="ru-RU" sz="1400" dirty="0"/>
              <a:t>. </a:t>
            </a:r>
            <a:r>
              <a:rPr lang="ru-RU" sz="1400" dirty="0" err="1"/>
              <a:t>Залишаючись</a:t>
            </a:r>
            <a:r>
              <a:rPr lang="ru-RU" sz="1400" dirty="0"/>
              <a:t> практично </a:t>
            </a:r>
            <a:r>
              <a:rPr lang="ru-RU" sz="1400" dirty="0" err="1"/>
              <a:t>здоровим</a:t>
            </a:r>
            <a:r>
              <a:rPr lang="ru-RU" sz="1400" dirty="0"/>
              <a:t>, </a:t>
            </a:r>
            <a:r>
              <a:rPr lang="ru-RU" sz="1400" dirty="0" err="1"/>
              <a:t>чоловік</a:t>
            </a:r>
            <a:r>
              <a:rPr lang="ru-RU" sz="1400" dirty="0"/>
              <a:t>, не </a:t>
            </a:r>
            <a:r>
              <a:rPr lang="ru-RU" sz="1400" dirty="0" err="1"/>
              <a:t>підозрюючи</a:t>
            </a:r>
            <a:r>
              <a:rPr lang="ru-RU" sz="1400" dirty="0"/>
              <a:t> про хворобу, </a:t>
            </a:r>
            <a:r>
              <a:rPr lang="ru-RU" sz="1400" dirty="0" err="1"/>
              <a:t>може</a:t>
            </a:r>
            <a:r>
              <a:rPr lang="ru-RU" sz="1400" dirty="0"/>
              <a:t> не </a:t>
            </a:r>
            <a:r>
              <a:rPr lang="ru-RU" sz="1400" dirty="0" err="1"/>
              <a:t>лікуватися</a:t>
            </a:r>
            <a:r>
              <a:rPr lang="ru-RU" sz="1400" dirty="0"/>
              <a:t> і служить </a:t>
            </a:r>
            <a:r>
              <a:rPr lang="ru-RU" sz="1400" dirty="0" err="1"/>
              <a:t>постійним</a:t>
            </a:r>
            <a:r>
              <a:rPr lang="ru-RU" sz="1400" dirty="0"/>
              <a:t> </a:t>
            </a:r>
            <a:r>
              <a:rPr lang="ru-RU" sz="1400" dirty="0" err="1"/>
              <a:t>джерелом</a:t>
            </a:r>
            <a:r>
              <a:rPr lang="ru-RU" sz="1400" dirty="0"/>
              <a:t> </a:t>
            </a:r>
            <a:r>
              <a:rPr lang="ru-RU" sz="1400" dirty="0" err="1"/>
              <a:t>зараження</a:t>
            </a:r>
            <a:r>
              <a:rPr lang="ru-RU" sz="1400" dirty="0"/>
              <a:t>. </a:t>
            </a:r>
            <a:r>
              <a:rPr lang="ru-RU" sz="1400" dirty="0" err="1"/>
              <a:t>Нелікований</a:t>
            </a:r>
            <a:r>
              <a:rPr lang="ru-RU" sz="1400" dirty="0"/>
              <a:t> трихомоноз </a:t>
            </a:r>
            <a:r>
              <a:rPr lang="ru-RU" sz="1400" dirty="0" err="1"/>
              <a:t>може</a:t>
            </a:r>
            <a:r>
              <a:rPr lang="ru-RU" sz="1400" dirty="0"/>
              <a:t> привести до </a:t>
            </a:r>
            <a:r>
              <a:rPr lang="ru-RU" sz="1400" dirty="0" err="1"/>
              <a:t>розповсюдження</a:t>
            </a:r>
            <a:r>
              <a:rPr lang="ru-RU" sz="1400" dirty="0"/>
              <a:t> </a:t>
            </a:r>
            <a:r>
              <a:rPr lang="ru-RU" sz="1400" dirty="0" err="1"/>
              <a:t>запалення</a:t>
            </a:r>
            <a:r>
              <a:rPr lang="ru-RU" sz="1400" dirty="0"/>
              <a:t> на придатки </a:t>
            </a:r>
            <a:r>
              <a:rPr lang="ru-RU" sz="1400" dirty="0" err="1"/>
              <a:t>яєчок</a:t>
            </a:r>
            <a:r>
              <a:rPr lang="ru-RU" sz="1400" dirty="0"/>
              <a:t>, </a:t>
            </a:r>
            <a:r>
              <a:rPr lang="ru-RU" sz="1400" dirty="0" err="1"/>
              <a:t>унаслідок</a:t>
            </a:r>
            <a:r>
              <a:rPr lang="ru-RU" sz="1400" dirty="0"/>
              <a:t> </a:t>
            </a:r>
            <a:r>
              <a:rPr lang="ru-RU" sz="1400" dirty="0" err="1"/>
              <a:t>якого</a:t>
            </a:r>
            <a:r>
              <a:rPr lang="ru-RU" sz="1400" dirty="0"/>
              <a:t> часто </a:t>
            </a:r>
            <a:r>
              <a:rPr lang="ru-RU" sz="1400" dirty="0" err="1"/>
              <a:t>виникає</a:t>
            </a:r>
            <a:r>
              <a:rPr lang="ru-RU" sz="1400" dirty="0"/>
              <a:t> </a:t>
            </a:r>
            <a:r>
              <a:rPr lang="ru-RU" sz="1400" dirty="0" err="1"/>
              <a:t>безпліддя</a:t>
            </a:r>
            <a:r>
              <a:rPr lang="ru-RU" sz="1400" dirty="0"/>
              <a:t>; </a:t>
            </a:r>
            <a:r>
              <a:rPr lang="ru-RU" sz="1400" dirty="0" err="1"/>
              <a:t>можливий</a:t>
            </a:r>
            <a:r>
              <a:rPr lang="ru-RU" sz="1400" dirty="0"/>
              <a:t> </a:t>
            </a:r>
            <a:r>
              <a:rPr lang="ru-RU" sz="1400" dirty="0" err="1"/>
              <a:t>перехід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 в </a:t>
            </a:r>
            <a:r>
              <a:rPr lang="ru-RU" sz="1400" dirty="0" err="1"/>
              <a:t>хронічну</a:t>
            </a:r>
            <a:r>
              <a:rPr lang="ru-RU" sz="1400" dirty="0"/>
              <a:t> форму,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важко</a:t>
            </a:r>
            <a:r>
              <a:rPr lang="ru-RU" sz="1400" dirty="0"/>
              <a:t> </a:t>
            </a:r>
            <a:r>
              <a:rPr lang="ru-RU" sz="1400" dirty="0" err="1"/>
              <a:t>піддається</a:t>
            </a:r>
            <a:r>
              <a:rPr lang="ru-RU" sz="1400" dirty="0"/>
              <a:t> </a:t>
            </a:r>
            <a:r>
              <a:rPr lang="ru-RU" sz="1400" dirty="0" err="1"/>
              <a:t>лікуванню</a:t>
            </a:r>
            <a:r>
              <a:rPr lang="ru-RU" sz="1400" dirty="0"/>
              <a:t>. У </a:t>
            </a:r>
            <a:r>
              <a:rPr lang="ru-RU" sz="1400" dirty="0" err="1"/>
              <a:t>жінок</a:t>
            </a:r>
            <a:r>
              <a:rPr lang="ru-RU" sz="1400" dirty="0"/>
              <a:t> </a:t>
            </a:r>
            <a:r>
              <a:rPr lang="ru-RU" sz="1400" dirty="0" err="1"/>
              <a:t>найчастіше</a:t>
            </a:r>
            <a:r>
              <a:rPr lang="ru-RU" sz="1400" dirty="0"/>
              <a:t> </a:t>
            </a:r>
            <a:r>
              <a:rPr lang="ru-RU" sz="1400" dirty="0" err="1"/>
              <a:t>вражається</a:t>
            </a:r>
            <a:r>
              <a:rPr lang="ru-RU" sz="1400" dirty="0"/>
              <a:t> </a:t>
            </a:r>
            <a:r>
              <a:rPr lang="ru-RU" sz="1400" dirty="0" err="1"/>
              <a:t>піхва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2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6624736" cy="451824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i="1" dirty="0" err="1" smtClean="0">
                <a:solidFill>
                  <a:schemeClr val="tx1"/>
                </a:solidFill>
              </a:rPr>
              <a:t>Профілактика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ІПСШ - складна </a:t>
            </a:r>
            <a:r>
              <a:rPr lang="ru-RU" i="1" dirty="0" err="1">
                <a:solidFill>
                  <a:schemeClr val="tx1"/>
                </a:solidFill>
              </a:rPr>
              <a:t>соціальна</a:t>
            </a:r>
            <a:r>
              <a:rPr lang="ru-RU" i="1" dirty="0">
                <a:solidFill>
                  <a:schemeClr val="tx1"/>
                </a:solidFill>
              </a:rPr>
              <a:t> та медико-</a:t>
            </a:r>
            <a:r>
              <a:rPr lang="ru-RU" i="1" dirty="0" err="1">
                <a:solidFill>
                  <a:schemeClr val="tx1"/>
                </a:solidFill>
              </a:rPr>
              <a:t>біологічна</a:t>
            </a:r>
            <a:r>
              <a:rPr lang="ru-RU" i="1" dirty="0">
                <a:solidFill>
                  <a:schemeClr val="tx1"/>
                </a:solidFill>
              </a:rPr>
              <a:t> проблема, в </a:t>
            </a:r>
            <a:r>
              <a:rPr lang="ru-RU" i="1" dirty="0" err="1">
                <a:solidFill>
                  <a:schemeClr val="tx1"/>
                </a:solidFill>
              </a:rPr>
              <a:t>якій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взаємопов'язаних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назрілі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питання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статевого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виховання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моралі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етики</a:t>
            </a:r>
            <a:r>
              <a:rPr lang="ru-RU" i="1" dirty="0">
                <a:solidFill>
                  <a:schemeClr val="tx1"/>
                </a:solidFill>
              </a:rPr>
              <a:t>. </a:t>
            </a:r>
            <a:r>
              <a:rPr lang="ru-RU" i="1" dirty="0" err="1">
                <a:solidFill>
                  <a:schemeClr val="tx1"/>
                </a:solidFill>
              </a:rPr>
              <a:t>Масова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протівовенеріческая</a:t>
            </a:r>
            <a:r>
              <a:rPr lang="ru-RU" i="1" dirty="0">
                <a:solidFill>
                  <a:schemeClr val="tx1"/>
                </a:solidFill>
              </a:rPr>
              <a:t> пропаганда є </a:t>
            </a:r>
            <a:r>
              <a:rPr lang="ru-RU" i="1" dirty="0" err="1">
                <a:solidFill>
                  <a:schemeClr val="tx1"/>
                </a:solidFill>
              </a:rPr>
              <a:t>складовою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частиною</a:t>
            </a:r>
            <a:r>
              <a:rPr lang="ru-RU" i="1" dirty="0">
                <a:solidFill>
                  <a:schemeClr val="tx1"/>
                </a:solidFill>
              </a:rPr>
              <a:t> комплексу </a:t>
            </a:r>
            <a:r>
              <a:rPr lang="ru-RU" i="1" dirty="0" err="1">
                <a:solidFill>
                  <a:schemeClr val="tx1"/>
                </a:solidFill>
              </a:rPr>
              <a:t>заходів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щодо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боротьби</a:t>
            </a:r>
            <a:r>
              <a:rPr lang="ru-RU" i="1" dirty="0">
                <a:solidFill>
                  <a:schemeClr val="tx1"/>
                </a:solidFill>
              </a:rPr>
              <a:t> з ІПСШ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endParaRPr lang="ru-RU" i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Високий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рівень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осведомленнності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населення</a:t>
            </a:r>
            <a:r>
              <a:rPr lang="ru-RU" i="1" dirty="0">
                <a:solidFill>
                  <a:schemeClr val="tx1"/>
                </a:solidFill>
              </a:rPr>
              <a:t> про ІПСШ та </a:t>
            </a:r>
            <a:r>
              <a:rPr lang="ru-RU" i="1" dirty="0" err="1">
                <a:solidFill>
                  <a:schemeClr val="tx1"/>
                </a:solidFill>
              </a:rPr>
              <a:t>їх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небезпеки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підвищення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свідомого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ставлення</a:t>
            </a:r>
            <a:r>
              <a:rPr lang="ru-RU" i="1" dirty="0">
                <a:solidFill>
                  <a:schemeClr val="tx1"/>
                </a:solidFill>
              </a:rPr>
              <a:t> до </a:t>
            </a:r>
            <a:r>
              <a:rPr lang="ru-RU" i="1" dirty="0" err="1">
                <a:solidFill>
                  <a:schemeClr val="tx1"/>
                </a:solidFill>
              </a:rPr>
              <a:t>свого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здоров'я</a:t>
            </a:r>
            <a:r>
              <a:rPr lang="ru-RU" i="1" dirty="0">
                <a:solidFill>
                  <a:schemeClr val="tx1"/>
                </a:solidFill>
              </a:rPr>
              <a:t> і </a:t>
            </a:r>
            <a:r>
              <a:rPr lang="ru-RU" i="1" dirty="0" err="1">
                <a:solidFill>
                  <a:schemeClr val="tx1"/>
                </a:solidFill>
              </a:rPr>
              <a:t>відповідальності</a:t>
            </a:r>
            <a:r>
              <a:rPr lang="ru-RU" i="1" dirty="0">
                <a:solidFill>
                  <a:schemeClr val="tx1"/>
                </a:solidFill>
              </a:rPr>
              <a:t> перед </a:t>
            </a:r>
            <a:r>
              <a:rPr lang="ru-RU" i="1" dirty="0" err="1">
                <a:solidFill>
                  <a:schemeClr val="tx1"/>
                </a:solidFill>
              </a:rPr>
              <a:t>суспільством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критичне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ставлення</a:t>
            </a:r>
            <a:r>
              <a:rPr lang="ru-RU" i="1" dirty="0">
                <a:solidFill>
                  <a:schemeClr val="tx1"/>
                </a:solidFill>
              </a:rPr>
              <a:t> до </a:t>
            </a:r>
            <a:r>
              <a:rPr lang="ru-RU" i="1" dirty="0" err="1">
                <a:solidFill>
                  <a:schemeClr val="tx1"/>
                </a:solidFill>
              </a:rPr>
              <a:t>своєї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поведінки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знання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заходів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особистої</a:t>
            </a:r>
            <a:r>
              <a:rPr lang="ru-RU" i="1" dirty="0">
                <a:solidFill>
                  <a:schemeClr val="tx1"/>
                </a:solidFill>
              </a:rPr>
              <a:t> та </a:t>
            </a:r>
            <a:r>
              <a:rPr lang="ru-RU" i="1" dirty="0" err="1">
                <a:solidFill>
                  <a:schemeClr val="tx1"/>
                </a:solidFill>
              </a:rPr>
              <a:t>громадської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профілактики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відіграє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істотну</a:t>
            </a:r>
            <a:r>
              <a:rPr lang="ru-RU" i="1" dirty="0">
                <a:solidFill>
                  <a:schemeClr val="tx1"/>
                </a:solidFill>
              </a:rPr>
              <a:t> роль у </a:t>
            </a:r>
            <a:r>
              <a:rPr lang="ru-RU" i="1" dirty="0" err="1">
                <a:solidFill>
                  <a:schemeClr val="tx1"/>
                </a:solidFill>
              </a:rPr>
              <a:t>боротьбі</a:t>
            </a:r>
            <a:r>
              <a:rPr lang="ru-RU" i="1" dirty="0">
                <a:solidFill>
                  <a:schemeClr val="tx1"/>
                </a:solidFill>
              </a:rPr>
              <a:t> з </a:t>
            </a:r>
            <a:r>
              <a:rPr lang="ru-RU" i="1" dirty="0" err="1">
                <a:solidFill>
                  <a:schemeClr val="tx1"/>
                </a:solidFill>
              </a:rPr>
              <a:t>масовим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поширенням</a:t>
            </a:r>
            <a:r>
              <a:rPr lang="ru-RU" i="1" dirty="0">
                <a:solidFill>
                  <a:schemeClr val="tx1"/>
                </a:solidFill>
              </a:rPr>
              <a:t> ІПСШ.</a:t>
            </a:r>
            <a:endParaRPr lang="ru-RU" i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/>
          </a:p>
          <a:p>
            <a:pPr marL="45720" indent="0">
              <a:buNone/>
            </a:pP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9799" y="332656"/>
            <a:ext cx="8381260" cy="1054394"/>
          </a:xfrm>
        </p:spPr>
        <p:txBody>
          <a:bodyPr/>
          <a:lstStyle/>
          <a:p>
            <a:r>
              <a:rPr lang="ru-RU" dirty="0" err="1" smtClean="0"/>
              <a:t>Проф</a:t>
            </a:r>
            <a:r>
              <a:rPr lang="uk-UA" dirty="0" err="1" smtClean="0"/>
              <a:t>ілактика</a:t>
            </a:r>
            <a:r>
              <a:rPr lang="uk-UA" dirty="0" smtClean="0"/>
              <a:t> </a:t>
            </a:r>
            <a:r>
              <a:rPr lang="uk-UA" dirty="0" err="1" smtClean="0"/>
              <a:t>іпсш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4" name="Picture 4" descr="presentation-3-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" b="100000" l="0" r="89030">
                        <a14:backgroundMark x1="88186" y1="828" x2="89451" y2="99310"/>
                        <a14:backgroundMark x1="92405" y1="414" x2="94937" y2="0"/>
                        <a14:backgroundMark x1="94937" y1="276" x2="99156" y2="552"/>
                        <a14:backgroundMark x1="94515" y1="966" x2="93249" y2="99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40" y="1"/>
            <a:ext cx="22574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149</TotalTime>
  <Words>822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Сетка</vt:lpstr>
      <vt:lpstr>Захворювання статевих органів та їх запобігання </vt:lpstr>
      <vt:lpstr>Захворювання статевих органів:</vt:lpstr>
      <vt:lpstr>Поняття про венеричні хвороби</vt:lpstr>
      <vt:lpstr>Сифіліс</vt:lpstr>
      <vt:lpstr> </vt:lpstr>
      <vt:lpstr> </vt:lpstr>
      <vt:lpstr>Гонорея</vt:lpstr>
      <vt:lpstr>Трихомоноз</vt:lpstr>
      <vt:lpstr>Профілактика іпсш:</vt:lpstr>
      <vt:lpstr>Відстрочити сесуальні стосунки до того часу,коли зможете відповідати за можливі наслідки</vt:lpstr>
      <vt:lpstr>Раннє розпізнання хвороби та своєчасне,повноцінне лікування</vt:lpstr>
      <vt:lpstr>Зберігати взаємну вірність у шлюбі чи серйозних стосунках</vt:lpstr>
      <vt:lpstr>Не вступати у випадкові статеві контакти</vt:lpstr>
      <vt:lpstr>Дотримуватися правил особистої гігієни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Захворювання статевих органів та їх запобігання </dc:title>
  <dc:creator>User</dc:creator>
  <cp:lastModifiedBy>User</cp:lastModifiedBy>
  <cp:revision>16</cp:revision>
  <dcterms:created xsi:type="dcterms:W3CDTF">2013-02-09T18:24:56Z</dcterms:created>
  <dcterms:modified xsi:type="dcterms:W3CDTF">2013-02-10T10:00:41Z</dcterms:modified>
</cp:coreProperties>
</file>