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9" r:id="rId19"/>
    <p:sldId id="280" r:id="rId20"/>
    <p:sldId id="271" r:id="rId21"/>
    <p:sldId id="272" r:id="rId22"/>
    <p:sldId id="273" r:id="rId23"/>
    <p:sldId id="274" r:id="rId24"/>
    <p:sldId id="275" r:id="rId25"/>
    <p:sldId id="276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58A40A-8D50-4B8C-AD89-064DEAED1C01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B04192-EA55-4132-87BE-59C043521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abic Typesetting" pitchFamily="66" charset="-78"/>
              </a:rPr>
              <a:t>Вивихи, розтягнення, переломи.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abic Typesetting" pitchFamily="66" charset="-78"/>
              </a:rPr>
              <a:t>Перша допомога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4572000"/>
          </a:xfrm>
        </p:spPr>
        <p:txBody>
          <a:bodyPr/>
          <a:lstStyle/>
          <a:p>
            <a:r>
              <a:rPr lang="ru-RU" b="1" dirty="0" err="1" smtClean="0"/>
              <a:t>Розтягнення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м'яких</a:t>
            </a:r>
            <a:r>
              <a:rPr lang="ru-RU" dirty="0" smtClean="0"/>
              <a:t> тканин </a:t>
            </a:r>
            <a:r>
              <a:rPr lang="ru-RU" dirty="0" smtClean="0"/>
              <a:t>(</a:t>
            </a:r>
            <a:r>
              <a:rPr lang="ru-RU" dirty="0" err="1" smtClean="0"/>
              <a:t>м'язів</a:t>
            </a:r>
            <a:r>
              <a:rPr lang="ru-RU" dirty="0" smtClean="0"/>
              <a:t>, </a:t>
            </a:r>
            <a:r>
              <a:rPr lang="ru-RU" dirty="0" err="1" smtClean="0"/>
              <a:t>нервів</a:t>
            </a:r>
            <a:r>
              <a:rPr lang="ru-RU" dirty="0" smtClean="0"/>
              <a:t>, </a:t>
            </a:r>
            <a:r>
              <a:rPr lang="ru-RU" dirty="0" err="1" smtClean="0"/>
              <a:t>сухожиль</a:t>
            </a:r>
            <a:r>
              <a:rPr lang="ru-RU" dirty="0" smtClean="0"/>
              <a:t>, </a:t>
            </a:r>
            <a:r>
              <a:rPr lang="ru-RU" dirty="0" err="1" smtClean="0"/>
              <a:t>зв'язок</a:t>
            </a:r>
            <a:r>
              <a:rPr lang="ru-RU" dirty="0" smtClean="0"/>
              <a:t>) без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цілісності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5608" name="Picture 8" descr="Центры спортивной травматологии и ортопедии: хирургия, терапия, лечение, реабилитация при травмах - переломах, вывихах, растяж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8026682" cy="3927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За ступенем тяжкості:</a:t>
            </a:r>
          </a:p>
          <a:p>
            <a:r>
              <a:rPr lang="uk-UA" b="1" dirty="0" smtClean="0"/>
              <a:t>І ступеня</a:t>
            </a:r>
          </a:p>
          <a:p>
            <a:r>
              <a:rPr lang="uk-UA" b="1" dirty="0" smtClean="0"/>
              <a:t>ІІ ступеня</a:t>
            </a:r>
          </a:p>
          <a:p>
            <a:r>
              <a:rPr lang="uk-UA" b="1" dirty="0" smtClean="0"/>
              <a:t>ІІІ ступеня</a:t>
            </a:r>
            <a:endParaRPr lang="uk-UA" b="1" dirty="0" smtClean="0"/>
          </a:p>
        </p:txBody>
      </p:sp>
      <p:pic>
        <p:nvPicPr>
          <p:cNvPr id="4" name="Picture 6" descr="Растяжение связ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572500" cy="3200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</a:rPr>
              <a:t>Ознаки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біль</a:t>
            </a:r>
            <a:endParaRPr lang="ru-RU" dirty="0" smtClean="0"/>
          </a:p>
          <a:p>
            <a:r>
              <a:rPr lang="ru-RU" dirty="0" err="1" smtClean="0"/>
              <a:t>припухлість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</a:t>
            </a:r>
            <a:r>
              <a:rPr lang="ru-RU" dirty="0" err="1" smtClean="0"/>
              <a:t>орушення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в </a:t>
            </a:r>
            <a:r>
              <a:rPr lang="ru-RU" dirty="0" err="1" smtClean="0"/>
              <a:t>суглобі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крововилив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м'які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ри </a:t>
            </a:r>
            <a:r>
              <a:rPr lang="ru-RU" dirty="0" err="1" smtClean="0"/>
              <a:t>доторканні</a:t>
            </a:r>
            <a:r>
              <a:rPr lang="ru-RU" dirty="0" smtClean="0"/>
              <a:t> до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розтягування</a:t>
            </a:r>
            <a:r>
              <a:rPr lang="ru-RU" dirty="0" smtClean="0"/>
              <a:t>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болючість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Первая помощь при растяжении связок, сухожилий и мышц Выживи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733800" cy="2562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Перша долікарська допомога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прикладення холоду</a:t>
            </a:r>
          </a:p>
          <a:p>
            <a:r>
              <a:rPr lang="uk-UA" dirty="0" err="1" smtClean="0"/>
              <a:t>забинтовування</a:t>
            </a:r>
            <a:endParaRPr lang="ru-RU" dirty="0"/>
          </a:p>
        </p:txBody>
      </p:sp>
      <p:pic>
        <p:nvPicPr>
          <p:cNvPr id="4" name="Picture 2" descr="Только проверенные советы по здоровью. - Part 1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144575" cy="3155057"/>
          </a:xfrm>
          <a:prstGeom prst="rect">
            <a:avLst/>
          </a:prstGeom>
          <a:noFill/>
        </p:spPr>
      </p:pic>
      <p:pic>
        <p:nvPicPr>
          <p:cNvPr id="22530" name="Picture 2" descr="область Реабилитационный центр &quot;Master Lika&quot; - Par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381500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24944"/>
            <a:ext cx="7772400" cy="1143000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ПЕРЕЛОМИ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Перелом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цілісності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   </a:t>
            </a:r>
            <a:r>
              <a:rPr lang="ru-RU" dirty="0" err="1" smtClean="0"/>
              <a:t>розлом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тріщина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8130" name="Picture 2" descr="Вывихи переломы презентация. Первая помощь при ушибах, переломах костей и вывихах суставов. Полные уроки"/>
          <p:cNvPicPr>
            <a:picLocks noChangeAspect="1" noChangeArrowheads="1"/>
          </p:cNvPicPr>
          <p:nvPr/>
        </p:nvPicPr>
        <p:blipFill>
          <a:blip r:embed="rId2" cstate="print"/>
          <a:srcRect t="13745" b="8938"/>
          <a:stretch>
            <a:fillRect/>
          </a:stretch>
        </p:blipFill>
        <p:spPr bwMode="auto">
          <a:xfrm>
            <a:off x="251520" y="1340768"/>
            <a:ext cx="5238750" cy="3240360"/>
          </a:xfrm>
          <a:prstGeom prst="rect">
            <a:avLst/>
          </a:prstGeom>
          <a:noFill/>
        </p:spPr>
      </p:pic>
      <p:pic>
        <p:nvPicPr>
          <p:cNvPr id="48132" name="Picture 4" descr="Медицинские новости Медицинская техника - модели, технологии, разработки"/>
          <p:cNvPicPr>
            <a:picLocks noChangeAspect="1" noChangeArrowheads="1"/>
          </p:cNvPicPr>
          <p:nvPr/>
        </p:nvPicPr>
        <p:blipFill>
          <a:blip r:embed="rId3" cstate="print"/>
          <a:srcRect l="4923"/>
          <a:stretch>
            <a:fillRect/>
          </a:stretch>
        </p:blipFill>
        <p:spPr bwMode="auto">
          <a:xfrm>
            <a:off x="5796136" y="3009105"/>
            <a:ext cx="3347864" cy="38488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просторової</a:t>
            </a:r>
            <a:r>
              <a:rPr lang="ru-RU" b="1" dirty="0"/>
              <a:t> </a:t>
            </a:r>
            <a:r>
              <a:rPr lang="ru-RU" b="1" dirty="0" err="1" smtClean="0"/>
              <a:t>орієнтації</a:t>
            </a:r>
            <a:r>
              <a:rPr lang="en-US" b="1" dirty="0" smtClean="0"/>
              <a:t> </a:t>
            </a:r>
            <a:r>
              <a:rPr lang="ru-RU" b="1" dirty="0" err="1" smtClean="0"/>
              <a:t>відламків</a:t>
            </a:r>
            <a:r>
              <a:rPr lang="ru-RU" b="1" dirty="0" smtClean="0"/>
              <a:t> </a:t>
            </a:r>
            <a:r>
              <a:rPr lang="ru-RU" b="1" dirty="0" err="1"/>
              <a:t>розрізняють</a:t>
            </a:r>
            <a:r>
              <a:rPr lang="ru-RU" b="1" dirty="0"/>
              <a:t> </a:t>
            </a:r>
            <a:r>
              <a:rPr lang="ru-RU" b="1" dirty="0" err="1"/>
              <a:t>зміщення</a:t>
            </a:r>
            <a:r>
              <a:rPr lang="ru-RU" b="1" dirty="0" smtClean="0"/>
              <a:t>: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/>
              <a:t>о </a:t>
            </a:r>
            <a:r>
              <a:rPr lang="ru-RU" dirty="0" err="1"/>
              <a:t>довжині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/>
              <a:t>о </a:t>
            </a:r>
            <a:r>
              <a:rPr lang="ru-RU" dirty="0" err="1"/>
              <a:t>ширині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 err="1"/>
              <a:t>ід</a:t>
            </a:r>
            <a:r>
              <a:rPr lang="ru-RU" dirty="0"/>
              <a:t> </a:t>
            </a:r>
            <a:r>
              <a:rPr lang="ru-RU" dirty="0" smtClean="0"/>
              <a:t>кутом</a:t>
            </a:r>
          </a:p>
          <a:p>
            <a:r>
              <a:rPr lang="uk-UA" dirty="0" smtClean="0"/>
              <a:t>ротаційні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Закриті та відкриті механічні ушкодження. Статистичні данні"/>
          <p:cNvPicPr>
            <a:picLocks noChangeAspect="1" noChangeArrowheads="1"/>
          </p:cNvPicPr>
          <p:nvPr/>
        </p:nvPicPr>
        <p:blipFill>
          <a:blip r:embed="rId2" cstate="print"/>
          <a:srcRect l="6149" t="26460" r="3611" b="1721"/>
          <a:stretch>
            <a:fillRect/>
          </a:stretch>
        </p:blipFill>
        <p:spPr bwMode="auto">
          <a:xfrm>
            <a:off x="2267744" y="2564904"/>
            <a:ext cx="6876256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переломів</a:t>
            </a:r>
            <a:r>
              <a:rPr lang="ru-RU" b="1" dirty="0"/>
              <a:t> 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висоти</a:t>
            </a:r>
            <a:r>
              <a:rPr lang="ru-RU" b="1" dirty="0"/>
              <a:t> </a:t>
            </a:r>
            <a:r>
              <a:rPr lang="ru-RU" b="1" dirty="0" err="1"/>
              <a:t>розташування</a:t>
            </a:r>
            <a:r>
              <a:rPr lang="ru-RU" b="1" dirty="0" smtClean="0"/>
              <a:t>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 err="1"/>
              <a:t>ереломи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третині</a:t>
            </a:r>
            <a:r>
              <a:rPr lang="ru-RU" dirty="0" smtClean="0"/>
              <a:t> </a:t>
            </a:r>
            <a:r>
              <a:rPr lang="ru-RU" dirty="0" err="1"/>
              <a:t>кістки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у</a:t>
            </a:r>
            <a:r>
              <a:rPr lang="ru-RU" dirty="0"/>
              <a:t> 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третині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у</a:t>
            </a:r>
            <a:r>
              <a:rPr lang="ru-RU" dirty="0"/>
              <a:t> 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третині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Пациент 6 - Многооскольчатый перелом нижней трети костей голени"/>
          <p:cNvPicPr>
            <a:picLocks noChangeAspect="1" noChangeArrowheads="1"/>
          </p:cNvPicPr>
          <p:nvPr/>
        </p:nvPicPr>
        <p:blipFill>
          <a:blip r:embed="rId2" cstate="print"/>
          <a:srcRect l="6100" r="4432" b="3710"/>
          <a:stretch>
            <a:fillRect/>
          </a:stretch>
        </p:blipFill>
        <p:spPr bwMode="auto">
          <a:xfrm>
            <a:off x="4860032" y="1412776"/>
            <a:ext cx="3168352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Медицинское направление Перелом лучевой к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И суставов издание третье, дополненное и переработанное - страница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922970" cy="544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140968"/>
            <a:ext cx="7772400" cy="1143000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ВИВИХ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За </a:t>
            </a:r>
            <a:r>
              <a:rPr lang="ru-RU" b="1" dirty="0" err="1"/>
              <a:t>ступенем</a:t>
            </a:r>
            <a:r>
              <a:rPr lang="ru-RU" b="1" dirty="0"/>
              <a:t> </a:t>
            </a:r>
            <a:r>
              <a:rPr lang="uk-UA" b="1" dirty="0"/>
              <a:t>відламків</a:t>
            </a:r>
            <a:r>
              <a:rPr lang="ru-RU" b="1" dirty="0"/>
              <a:t> </a:t>
            </a:r>
            <a:r>
              <a:rPr lang="ru-RU" b="1" dirty="0" err="1"/>
              <a:t>виділяють</a:t>
            </a:r>
            <a:r>
              <a:rPr lang="ru-RU" b="1" dirty="0"/>
              <a:t> переломи</a:t>
            </a:r>
            <a:r>
              <a:rPr lang="ru-RU" b="1" dirty="0" smtClean="0"/>
              <a:t>:</a:t>
            </a:r>
            <a:endParaRPr lang="en-US" b="1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 err="1"/>
              <a:t>багатовідламкові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 err="1"/>
              <a:t>великовідламкові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напрямку</a:t>
            </a:r>
            <a:r>
              <a:rPr lang="ru-RU" b="1" dirty="0"/>
              <a:t> </a:t>
            </a:r>
            <a:r>
              <a:rPr lang="ru-RU" b="1" dirty="0" err="1"/>
              <a:t>площини</a:t>
            </a:r>
            <a:r>
              <a:rPr lang="ru-RU" b="1" dirty="0"/>
              <a:t> </a:t>
            </a:r>
            <a:r>
              <a:rPr lang="ru-RU" b="1" dirty="0" err="1"/>
              <a:t>зламу</a:t>
            </a:r>
            <a:r>
              <a:rPr lang="ru-RU" b="1" dirty="0"/>
              <a:t> </a:t>
            </a:r>
            <a:r>
              <a:rPr lang="ru-RU" b="1" dirty="0" err="1"/>
              <a:t>розрізняють</a:t>
            </a:r>
            <a:r>
              <a:rPr lang="ru-RU" b="1" dirty="0" smtClean="0"/>
              <a:t>:</a:t>
            </a:r>
            <a:endParaRPr lang="en-US" b="1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Механогенез травм і види переломів кісток - скачать безплатно реферат з предмету Медиц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99254"/>
            <a:ext cx="8604448" cy="52587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переломів</a:t>
            </a:r>
            <a:r>
              <a:rPr lang="ru-RU" b="1" dirty="0"/>
              <a:t> за </a:t>
            </a:r>
            <a:r>
              <a:rPr lang="ru-RU" b="1" dirty="0" err="1"/>
              <a:t>наявністю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uk-UA" b="1" dirty="0" err="1"/>
              <a:t>міщення</a:t>
            </a:r>
            <a:r>
              <a:rPr lang="ru-RU" b="1" dirty="0" smtClean="0"/>
              <a:t>:</a:t>
            </a:r>
            <a:endParaRPr lang="en-US" b="1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 err="1"/>
              <a:t>ереломи</a:t>
            </a:r>
            <a:r>
              <a:rPr lang="ru-RU" dirty="0"/>
              <a:t> без </a:t>
            </a:r>
            <a:r>
              <a:rPr lang="ru-RU" dirty="0" err="1"/>
              <a:t>зміщення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 err="1"/>
              <a:t>ереломи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зміщенням</a:t>
            </a:r>
            <a:r>
              <a:rPr lang="ru-RU" dirty="0"/>
              <a:t>.</a:t>
            </a: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Переломы наружной лодыжки без смещения отломков - Атлас переломов лодыжек и иx лечение - Ортопедическая диагностика - Мед Читал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465315" cy="2776576"/>
          </a:xfrm>
          <a:prstGeom prst="rect">
            <a:avLst/>
          </a:prstGeom>
          <a:noFill/>
        </p:spPr>
      </p:pic>
      <p:pic>
        <p:nvPicPr>
          <p:cNvPr id="16388" name="Picture 4" descr="Перелом пальца стопы: симптомы, признаки, диагностика и лечение - NeBolet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3610372" cy="3675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переломів</a:t>
            </a:r>
            <a:r>
              <a:rPr lang="ru-RU" b="1" dirty="0"/>
              <a:t> 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пошкодження</a:t>
            </a:r>
            <a:r>
              <a:rPr lang="ru-RU" b="1" dirty="0"/>
              <a:t> </a:t>
            </a:r>
            <a:r>
              <a:rPr lang="ru-RU" b="1" dirty="0" err="1"/>
              <a:t>шкірних</a:t>
            </a:r>
            <a:r>
              <a:rPr lang="ru-RU" b="1" dirty="0"/>
              <a:t> </a:t>
            </a:r>
            <a:r>
              <a:rPr lang="ru-RU" b="1" dirty="0" err="1"/>
              <a:t>покривів</a:t>
            </a:r>
            <a:r>
              <a:rPr lang="ru-RU" b="1" dirty="0"/>
              <a:t>:</a:t>
            </a:r>
            <a:endParaRPr lang="ru-RU" dirty="0"/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err="1" smtClean="0"/>
              <a:t>Відкриті</a:t>
            </a:r>
            <a:r>
              <a:rPr lang="en-US" dirty="0" smtClean="0"/>
              <a:t>                                   </a:t>
            </a:r>
            <a:r>
              <a:rPr lang="uk-UA" dirty="0" smtClean="0"/>
              <a:t>Закриті</a:t>
            </a:r>
            <a:endParaRPr lang="ru-RU" dirty="0"/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  <a:p>
            <a:pPr>
              <a:buNone/>
            </a:pPr>
            <a:r>
              <a:rPr lang="ru-RU" dirty="0"/>
              <a:t>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19672" y="126876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112474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4" name="Picture 4" descr="Dirt.ru :: Экстремальный горный велосипед :: Фото - Поломки и падения/Рука груст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3275856" cy="4367808"/>
          </a:xfrm>
          <a:prstGeom prst="rect">
            <a:avLst/>
          </a:prstGeom>
          <a:noFill/>
        </p:spPr>
      </p:pic>
      <p:pic>
        <p:nvPicPr>
          <p:cNvPr id="15366" name="Picture 6" descr="Лечение открытых переломов длинных костей и профилактика раневой инфекции / Травматолог"/>
          <p:cNvPicPr>
            <a:picLocks noChangeAspect="1" noChangeArrowheads="1"/>
          </p:cNvPicPr>
          <p:nvPr/>
        </p:nvPicPr>
        <p:blipFill>
          <a:blip r:embed="rId3" cstate="print"/>
          <a:srcRect l="37618" t="11389" r="5730" b="15642"/>
          <a:stretch>
            <a:fillRect/>
          </a:stretch>
        </p:blipFill>
        <p:spPr bwMode="auto">
          <a:xfrm>
            <a:off x="359589" y="3645024"/>
            <a:ext cx="4427275" cy="2530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/>
              <a:t>   • </a:t>
            </a:r>
            <a:r>
              <a:rPr lang="ru-RU" dirty="0" err="1"/>
              <a:t>первиннов</a:t>
            </a:r>
            <a:r>
              <a:rPr lang="uk-UA" dirty="0"/>
              <a:t>і</a:t>
            </a:r>
            <a:r>
              <a:rPr lang="ru-RU" dirty="0" err="1"/>
              <a:t>дкрит</a:t>
            </a:r>
            <a:r>
              <a:rPr lang="uk-UA" dirty="0"/>
              <a:t>і</a:t>
            </a:r>
            <a:endParaRPr lang="ru-RU" dirty="0"/>
          </a:p>
          <a:p>
            <a:pPr>
              <a:buNone/>
            </a:pPr>
            <a:r>
              <a:rPr lang="ru-RU" dirty="0"/>
              <a:t>   • </a:t>
            </a:r>
            <a:r>
              <a:rPr lang="uk-UA" dirty="0" err="1"/>
              <a:t>вторинновідкриті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Закриті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/>
              <a:t>   </a:t>
            </a:r>
            <a:r>
              <a:rPr lang="uk-UA" dirty="0"/>
              <a:t>• неповні</a:t>
            </a:r>
            <a:endParaRPr lang="ru-RU" dirty="0"/>
          </a:p>
          <a:p>
            <a:pPr>
              <a:buNone/>
            </a:pPr>
            <a:r>
              <a:rPr lang="ru-RU" dirty="0"/>
              <a:t>   </a:t>
            </a:r>
            <a:r>
              <a:rPr lang="uk-UA" dirty="0"/>
              <a:t>• повні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дуелингс"/>
          <p:cNvPicPr>
            <a:picLocks noChangeAspect="1" noChangeArrowheads="1"/>
          </p:cNvPicPr>
          <p:nvPr/>
        </p:nvPicPr>
        <p:blipFill>
          <a:blip r:embed="rId2" cstate="print"/>
          <a:srcRect r="83066" b="41702"/>
          <a:stretch>
            <a:fillRect/>
          </a:stretch>
        </p:blipFill>
        <p:spPr bwMode="auto">
          <a:xfrm>
            <a:off x="6084168" y="548680"/>
            <a:ext cx="2771800" cy="6137557"/>
          </a:xfrm>
          <a:prstGeom prst="rect">
            <a:avLst/>
          </a:prstGeom>
          <a:noFill/>
        </p:spPr>
      </p:pic>
      <p:pic>
        <p:nvPicPr>
          <p:cNvPr id="13316" name="Picture 4" descr="Травмы скелета. Переломы костей скел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54868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Ознаки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болі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рухової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кінцівки</a:t>
            </a:r>
            <a:endParaRPr lang="ru-RU" dirty="0" smtClean="0"/>
          </a:p>
          <a:p>
            <a:r>
              <a:rPr lang="ru-RU" dirty="0" err="1" smtClean="0"/>
              <a:t>д</a:t>
            </a:r>
            <a:r>
              <a:rPr lang="ru-RU" dirty="0" err="1" smtClean="0"/>
              <a:t>еформація</a:t>
            </a:r>
            <a:r>
              <a:rPr lang="ru-RU" dirty="0" smtClean="0"/>
              <a:t> </a:t>
            </a:r>
            <a:r>
              <a:rPr lang="ru-RU" dirty="0" err="1" smtClean="0"/>
              <a:t>кінцівки</a:t>
            </a:r>
            <a:endParaRPr lang="ru-RU" dirty="0"/>
          </a:p>
        </p:txBody>
      </p:sp>
      <p:pic>
        <p:nvPicPr>
          <p:cNvPr id="53250" name="Picture 2" descr="Закрытые внутрисуставные перело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2784586"/>
            <a:ext cx="3789208" cy="3596742"/>
          </a:xfrm>
          <a:prstGeom prst="rect">
            <a:avLst/>
          </a:prstGeom>
          <a:noFill/>
        </p:spPr>
      </p:pic>
      <p:pic>
        <p:nvPicPr>
          <p:cNvPr id="53252" name="Picture 4" descr="Перелом кости. Доктор Нона (Dr.Nona)"/>
          <p:cNvPicPr>
            <a:picLocks noChangeAspect="1" noChangeArrowheads="1"/>
          </p:cNvPicPr>
          <p:nvPr/>
        </p:nvPicPr>
        <p:blipFill>
          <a:blip r:embed="rId3" cstate="print"/>
          <a:srcRect r="56531"/>
          <a:stretch>
            <a:fillRect/>
          </a:stretch>
        </p:blipFill>
        <p:spPr bwMode="auto">
          <a:xfrm>
            <a:off x="611560" y="2780928"/>
            <a:ext cx="3470767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87424"/>
            <a:ext cx="77724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Перша долікарська допомога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772400" cy="4572000"/>
          </a:xfrm>
        </p:spPr>
        <p:txBody>
          <a:bodyPr/>
          <a:lstStyle/>
          <a:p>
            <a:r>
              <a:rPr lang="uk-UA" dirty="0" smtClean="0"/>
              <a:t>накласти шину</a:t>
            </a:r>
          </a:p>
          <a:p>
            <a:r>
              <a:rPr lang="uk-UA" dirty="0" smtClean="0"/>
              <a:t>надати високе становище</a:t>
            </a:r>
          </a:p>
          <a:p>
            <a:r>
              <a:rPr lang="uk-UA" dirty="0" smtClean="0"/>
              <a:t>накласти холодний компрес</a:t>
            </a:r>
            <a:endParaRPr lang="ru-RU" dirty="0"/>
          </a:p>
        </p:txBody>
      </p:sp>
      <p:pic>
        <p:nvPicPr>
          <p:cNvPr id="54274" name="Picture 2" descr="Все о перелом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477218" cy="4473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Первая помощь при переломах Здоровье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34708" cy="5334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Первая помощь при переломах костей Выживи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34195" cy="37059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Вивих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суглобів</a:t>
            </a:r>
            <a:r>
              <a:rPr lang="uk-UA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вивихи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при </a:t>
            </a:r>
            <a:r>
              <a:rPr lang="ru-RU" dirty="0" err="1" smtClean="0"/>
              <a:t>різких</a:t>
            </a:r>
            <a:r>
              <a:rPr lang="ru-RU" dirty="0" smtClean="0"/>
              <a:t> </a:t>
            </a:r>
            <a:r>
              <a:rPr lang="ru-RU" dirty="0" err="1" smtClean="0"/>
              <a:t>рухах</a:t>
            </a:r>
            <a:r>
              <a:rPr lang="ru-RU" dirty="0" smtClean="0"/>
              <a:t>, </a:t>
            </a:r>
            <a:r>
              <a:rPr lang="ru-RU" dirty="0" err="1" smtClean="0"/>
              <a:t>протиприродних</a:t>
            </a:r>
            <a:r>
              <a:rPr lang="ru-RU" dirty="0" smtClean="0"/>
              <a:t> </a:t>
            </a:r>
            <a:r>
              <a:rPr lang="ru-RU" dirty="0" err="1" smtClean="0"/>
              <a:t>суглобу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32770" name="Picture 2" descr="Главная / Мы лечим. Проблемы и решения / Ревматолог. Аутоиммунные заболевания / Болезни / Лечение дисплазии тазобедренных суст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377029" cy="2844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08720" y="476672"/>
            <a:ext cx="8435280" cy="554312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 </a:t>
            </a:r>
            <a:r>
              <a:rPr lang="ru-RU" b="1" dirty="0" smtClean="0"/>
              <a:t>часом:</a:t>
            </a:r>
            <a:endParaRPr lang="ru-RU" b="1" dirty="0" smtClean="0"/>
          </a:p>
          <a:p>
            <a:pPr lvl="0"/>
            <a:r>
              <a:rPr lang="ru-RU" dirty="0" err="1" smtClean="0"/>
              <a:t>свіжі</a:t>
            </a:r>
            <a:r>
              <a:rPr lang="ru-RU" dirty="0" smtClean="0"/>
              <a:t> — до 3-х </a:t>
            </a:r>
            <a:r>
              <a:rPr lang="ru-RU" dirty="0" err="1" smtClean="0"/>
              <a:t>діб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несвіжі</a:t>
            </a:r>
            <a:r>
              <a:rPr lang="ru-RU" dirty="0" smtClean="0"/>
              <a:t> — </a:t>
            </a:r>
            <a:r>
              <a:rPr lang="ru-RU" dirty="0" err="1" smtClean="0"/>
              <a:t>від</a:t>
            </a:r>
            <a:r>
              <a:rPr lang="ru-RU" dirty="0" smtClean="0"/>
              <a:t> 3-х </a:t>
            </a:r>
            <a:r>
              <a:rPr lang="ru-RU" dirty="0" err="1" smtClean="0"/>
              <a:t>діб</a:t>
            </a:r>
            <a:r>
              <a:rPr lang="ru-RU" dirty="0" smtClean="0"/>
              <a:t> до 3-х </a:t>
            </a:r>
            <a:r>
              <a:rPr lang="ru-RU" dirty="0" err="1" smtClean="0"/>
              <a:t>тижнів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застарілі</a:t>
            </a:r>
            <a:r>
              <a:rPr lang="ru-RU" dirty="0" smtClean="0"/>
              <a:t> — </a:t>
            </a:r>
            <a:r>
              <a:rPr lang="ru-RU" dirty="0" err="1" smtClean="0"/>
              <a:t>більше</a:t>
            </a:r>
            <a:r>
              <a:rPr lang="ru-RU" dirty="0" smtClean="0"/>
              <a:t> 3-х </a:t>
            </a:r>
            <a:r>
              <a:rPr lang="ru-RU" dirty="0" err="1" smtClean="0"/>
              <a:t>тижнів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1746" name="Picture 2" descr="&quot;Экстремальные ситуации. Несчастные случаи. Экстренная помощ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807227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772400" cy="4572000"/>
          </a:xfrm>
        </p:spPr>
        <p:txBody>
          <a:bodyPr/>
          <a:lstStyle/>
          <a:p>
            <a:r>
              <a:rPr lang="ru-RU" b="1" dirty="0" err="1" smtClean="0"/>
              <a:t>Особливі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вивихів</a:t>
            </a:r>
            <a:endParaRPr lang="ru-RU" b="1" dirty="0" smtClean="0"/>
          </a:p>
          <a:p>
            <a:r>
              <a:rPr lang="uk-UA" dirty="0" smtClean="0"/>
              <a:t>Звичний вивих</a:t>
            </a:r>
          </a:p>
          <a:p>
            <a:r>
              <a:rPr lang="uk-UA" dirty="0" smtClean="0"/>
              <a:t>Невправний вивих</a:t>
            </a:r>
            <a:endParaRPr lang="ru-RU" dirty="0"/>
          </a:p>
        </p:txBody>
      </p:sp>
      <p:pic>
        <p:nvPicPr>
          <p:cNvPr id="30722" name="Picture 2" descr="Плечевой сустав понятие"/>
          <p:cNvPicPr>
            <a:picLocks noChangeAspect="1" noChangeArrowheads="1"/>
          </p:cNvPicPr>
          <p:nvPr/>
        </p:nvPicPr>
        <p:blipFill>
          <a:blip r:embed="rId2" cstate="print"/>
          <a:srcRect t="3290" b="9281"/>
          <a:stretch>
            <a:fillRect/>
          </a:stretch>
        </p:blipFill>
        <p:spPr bwMode="auto">
          <a:xfrm>
            <a:off x="683568" y="2420888"/>
            <a:ext cx="3064396" cy="3827386"/>
          </a:xfrm>
          <a:prstGeom prst="rect">
            <a:avLst/>
          </a:prstGeom>
          <a:noFill/>
        </p:spPr>
      </p:pic>
      <p:pic>
        <p:nvPicPr>
          <p:cNvPr id="30726" name="Picture 6" descr="Только проверенные советы по здоровью. - Part 1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45082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7724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Ознаки вивиху: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772400" cy="457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різкий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кінцівкою</a:t>
            </a:r>
            <a:r>
              <a:rPr lang="ru-RU" dirty="0" smtClean="0"/>
              <a:t> </a:t>
            </a:r>
            <a:r>
              <a:rPr lang="ru-RU" dirty="0" err="1" smtClean="0"/>
              <a:t>нормальних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;</a:t>
            </a:r>
          </a:p>
          <a:p>
            <a:r>
              <a:rPr lang="uk-UA" dirty="0" smtClean="0"/>
              <a:t>зміна кольору;</a:t>
            </a:r>
          </a:p>
          <a:p>
            <a:r>
              <a:rPr lang="uk-UA" dirty="0" smtClean="0"/>
              <a:t>п</a:t>
            </a:r>
            <a:r>
              <a:rPr lang="uk-UA" dirty="0" smtClean="0"/>
              <a:t>рипухлість.</a:t>
            </a:r>
            <a:endParaRPr lang="ru-RU" dirty="0"/>
          </a:p>
        </p:txBody>
      </p:sp>
      <p:pic>
        <p:nvPicPr>
          <p:cNvPr id="29698" name="Picture 2" descr="Вывих пальца: симптомы, признаки, диагностика и лечение - NeBole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3810000" cy="3028950"/>
          </a:xfrm>
          <a:prstGeom prst="rect">
            <a:avLst/>
          </a:prstGeom>
          <a:noFill/>
        </p:spPr>
      </p:pic>
      <p:pic>
        <p:nvPicPr>
          <p:cNvPr id="29700" name="Picture 4" descr="Вывихи в пястно-фаланговых суставах"/>
          <p:cNvPicPr>
            <a:picLocks noChangeAspect="1" noChangeArrowheads="1"/>
          </p:cNvPicPr>
          <p:nvPr/>
        </p:nvPicPr>
        <p:blipFill>
          <a:blip r:embed="rId3" cstate="print"/>
          <a:srcRect l="44325" t="3273"/>
          <a:stretch>
            <a:fillRect/>
          </a:stretch>
        </p:blipFill>
        <p:spPr bwMode="auto">
          <a:xfrm>
            <a:off x="5652120" y="2996952"/>
            <a:ext cx="2636143" cy="3446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Перша долікарська допомога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прикладення холоду</a:t>
            </a:r>
          </a:p>
          <a:p>
            <a:r>
              <a:rPr lang="uk-UA" dirty="0" smtClean="0"/>
              <a:t>фіксація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28674" name="Picture 2" descr="Только проверенные советы по здоровью. - Part 1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144575" cy="3155057"/>
          </a:xfrm>
          <a:prstGeom prst="rect">
            <a:avLst/>
          </a:prstGeom>
          <a:noFill/>
        </p:spPr>
      </p:pic>
      <p:pic>
        <p:nvPicPr>
          <p:cNvPr id="28676" name="Picture 4" descr="Лан: первая помощь при ушибе почек. - 8 Декабря 2013 - Blog - Eldarmurtaz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234191" cy="35002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5 медицинский портал - Аптека Повышение потенции. Купить виагру, левитру, сиалис, дапоксетин, женскую виагру. Доставка Россия 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025756" cy="2996952"/>
          </a:xfrm>
          <a:prstGeom prst="rect">
            <a:avLst/>
          </a:prstGeom>
          <a:noFill/>
        </p:spPr>
      </p:pic>
      <p:pic>
        <p:nvPicPr>
          <p:cNvPr id="27652" name="Picture 4" descr="Доврачебная медицинская помощь - вывих ключ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7207289" cy="3861048"/>
          </a:xfrm>
          <a:prstGeom prst="rect">
            <a:avLst/>
          </a:prstGeom>
          <a:noFill/>
        </p:spPr>
      </p:pic>
      <p:pic>
        <p:nvPicPr>
          <p:cNvPr id="27654" name="Picture 6" descr="Интересно о медицине и не только. - Вывихи пальцев ру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036117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772400" cy="1143000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РОЗТЯГНЕННЯ</a:t>
            </a:r>
            <a:endParaRPr lang="ru-RU" sz="8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</TotalTime>
  <Words>215</Words>
  <Application>Microsoft Office PowerPoint</Application>
  <PresentationFormat>Экран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Вивихи, розтягнення, переломи. Перша допомога</vt:lpstr>
      <vt:lpstr>ВИВИХ</vt:lpstr>
      <vt:lpstr>Слайд 3</vt:lpstr>
      <vt:lpstr>Слайд 4</vt:lpstr>
      <vt:lpstr>Слайд 5</vt:lpstr>
      <vt:lpstr>Ознаки вивиху:</vt:lpstr>
      <vt:lpstr>Перша долікарська допомога</vt:lpstr>
      <vt:lpstr>Слайд 8</vt:lpstr>
      <vt:lpstr>РОЗТЯГНЕННЯ</vt:lpstr>
      <vt:lpstr>Слайд 10</vt:lpstr>
      <vt:lpstr>Слайд 11</vt:lpstr>
      <vt:lpstr>Ознаки:</vt:lpstr>
      <vt:lpstr>Перша долікарська допомога</vt:lpstr>
      <vt:lpstr>ПЕРЕЛОМИ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Перша долікарська допомога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16</cp:revision>
  <dcterms:created xsi:type="dcterms:W3CDTF">2015-01-10T08:08:58Z</dcterms:created>
  <dcterms:modified xsi:type="dcterms:W3CDTF">2015-01-11T12:43:33Z</dcterms:modified>
</cp:coreProperties>
</file>