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вологост</a:t>
            </a:r>
            <a:r>
              <a:rPr lang="uk-UA" dirty="0" smtClean="0"/>
              <a:t>і повітря на живі організми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Роботу виконали </a:t>
            </a:r>
            <a:r>
              <a:rPr lang="uk-UA" dirty="0" err="1" smtClean="0"/>
              <a:t>Слободяник</a:t>
            </a:r>
            <a:r>
              <a:rPr lang="uk-UA" dirty="0" smtClean="0"/>
              <a:t> Єлизавета та Бугайова Вероніка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98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za\Desktop\893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24657"/>
            <a:ext cx="9150257" cy="68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Град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продукт </a:t>
            </a:r>
            <a:r>
              <a:rPr lang="ru-RU" dirty="0" err="1">
                <a:solidFill>
                  <a:schemeClr val="tx1"/>
                </a:solidFill>
              </a:rPr>
              <a:t>конденсації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водяної</a:t>
            </a:r>
            <a:r>
              <a:rPr lang="ru-RU" dirty="0">
                <a:solidFill>
                  <a:schemeClr val="tx1"/>
                </a:solidFill>
              </a:rPr>
              <a:t> пари у </a:t>
            </a:r>
            <a:r>
              <a:rPr lang="ru-RU" dirty="0" err="1">
                <a:solidFill>
                  <a:schemeClr val="tx1"/>
                </a:solidFill>
              </a:rPr>
              <a:t>грозових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хмарах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висхідні</a:t>
            </a:r>
            <a:r>
              <a:rPr lang="ru-RU" dirty="0">
                <a:solidFill>
                  <a:schemeClr val="tx1"/>
                </a:solidFill>
              </a:rPr>
              <a:t> потоки </a:t>
            </a:r>
            <a:r>
              <a:rPr lang="ru-RU" dirty="0" err="1">
                <a:solidFill>
                  <a:schemeClr val="tx1"/>
                </a:solidFill>
              </a:rPr>
              <a:t>повітря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швидкістю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10 м/с, а температура становить </a:t>
            </a:r>
            <a:r>
              <a:rPr lang="ru-RU" dirty="0" smtClean="0">
                <a:solidFill>
                  <a:schemeClr val="tx1"/>
                </a:solidFill>
              </a:rPr>
              <a:t>-20...-30 </a:t>
            </a:r>
            <a:r>
              <a:rPr lang="ru-RU" dirty="0">
                <a:solidFill>
                  <a:schemeClr val="tx1"/>
                </a:solidFill>
              </a:rPr>
              <a:t>0С.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1993 р. у </a:t>
            </a:r>
            <a:r>
              <a:rPr lang="ru-RU" dirty="0" err="1">
                <a:solidFill>
                  <a:schemeClr val="tx1"/>
                </a:solidFill>
              </a:rPr>
              <a:t>Кіровоградській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області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курячого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яйця</a:t>
            </a:r>
            <a:r>
              <a:rPr lang="ru-RU" dirty="0">
                <a:solidFill>
                  <a:schemeClr val="tx1"/>
                </a:solidFill>
              </a:rPr>
              <a:t>; град </a:t>
            </a:r>
            <a:r>
              <a:rPr lang="ru-RU" dirty="0" err="1">
                <a:solidFill>
                  <a:schemeClr val="tx1"/>
                </a:solidFill>
              </a:rPr>
              <a:t>завдав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загинуло</a:t>
            </a:r>
            <a:r>
              <a:rPr lang="ru-RU" dirty="0">
                <a:solidFill>
                  <a:schemeClr val="tx1"/>
                </a:solidFill>
              </a:rPr>
              <a:t> 35 тис. га </a:t>
            </a:r>
            <a:r>
              <a:rPr lang="ru-RU" dirty="0" err="1">
                <a:solidFill>
                  <a:schemeClr val="tx1"/>
                </a:solidFill>
              </a:rPr>
              <a:t>сільськогосподарських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посівів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1984 р. у </a:t>
            </a:r>
            <a:r>
              <a:rPr lang="ru-RU" dirty="0" err="1">
                <a:solidFill>
                  <a:schemeClr val="tx1"/>
                </a:solidFill>
              </a:rPr>
              <a:t>Таджикистані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випав</a:t>
            </a:r>
            <a:r>
              <a:rPr lang="ru-RU" dirty="0">
                <a:solidFill>
                  <a:schemeClr val="tx1"/>
                </a:solidFill>
              </a:rPr>
              <a:t> град, </a:t>
            </a:r>
            <a:r>
              <a:rPr lang="ru-RU" dirty="0" err="1">
                <a:solidFill>
                  <a:schemeClr val="tx1"/>
                </a:solidFill>
              </a:rPr>
              <a:t>причому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маса</a:t>
            </a:r>
            <a:r>
              <a:rPr lang="ru-RU" dirty="0">
                <a:solidFill>
                  <a:schemeClr val="tx1"/>
                </a:solidFill>
              </a:rPr>
              <a:t> градин досягала 880 г.</a:t>
            </a:r>
          </a:p>
        </p:txBody>
      </p:sp>
    </p:spTree>
    <p:extLst>
      <p:ext uri="{BB962C8B-B14F-4D97-AF65-F5344CB8AC3E}">
        <p14:creationId xmlns:p14="http://schemas.microsoft.com/office/powerpoint/2010/main" val="307090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za\Desktop\1364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17"/>
            <a:ext cx="9144000" cy="68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2420888"/>
            <a:ext cx="8435280" cy="29089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Зливи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дощі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інтенсивністю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0,5 мм за </a:t>
            </a:r>
            <a:r>
              <a:rPr lang="ru-RU" dirty="0" err="1">
                <a:solidFill>
                  <a:schemeClr val="tx1"/>
                </a:solidFill>
              </a:rPr>
              <a:t>хвилину</a:t>
            </a:r>
            <a:r>
              <a:rPr lang="ru-RU" dirty="0">
                <a:solidFill>
                  <a:schemeClr val="tx1"/>
                </a:solidFill>
              </a:rPr>
              <a:t>. Для </a:t>
            </a:r>
            <a:r>
              <a:rPr lang="ru-RU" dirty="0" err="1">
                <a:solidFill>
                  <a:schemeClr val="tx1"/>
                </a:solidFill>
              </a:rPr>
              <a:t>Українських</a:t>
            </a:r>
            <a:r>
              <a:rPr lang="ru-RU" dirty="0">
                <a:solidFill>
                  <a:schemeClr val="tx1"/>
                </a:solidFill>
              </a:rPr>
              <a:t> Карпат </a:t>
            </a:r>
            <a:r>
              <a:rPr lang="ru-RU" dirty="0" err="1">
                <a:solidFill>
                  <a:schemeClr val="tx1"/>
                </a:solidFill>
              </a:rPr>
              <a:t>найхарактерніші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зливи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викликають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селеві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зливові</a:t>
            </a:r>
            <a:r>
              <a:rPr lang="ru-RU" dirty="0">
                <a:solidFill>
                  <a:schemeClr val="tx1"/>
                </a:solidFill>
              </a:rPr>
              <a:t> потоки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Зливові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призводять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вимивання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рослин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навіть</a:t>
            </a:r>
            <a:r>
              <a:rPr lang="ru-RU" dirty="0">
                <a:solidFill>
                  <a:schemeClr val="tx1"/>
                </a:solidFill>
              </a:rPr>
              <a:t> на невеликих </a:t>
            </a:r>
            <a:r>
              <a:rPr lang="ru-RU" dirty="0" err="1">
                <a:solidFill>
                  <a:schemeClr val="tx1"/>
                </a:solidFill>
              </a:rPr>
              <a:t>схилах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пошкодження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посівів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водної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ерозії</a:t>
            </a:r>
            <a:r>
              <a:rPr lang="ru-RU" dirty="0">
                <a:solidFill>
                  <a:schemeClr val="tx1"/>
                </a:solidFill>
              </a:rPr>
              <a:t> грунту.</a:t>
            </a:r>
          </a:p>
        </p:txBody>
      </p:sp>
    </p:spTree>
    <p:extLst>
      <p:ext uri="{BB962C8B-B14F-4D97-AF65-F5344CB8AC3E}">
        <p14:creationId xmlns:p14="http://schemas.microsoft.com/office/powerpoint/2010/main" val="3817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994122"/>
          </a:xfrm>
        </p:spPr>
        <p:txBody>
          <a:bodyPr/>
          <a:lstStyle/>
          <a:p>
            <a:r>
              <a:rPr lang="ru-RU" b="0" dirty="0" err="1"/>
              <a:t>Вплив</a:t>
            </a:r>
            <a:r>
              <a:rPr lang="ru-RU" b="0" dirty="0"/>
              <a:t> </a:t>
            </a:r>
            <a:r>
              <a:rPr lang="ru-RU" b="0" dirty="0" err="1"/>
              <a:t>вологості</a:t>
            </a:r>
            <a:r>
              <a:rPr lang="ru-RU" b="0" dirty="0"/>
              <a:t> на </a:t>
            </a:r>
            <a:r>
              <a:rPr lang="ru-RU" b="0" dirty="0" err="1"/>
              <a:t>організм</a:t>
            </a:r>
            <a:r>
              <a:rPr lang="ru-RU" b="0" dirty="0"/>
              <a:t> </a:t>
            </a:r>
            <a:r>
              <a:rPr lang="ru-RU" b="0" dirty="0" err="1"/>
              <a:t>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5832648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таких процессах </a:t>
            </a:r>
            <a:r>
              <a:rPr lang="ru-RU" dirty="0" err="1"/>
              <a:t>теплообміну</a:t>
            </a:r>
            <a:r>
              <a:rPr lang="ru-RU" dirty="0"/>
              <a:t> як </a:t>
            </a:r>
            <a:r>
              <a:rPr lang="ru-RU" dirty="0" err="1"/>
              <a:t>випаровування</a:t>
            </a:r>
            <a:r>
              <a:rPr lang="ru-RU" dirty="0"/>
              <a:t> (через </a:t>
            </a:r>
            <a:r>
              <a:rPr lang="ru-RU" dirty="0" err="1"/>
              <a:t>потовиділення</a:t>
            </a:r>
            <a:r>
              <a:rPr lang="ru-RU" dirty="0"/>
              <a:t>), </a:t>
            </a:r>
            <a:r>
              <a:rPr lang="ru-RU" dirty="0" err="1"/>
              <a:t>теплову</a:t>
            </a:r>
            <a:r>
              <a:rPr lang="ru-RU" dirty="0"/>
              <a:t> </a:t>
            </a:r>
            <a:r>
              <a:rPr lang="ru-RU" dirty="0" err="1"/>
              <a:t>конвекцію</a:t>
            </a:r>
            <a:r>
              <a:rPr lang="ru-RU" dirty="0"/>
              <a:t> та </a:t>
            </a:r>
            <a:r>
              <a:rPr lang="ru-RU" dirty="0" err="1"/>
              <a:t>теплове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Перший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: при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потовиділення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 </a:t>
            </a:r>
            <a:r>
              <a:rPr lang="ru-RU" dirty="0" err="1"/>
              <a:t>Комбінація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температур та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провокує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теплообміну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кровоносними</a:t>
            </a:r>
            <a:r>
              <a:rPr lang="ru-RU" dirty="0"/>
              <a:t> </a:t>
            </a:r>
            <a:r>
              <a:rPr lang="ru-RU" dirty="0" err="1"/>
              <a:t>судинами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довкіллям</a:t>
            </a:r>
            <a:r>
              <a:rPr lang="ru-RU" dirty="0"/>
              <a:t> через </a:t>
            </a:r>
            <a:r>
              <a:rPr lang="ru-RU" dirty="0" err="1" smtClean="0"/>
              <a:t>теплопровідність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гіперпірексії</a:t>
            </a:r>
            <a:r>
              <a:rPr lang="ru-RU" dirty="0"/>
              <a:t> –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41,1 0С.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удар (</a:t>
            </a:r>
            <a:r>
              <a:rPr lang="ru-RU" dirty="0" err="1"/>
              <a:t>гіпертермію</a:t>
            </a:r>
            <a:r>
              <a:rPr lang="ru-RU" dirty="0"/>
              <a:t>). </a:t>
            </a:r>
          </a:p>
        </p:txBody>
      </p:sp>
      <p:pic>
        <p:nvPicPr>
          <p:cNvPr id="1026" name="Picture 2" descr="C:\Users\liza\Desktop\yak-vimiryati-vologist-povit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14367" y="2702657"/>
            <a:ext cx="3831695" cy="25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44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5122912" cy="363326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Оптимальними</a:t>
            </a:r>
            <a:r>
              <a:rPr lang="ru-RU" dirty="0"/>
              <a:t> </a:t>
            </a:r>
            <a:r>
              <a:rPr lang="ru-RU" dirty="0" err="1"/>
              <a:t>рівнями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30 % до 6570 %,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рекомендований</a:t>
            </a:r>
            <a:r>
              <a:rPr lang="ru-RU" dirty="0"/>
              <a:t> </a:t>
            </a:r>
            <a:r>
              <a:rPr lang="ru-RU" dirty="0" err="1"/>
              <a:t>інтервал</a:t>
            </a:r>
            <a:r>
              <a:rPr lang="ru-RU" dirty="0"/>
              <a:t> становить 3050 %. </a:t>
            </a:r>
          </a:p>
        </p:txBody>
      </p:sp>
      <p:pic>
        <p:nvPicPr>
          <p:cNvPr id="2050" name="Picture 2" descr="C:\Users\liza\Desktop\yak-rozrahuvati-volog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474468" cy="33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3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</p:spPr>
        <p:txBody>
          <a:bodyPr/>
          <a:lstStyle/>
          <a:p>
            <a:r>
              <a:rPr lang="ru-RU" b="0" dirty="0" err="1"/>
              <a:t>Вплив</a:t>
            </a:r>
            <a:r>
              <a:rPr lang="ru-RU" b="0" dirty="0"/>
              <a:t> </a:t>
            </a:r>
            <a:r>
              <a:rPr lang="ru-RU" b="0" dirty="0" err="1"/>
              <a:t>вологості</a:t>
            </a:r>
            <a:r>
              <a:rPr lang="ru-RU" b="0" dirty="0"/>
              <a:t> на </a:t>
            </a:r>
            <a:r>
              <a:rPr lang="ru-RU" b="0" dirty="0" err="1"/>
              <a:t>тварин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◘</a:t>
            </a:r>
            <a:r>
              <a:rPr lang="ru-RU" dirty="0" err="1" smtClean="0"/>
              <a:t>Відносна</a:t>
            </a:r>
            <a:r>
              <a:rPr lang="ru-RU" dirty="0" smtClean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роль у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Дійсно</a:t>
            </a:r>
            <a:r>
              <a:rPr lang="ru-RU" dirty="0"/>
              <a:t>,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</a:t>
            </a:r>
            <a:r>
              <a:rPr lang="ru-RU" dirty="0" err="1"/>
              <a:t>тварину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. </a:t>
            </a:r>
            <a:r>
              <a:rPr lang="ru-RU" dirty="0" err="1"/>
              <a:t>Втрати</a:t>
            </a:r>
            <a:r>
              <a:rPr lang="ru-RU" dirty="0"/>
              <a:t> води живим </a:t>
            </a:r>
            <a:r>
              <a:rPr lang="ru-RU" dirty="0" err="1"/>
              <a:t>організмом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водою </a:t>
            </a:r>
            <a:r>
              <a:rPr lang="ru-RU" dirty="0" err="1"/>
              <a:t>забезпечується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годівлі</a:t>
            </a:r>
            <a:r>
              <a:rPr lang="ru-RU" dirty="0"/>
              <a:t> та </a:t>
            </a:r>
            <a:r>
              <a:rPr lang="ru-RU" dirty="0" err="1"/>
              <a:t>пиття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◘Чим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менша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та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середовищами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менша</a:t>
            </a:r>
            <a:r>
              <a:rPr lang="ru-RU" dirty="0"/>
              <a:t> потреба в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води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◘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.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навколишні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амфібій</a:t>
            </a:r>
            <a:r>
              <a:rPr lang="ru-RU" dirty="0"/>
              <a:t>, </a:t>
            </a:r>
            <a:r>
              <a:rPr lang="ru-RU" dirty="0" err="1"/>
              <a:t>рептилій</a:t>
            </a:r>
            <a:r>
              <a:rPr lang="ru-RU" dirty="0"/>
              <a:t>, комах.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◘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на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через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підтримання</a:t>
            </a:r>
            <a:r>
              <a:rPr lang="ru-RU" dirty="0"/>
              <a:t> водного балансу </a:t>
            </a:r>
            <a:r>
              <a:rPr lang="ru-RU" dirty="0" err="1"/>
              <a:t>залишаються</a:t>
            </a:r>
            <a:r>
              <a:rPr lang="ru-RU" dirty="0"/>
              <a:t> “</a:t>
            </a:r>
            <a:r>
              <a:rPr lang="ru-RU" dirty="0" err="1"/>
              <a:t>водними</a:t>
            </a:r>
            <a:r>
              <a:rPr lang="ru-RU" dirty="0"/>
              <a:t>” </a:t>
            </a:r>
            <a:r>
              <a:rPr lang="ru-RU" dirty="0" smtClean="0"/>
              <a:t> </a:t>
            </a:r>
            <a:r>
              <a:rPr lang="ru-RU" dirty="0" err="1"/>
              <a:t>земноводних</a:t>
            </a:r>
            <a:r>
              <a:rPr lang="ru-RU" dirty="0"/>
              <a:t>,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ракоподібних</a:t>
            </a:r>
            <a:r>
              <a:rPr lang="ru-RU" dirty="0"/>
              <a:t>, нематод, </a:t>
            </a:r>
            <a:r>
              <a:rPr lang="ru-RU" dirty="0" err="1"/>
              <a:t>дощових</a:t>
            </a:r>
            <a:r>
              <a:rPr lang="ru-RU" dirty="0"/>
              <a:t> </a:t>
            </a:r>
            <a:r>
              <a:rPr lang="ru-RU" dirty="0" err="1"/>
              <a:t>черв’яків</a:t>
            </a:r>
            <a:r>
              <a:rPr lang="ru-RU" dirty="0"/>
              <a:t>, </a:t>
            </a:r>
            <a:r>
              <a:rPr lang="ru-RU" dirty="0" err="1"/>
              <a:t>молюсків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, вони </a:t>
            </a:r>
            <a:r>
              <a:rPr lang="ru-RU" dirty="0" err="1"/>
              <a:t>мешкають</a:t>
            </a:r>
            <a:r>
              <a:rPr lang="ru-RU" dirty="0"/>
              <a:t> там, де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близька</a:t>
            </a:r>
            <a:r>
              <a:rPr lang="ru-RU" dirty="0"/>
              <a:t> до 100 %. </a:t>
            </a:r>
          </a:p>
        </p:txBody>
      </p:sp>
    </p:spTree>
    <p:extLst>
      <p:ext uri="{BB962C8B-B14F-4D97-AF65-F5344CB8AC3E}">
        <p14:creationId xmlns:p14="http://schemas.microsoft.com/office/powerpoint/2010/main" val="396021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/>
          <a:lstStyle/>
          <a:p>
            <a:r>
              <a:rPr lang="ru-RU" b="0" dirty="0" err="1"/>
              <a:t>Вплив</a:t>
            </a:r>
            <a:r>
              <a:rPr lang="ru-RU" b="0" dirty="0"/>
              <a:t> </a:t>
            </a:r>
            <a:r>
              <a:rPr lang="ru-RU" b="0" dirty="0" err="1"/>
              <a:t>вологості</a:t>
            </a:r>
            <a:r>
              <a:rPr lang="ru-RU" b="0" dirty="0"/>
              <a:t> на </a:t>
            </a:r>
            <a:r>
              <a:rPr lang="ru-RU" b="0" dirty="0" err="1"/>
              <a:t>мікроорганізми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19492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/>
              <a:t>Виживання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у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.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та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зводиться</a:t>
            </a:r>
            <a:r>
              <a:rPr lang="ru-RU" dirty="0"/>
              <a:t> </a:t>
            </a:r>
            <a:r>
              <a:rPr lang="ru-RU" dirty="0" err="1"/>
              <a:t>нанівець</a:t>
            </a:r>
            <a:r>
              <a:rPr lang="ru-RU" dirty="0"/>
              <a:t> в </a:t>
            </a:r>
            <a:r>
              <a:rPr lang="ru-RU" dirty="0" err="1"/>
              <a:t>інтервалі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4070 %.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Алергенні</a:t>
            </a:r>
            <a:r>
              <a:rPr lang="ru-RU" dirty="0" smtClean="0"/>
              <a:t> </a:t>
            </a:r>
            <a:r>
              <a:rPr lang="ru-RU" dirty="0" err="1"/>
              <a:t>кліщі</a:t>
            </a:r>
            <a:r>
              <a:rPr lang="ru-RU" dirty="0"/>
              <a:t> та </a:t>
            </a:r>
            <a:r>
              <a:rPr lang="ru-RU" dirty="0" err="1"/>
              <a:t>гриби</a:t>
            </a:r>
            <a:r>
              <a:rPr lang="ru-RU" dirty="0"/>
              <a:t> </a:t>
            </a:r>
            <a:r>
              <a:rPr lang="ru-RU" dirty="0" err="1"/>
              <a:t>припиняють</a:t>
            </a:r>
            <a:r>
              <a:rPr lang="ru-RU" dirty="0"/>
              <a:t> свою </a:t>
            </a:r>
            <a:r>
              <a:rPr lang="ru-RU" dirty="0" err="1"/>
              <a:t>активність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50 %, </a:t>
            </a:r>
            <a:r>
              <a:rPr lang="ru-RU" dirty="0" err="1"/>
              <a:t>тоді</a:t>
            </a:r>
            <a:r>
              <a:rPr lang="ru-RU" dirty="0"/>
              <a:t> як максимальна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при 80 %. Спори </a:t>
            </a:r>
            <a:r>
              <a:rPr lang="ru-RU" dirty="0" err="1"/>
              <a:t>плісені</a:t>
            </a:r>
            <a:r>
              <a:rPr lang="ru-RU" dirty="0"/>
              <a:t> та </a:t>
            </a:r>
            <a:r>
              <a:rPr lang="ru-RU" dirty="0" err="1"/>
              <a:t>кліщі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як </a:t>
            </a:r>
            <a:r>
              <a:rPr lang="ru-RU" dirty="0" err="1"/>
              <a:t>алергія</a:t>
            </a:r>
            <a:r>
              <a:rPr lang="ru-RU" dirty="0"/>
              <a:t> та астма. </a:t>
            </a:r>
            <a:r>
              <a:rPr lang="ru-RU" dirty="0" err="1"/>
              <a:t>Оптимальним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відносну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4060 %</a:t>
            </a:r>
          </a:p>
        </p:txBody>
      </p:sp>
      <p:pic>
        <p:nvPicPr>
          <p:cNvPr id="3074" name="Picture 2" descr="C:\Users\liza\Desktop\yak-vibrati-zvolozhuvach-povit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64019"/>
            <a:ext cx="3538568" cy="24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68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uk-UA" dirty="0" smtClean="0"/>
              <a:t>Вплив вологості на рослини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5554960" cy="46413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надземну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втрати</a:t>
            </a:r>
            <a:r>
              <a:rPr lang="ru-RU" dirty="0"/>
              <a:t> води, як і </a:t>
            </a:r>
            <a:r>
              <a:rPr lang="ru-RU" dirty="0" err="1"/>
              <a:t>тварина</a:t>
            </a:r>
            <a:r>
              <a:rPr lang="ru-RU" dirty="0"/>
              <a:t>, але </a:t>
            </a:r>
            <a:r>
              <a:rPr lang="ru-RU" dirty="0" err="1"/>
              <a:t>підземна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безпосередній</a:t>
            </a:r>
            <a:r>
              <a:rPr lang="ru-RU" dirty="0"/>
              <a:t> контакт з </a:t>
            </a:r>
            <a:r>
              <a:rPr lang="ru-RU" dirty="0" err="1"/>
              <a:t>середовищем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постачається</a:t>
            </a:r>
            <a:r>
              <a:rPr lang="ru-RU" dirty="0"/>
              <a:t> вода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вода є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фактором, але й ресурсом,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життєдіяльність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води при </a:t>
            </a:r>
            <a:r>
              <a:rPr lang="ru-RU" dirty="0" err="1"/>
              <a:t>транспірації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/>
              <a:t>листка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продихів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насиченим</a:t>
            </a:r>
            <a:r>
              <a:rPr lang="ru-RU" dirty="0"/>
              <a:t> станом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водяної</a:t>
            </a:r>
            <a:r>
              <a:rPr lang="ru-RU" dirty="0"/>
              <a:t> пари в атмосферному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транспірації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вода </a:t>
            </a:r>
            <a:r>
              <a:rPr lang="ru-RU" dirty="0" err="1"/>
              <a:t>випаровується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у </a:t>
            </a:r>
            <a:r>
              <a:rPr lang="ru-RU" dirty="0" err="1"/>
              <a:t>сухе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насичене</a:t>
            </a:r>
            <a:r>
              <a:rPr lang="ru-RU" dirty="0"/>
              <a:t>. І </a:t>
            </a:r>
            <a:r>
              <a:rPr lang="ru-RU" dirty="0" err="1"/>
              <a:t>навпаки</a:t>
            </a:r>
            <a:r>
              <a:rPr lang="ru-RU" dirty="0"/>
              <a:t> – </a:t>
            </a:r>
            <a:r>
              <a:rPr lang="ru-RU" dirty="0" err="1"/>
              <a:t>низькій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дифузію</a:t>
            </a:r>
            <a:r>
              <a:rPr lang="ru-RU" dirty="0"/>
              <a:t> води з </a:t>
            </a:r>
            <a:r>
              <a:rPr lang="ru-RU" dirty="0" err="1"/>
              <a:t>продихового</a:t>
            </a:r>
            <a:r>
              <a:rPr lang="ru-RU" dirty="0"/>
              <a:t> простору у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liza\Desktop\vlazhnost-vozduha-dlja-rastenij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73" y="4149080"/>
            <a:ext cx="2937205" cy="22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8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za\Desktop\ispareniya_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>
            <a:normAutofit fontScale="90000"/>
          </a:bodyPr>
          <a:lstStyle/>
          <a:p>
            <a:r>
              <a:rPr lang="ru-RU" b="0" dirty="0" err="1"/>
              <a:t>Розглянемо</a:t>
            </a:r>
            <a:r>
              <a:rPr lang="ru-RU" b="0" dirty="0"/>
              <a:t> </a:t>
            </a:r>
            <a:r>
              <a:rPr lang="ru-RU" b="0" dirty="0" err="1"/>
              <a:t>процеси</a:t>
            </a:r>
            <a:r>
              <a:rPr lang="ru-RU" b="0" dirty="0"/>
              <a:t>, </a:t>
            </a:r>
            <a:r>
              <a:rPr lang="ru-RU" b="0" dirty="0" err="1"/>
              <a:t>які</a:t>
            </a:r>
            <a:r>
              <a:rPr lang="ru-RU" b="0" dirty="0"/>
              <a:t> </a:t>
            </a:r>
            <a:r>
              <a:rPr lang="ru-RU" b="0" dirty="0" err="1"/>
              <a:t>пов’язані</a:t>
            </a:r>
            <a:r>
              <a:rPr lang="ru-RU" b="0" dirty="0"/>
              <a:t> з </a:t>
            </a:r>
            <a:r>
              <a:rPr lang="ru-RU" b="0" dirty="0" err="1" smtClean="0"/>
              <a:t>вологістю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295232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Випаровування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перехід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рідкого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стану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газоподібний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(пару). За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рік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океану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випаровується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450-103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км3 води, а з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суші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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70-103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км3.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Швидкість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випаровування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залежить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вологості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повітря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температури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вітру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403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za\Desktop\269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60"/>
            <a:ext cx="9144000" cy="68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Конденсація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перехід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охолодження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тиску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газоподібного</a:t>
            </a:r>
            <a:r>
              <a:rPr lang="ru-RU" dirty="0">
                <a:solidFill>
                  <a:schemeClr val="tx1"/>
                </a:solidFill>
              </a:rPr>
              <a:t> стану в </a:t>
            </a:r>
            <a:r>
              <a:rPr lang="ru-RU" dirty="0" err="1">
                <a:solidFill>
                  <a:schemeClr val="tx1"/>
                </a:solidFill>
              </a:rPr>
              <a:t>рідкий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Конденсація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можлива</a:t>
            </a:r>
            <a:r>
              <a:rPr lang="ru-RU" dirty="0">
                <a:solidFill>
                  <a:schemeClr val="tx1"/>
                </a:solidFill>
              </a:rPr>
              <a:t> при температурах, </a:t>
            </a:r>
            <a:r>
              <a:rPr lang="ru-RU" dirty="0" err="1">
                <a:solidFill>
                  <a:schemeClr val="tx1"/>
                </a:solidFill>
              </a:rPr>
              <a:t>менших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критичних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даної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Критичною </a:t>
            </a:r>
            <a:r>
              <a:rPr lang="ru-RU" dirty="0">
                <a:solidFill>
                  <a:schemeClr val="tx1"/>
                </a:solidFill>
              </a:rPr>
              <a:t>температурою для </a:t>
            </a:r>
            <a:r>
              <a:rPr lang="ru-RU" dirty="0" err="1">
                <a:solidFill>
                  <a:schemeClr val="tx1"/>
                </a:solidFill>
              </a:rPr>
              <a:t>атмосферної</a:t>
            </a:r>
            <a:r>
              <a:rPr lang="ru-RU" dirty="0">
                <a:solidFill>
                  <a:schemeClr val="tx1"/>
                </a:solidFill>
              </a:rPr>
              <a:t> води є температура </a:t>
            </a:r>
            <a:r>
              <a:rPr lang="ru-RU" dirty="0" err="1">
                <a:solidFill>
                  <a:schemeClr val="tx1"/>
                </a:solidFill>
              </a:rPr>
              <a:t>плавлення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льоду</a:t>
            </a:r>
            <a:r>
              <a:rPr lang="ru-RU" dirty="0">
                <a:solidFill>
                  <a:schemeClr val="tx1"/>
                </a:solidFill>
              </a:rPr>
              <a:t> (273,2 К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конденсації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наявність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конденсації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функції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атмосфері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дрібні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>
                <a:solidFill>
                  <a:schemeClr val="tx1"/>
                </a:solidFill>
              </a:rPr>
              <a:t>аерозолі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іонізовані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атоми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Основними</a:t>
            </a:r>
            <a:r>
              <a:rPr lang="ru-RU" dirty="0">
                <a:solidFill>
                  <a:schemeClr val="tx1"/>
                </a:solidFill>
              </a:rPr>
              <a:t> продуктами </a:t>
            </a:r>
            <a:r>
              <a:rPr lang="ru-RU" dirty="0" err="1">
                <a:solidFill>
                  <a:schemeClr val="tx1"/>
                </a:solidFill>
              </a:rPr>
              <a:t>конденсації</a:t>
            </a:r>
            <a:r>
              <a:rPr lang="ru-RU" dirty="0">
                <a:solidFill>
                  <a:schemeClr val="tx1"/>
                </a:solidFill>
              </a:rPr>
              <a:t> є туман, роса, </a:t>
            </a:r>
            <a:r>
              <a:rPr lang="ru-RU" dirty="0" err="1">
                <a:solidFill>
                  <a:schemeClr val="tx1"/>
                </a:solidFill>
              </a:rPr>
              <a:t>іній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паморозь</a:t>
            </a:r>
            <a:r>
              <a:rPr lang="ru-RU" dirty="0">
                <a:solidFill>
                  <a:schemeClr val="tx1"/>
                </a:solidFill>
              </a:rPr>
              <a:t>, ожеледь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47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za\Desktop\2469189_73b2f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одночасної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конденсації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розсіювання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водяної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пари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атмосфері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супроводжується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утворенням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хмар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Воду, яка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випадає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земну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поверхню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хмар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рідкому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твердому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стані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атмосферними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опадами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зовнішнім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виглядом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розрізняють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типи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опадів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дощ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сніг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крупа, град,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мряка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тощо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характеру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випадання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опади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поділяють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облогові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зливові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мрячні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Стресову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ситуацію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викликати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град і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зливові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дощі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5863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</TotalTime>
  <Words>762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Вплив вологості повітря на живі організми</vt:lpstr>
      <vt:lpstr>Вплив вологості на організм людини</vt:lpstr>
      <vt:lpstr>Презентация PowerPoint</vt:lpstr>
      <vt:lpstr>Вплив вологості на тварин</vt:lpstr>
      <vt:lpstr>Вплив вологості на мікроорганізми</vt:lpstr>
      <vt:lpstr>Вплив вологості на рослини</vt:lpstr>
      <vt:lpstr>Розглянемо процеси, які пов’язані з вологістю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вологості повітря на живі організми</dc:title>
  <dc:creator>Lizk</dc:creator>
  <cp:lastModifiedBy>Lizk</cp:lastModifiedBy>
  <cp:revision>5</cp:revision>
  <dcterms:created xsi:type="dcterms:W3CDTF">2014-04-06T13:16:33Z</dcterms:created>
  <dcterms:modified xsi:type="dcterms:W3CDTF">2014-04-06T14:05:55Z</dcterms:modified>
</cp:coreProperties>
</file>