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7" r:id="rId7"/>
    <p:sldId id="262" r:id="rId8"/>
    <p:sldId id="263" r:id="rId9"/>
    <p:sldId id="265"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8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81B1043D-EABF-44B2-A18A-99FADA62C1C5}" type="datetimeFigureOut">
              <a:rPr lang="ru-RU" smtClean="0"/>
              <a:t>24.01.2015</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C4AEBB0-3393-4250-80E5-887CEF43DD8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1B1043D-EABF-44B2-A18A-99FADA62C1C5}" type="datetimeFigureOut">
              <a:rPr lang="ru-RU" smtClean="0"/>
              <a:t>24.01.2015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AEBB0-3393-4250-80E5-887CEF43DD8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1B1043D-EABF-44B2-A18A-99FADA62C1C5}" type="datetimeFigureOut">
              <a:rPr lang="ru-RU" smtClean="0"/>
              <a:t>24.01.2015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AEBB0-3393-4250-80E5-887CEF43DD8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81B1043D-EABF-44B2-A18A-99FADA62C1C5}" type="datetimeFigureOut">
              <a:rPr lang="ru-RU" smtClean="0"/>
              <a:t>24.01.2015</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1C4AEBB0-3393-4250-80E5-887CEF43DD8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81B1043D-EABF-44B2-A18A-99FADA62C1C5}" type="datetimeFigureOut">
              <a:rPr lang="ru-RU" smtClean="0"/>
              <a:t>24.01.2015</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1C4AEBB0-3393-4250-80E5-887CEF43DD8C}" type="slidenum">
              <a:rPr lang="ru-RU" smtClean="0"/>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81B1043D-EABF-44B2-A18A-99FADA62C1C5}" type="datetimeFigureOut">
              <a:rPr lang="ru-RU" smtClean="0"/>
              <a:t>24.01.2015</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1C4AEBB0-3393-4250-80E5-887CEF43DD8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81B1043D-EABF-44B2-A18A-99FADA62C1C5}" type="datetimeFigureOut">
              <a:rPr lang="ru-RU" smtClean="0"/>
              <a:t>24.01.2015</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1C4AEBB0-3393-4250-80E5-887CEF43DD8C}"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1B1043D-EABF-44B2-A18A-99FADA62C1C5}" type="datetimeFigureOut">
              <a:rPr lang="ru-RU" smtClean="0"/>
              <a:t>24.01.2015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C4AEBB0-3393-4250-80E5-887CEF43DD8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81B1043D-EABF-44B2-A18A-99FADA62C1C5}" type="datetimeFigureOut">
              <a:rPr lang="ru-RU" smtClean="0"/>
              <a:t>24.01.2015</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1C4AEBB0-3393-4250-80E5-887CEF43DD8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81B1043D-EABF-44B2-A18A-99FADA62C1C5}" type="datetimeFigureOut">
              <a:rPr lang="ru-RU" smtClean="0"/>
              <a:t>24.01.2015</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1C4AEBB0-3393-4250-80E5-887CEF43DD8C}"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81B1043D-EABF-44B2-A18A-99FADA62C1C5}" type="datetimeFigureOut">
              <a:rPr lang="ru-RU" smtClean="0"/>
              <a:t>24.01.2015</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1C4AEBB0-3393-4250-80E5-887CEF43DD8C}"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1B1043D-EABF-44B2-A18A-99FADA62C1C5}" type="datetimeFigureOut">
              <a:rPr lang="ru-RU" smtClean="0"/>
              <a:t>24.01.2015</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C4AEBB0-3393-4250-80E5-887CEF43DD8C}"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University of Edinburgh</a:t>
            </a:r>
            <a:br>
              <a:rPr lang="en-US" dirty="0" smtClean="0"/>
            </a:br>
            <a:endParaRPr lang="ru-RU" dirty="0"/>
          </a:p>
        </p:txBody>
      </p:sp>
      <p:pic>
        <p:nvPicPr>
          <p:cNvPr id="6" name="Содержимое 5" descr="University-of-Edinburgh.jpg"/>
          <p:cNvPicPr>
            <a:picLocks noGrp="1" noChangeAspect="1"/>
          </p:cNvPicPr>
          <p:nvPr>
            <p:ph idx="1"/>
          </p:nvPr>
        </p:nvPicPr>
        <p:blipFill>
          <a:blip r:embed="rId2"/>
          <a:stretch>
            <a:fillRect/>
          </a:stretch>
        </p:blipFill>
        <p:spPr>
          <a:xfrm>
            <a:off x="0" y="961539"/>
            <a:ext cx="9144000" cy="5896461"/>
          </a:xfrm>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2"/>
          </p:nvPr>
        </p:nvSpPr>
        <p:spPr/>
        <p:txBody>
          <a:bodyPr/>
          <a:lstStyle/>
          <a:p>
            <a:endParaRPr lang="ru-RU"/>
          </a:p>
        </p:txBody>
      </p:sp>
      <p:sp>
        <p:nvSpPr>
          <p:cNvPr id="4" name="Содержимое 3"/>
          <p:cNvSpPr>
            <a:spLocks noGrp="1"/>
          </p:cNvSpPr>
          <p:nvPr>
            <p:ph sz="half" idx="1"/>
          </p:nvPr>
        </p:nvSpPr>
        <p:spPr/>
        <p:txBody>
          <a:bodyPr/>
          <a:lstStyle/>
          <a:p>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r>
              <a:rPr lang="en-US" dirty="0" smtClean="0"/>
              <a:t>The </a:t>
            </a:r>
            <a:r>
              <a:rPr lang="en-US" b="1" dirty="0" smtClean="0"/>
              <a:t>University of Edinburgh</a:t>
            </a:r>
            <a:r>
              <a:rPr lang="en-US" dirty="0" smtClean="0"/>
              <a:t> </a:t>
            </a:r>
            <a:r>
              <a:rPr lang="en-US" dirty="0" smtClean="0"/>
              <a:t>founded </a:t>
            </a:r>
            <a:r>
              <a:rPr lang="en-US" dirty="0" smtClean="0"/>
              <a:t>in 1583</a:t>
            </a:r>
            <a:r>
              <a:rPr lang="en-US" dirty="0" smtClean="0"/>
              <a:t>,</a:t>
            </a:r>
            <a:r>
              <a:rPr lang="en-US" baseline="30000" dirty="0" smtClean="0"/>
              <a:t> </a:t>
            </a:r>
            <a:r>
              <a:rPr lang="en-US" dirty="0" smtClean="0"/>
              <a:t> is the sixth-oldest university in the English-speaking world and one of </a:t>
            </a:r>
            <a:r>
              <a:rPr lang="en-US" dirty="0" smtClean="0"/>
              <a:t>Scotland's ancient </a:t>
            </a:r>
            <a:r>
              <a:rPr lang="en-US" dirty="0" smtClean="0"/>
              <a:t>universities. The university is deeply embedded in the fabric of the city, with many of the buildings in the historic Old Town belonging to the university.</a:t>
            </a:r>
            <a:endParaRPr lang="ru-RU" dirty="0"/>
          </a:p>
        </p:txBody>
      </p:sp>
    </p:spTree>
  </p:cSld>
  <p:clrMapOvr>
    <a:masterClrMapping/>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142844" y="1857364"/>
            <a:ext cx="3643338" cy="4572000"/>
          </a:xfrm>
        </p:spPr>
        <p:txBody>
          <a:bodyPr>
            <a:normAutofit fontScale="85000" lnSpcReduction="20000"/>
          </a:bodyPr>
          <a:lstStyle/>
          <a:p>
            <a:r>
              <a:rPr lang="en-US" dirty="0" smtClean="0"/>
              <a:t>The university played an important role in leading Edinburgh to its reputation as a chief intellectual centre during the Age of Enlightenment, and helped give the city the nickname of the Athens of the North.</a:t>
            </a:r>
            <a:endParaRPr lang="ru-RU" dirty="0"/>
          </a:p>
        </p:txBody>
      </p:sp>
      <p:pic>
        <p:nvPicPr>
          <p:cNvPr id="4" name="Рисунок 3" descr="oksford.jpg"/>
          <p:cNvPicPr>
            <a:picLocks noChangeAspect="1"/>
          </p:cNvPicPr>
          <p:nvPr/>
        </p:nvPicPr>
        <p:blipFill>
          <a:blip r:embed="rId2"/>
          <a:stretch>
            <a:fillRect/>
          </a:stretch>
        </p:blipFill>
        <p:spPr>
          <a:xfrm>
            <a:off x="3714745" y="1785926"/>
            <a:ext cx="5429256" cy="5072074"/>
          </a:xfrm>
          <a:prstGeom prst="rect">
            <a:avLst/>
          </a:prstGeom>
        </p:spPr>
      </p:pic>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457200" y="214290"/>
            <a:ext cx="8229600" cy="6240518"/>
          </a:xfrm>
        </p:spPr>
        <p:txBody>
          <a:bodyPr>
            <a:normAutofit fontScale="92500"/>
          </a:bodyPr>
          <a:lstStyle/>
          <a:p>
            <a:r>
              <a:rPr lang="en-US" dirty="0" smtClean="0"/>
              <a:t>Alumni of the university include some of the major figures of modern history, including the physicist James Clerk Maxwell, naturalist Charles Darwin, philosopher David Hume, mathematician Thomas </a:t>
            </a:r>
            <a:r>
              <a:rPr lang="en-US" dirty="0" err="1" smtClean="0"/>
              <a:t>Bayes</a:t>
            </a:r>
            <a:r>
              <a:rPr lang="en-US" dirty="0" smtClean="0"/>
              <a:t>, surgeon Joseph Lister, signatories of the American declaration of independence John Witherspoon and Benjamin Rush, inventor Alexander Graham Bell, first president of Tanzania Julius </a:t>
            </a:r>
            <a:r>
              <a:rPr lang="en-US" dirty="0" err="1" smtClean="0"/>
              <a:t>Nyerere</a:t>
            </a:r>
            <a:r>
              <a:rPr lang="en-US" dirty="0" smtClean="0"/>
              <a:t>, and a host of famous authors such as Sir Arthur Conan Doyle, Robert Louis Stevenson, J.M. Barrie and Sir Walter Scott.</a:t>
            </a:r>
            <a:endParaRPr lang="ru-RU" dirty="0"/>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Students' association</a:t>
            </a:r>
            <a:br>
              <a:rPr lang="en-US" b="1" dirty="0" smtClean="0"/>
            </a:br>
            <a:endParaRPr lang="ru-RU" dirty="0"/>
          </a:p>
        </p:txBody>
      </p:sp>
      <p:sp>
        <p:nvSpPr>
          <p:cNvPr id="3" name="Содержимое 2"/>
          <p:cNvSpPr>
            <a:spLocks noGrp="1"/>
          </p:cNvSpPr>
          <p:nvPr>
            <p:ph idx="1"/>
          </p:nvPr>
        </p:nvSpPr>
        <p:spPr>
          <a:xfrm>
            <a:off x="500034" y="1714488"/>
            <a:ext cx="7572428" cy="4954658"/>
          </a:xfrm>
        </p:spPr>
        <p:txBody>
          <a:bodyPr>
            <a:normAutofit/>
          </a:bodyPr>
          <a:lstStyle/>
          <a:p>
            <a:r>
              <a:rPr lang="en-US" dirty="0" smtClean="0"/>
              <a:t>The Edinburgh University Students' Association (EUSA) consists of the unions and the Student Representative Council. EUSA represents students to the university and the outside world. It is also responsible for over 250 student societies at the University.</a:t>
            </a:r>
            <a:endParaRPr lang="ru-RU" dirty="0"/>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Modern architecture at the University of Edinburgh</a:t>
            </a:r>
            <a:endParaRPr lang="ru-RU" dirty="0"/>
          </a:p>
        </p:txBody>
      </p:sp>
      <p:pic>
        <p:nvPicPr>
          <p:cNvPr id="5" name="Содержимое 4" descr="1024px-Royal_School_of_Veterinary_Studies.JPG"/>
          <p:cNvPicPr>
            <a:picLocks noGrp="1" noChangeAspect="1"/>
          </p:cNvPicPr>
          <p:nvPr>
            <p:ph sz="half" idx="1"/>
          </p:nvPr>
        </p:nvPicPr>
        <p:blipFill>
          <a:blip r:embed="rId2"/>
          <a:stretch>
            <a:fillRect/>
          </a:stretch>
        </p:blipFill>
        <p:spPr>
          <a:xfrm>
            <a:off x="457200" y="2476860"/>
            <a:ext cx="4038600" cy="3017118"/>
          </a:xfrm>
        </p:spPr>
      </p:pic>
      <p:pic>
        <p:nvPicPr>
          <p:cNvPr id="6" name="Содержимое 5" descr="1024px-Roslin_Institute.JPG"/>
          <p:cNvPicPr>
            <a:picLocks noGrp="1" noChangeAspect="1"/>
          </p:cNvPicPr>
          <p:nvPr>
            <p:ph sz="half" idx="2"/>
          </p:nvPr>
        </p:nvPicPr>
        <p:blipFill>
          <a:blip r:embed="rId3"/>
          <a:stretch>
            <a:fillRect/>
          </a:stretch>
        </p:blipFill>
        <p:spPr>
          <a:xfrm>
            <a:off x="4648200" y="2478832"/>
            <a:ext cx="4038600" cy="3013174"/>
          </a:xfrm>
        </p:spPr>
      </p:pic>
      <p:sp>
        <p:nvSpPr>
          <p:cNvPr id="7" name="Прямоугольник 6"/>
          <p:cNvSpPr/>
          <p:nvPr/>
        </p:nvSpPr>
        <p:spPr>
          <a:xfrm>
            <a:off x="5143504" y="5572140"/>
            <a:ext cx="4357718" cy="461665"/>
          </a:xfrm>
          <a:prstGeom prst="rect">
            <a:avLst/>
          </a:prstGeom>
        </p:spPr>
        <p:txBody>
          <a:bodyPr wrap="square">
            <a:spAutoFit/>
          </a:bodyPr>
          <a:lstStyle/>
          <a:p>
            <a:r>
              <a:rPr lang="en-US" sz="2400" u="sng" dirty="0" smtClean="0">
                <a:solidFill>
                  <a:schemeClr val="bg1">
                    <a:lumMod val="95000"/>
                    <a:lumOff val="5000"/>
                  </a:schemeClr>
                </a:solidFill>
              </a:rPr>
              <a:t>The </a:t>
            </a:r>
            <a:r>
              <a:rPr lang="en-US" sz="2400" u="sng" dirty="0" err="1">
                <a:solidFill>
                  <a:schemeClr val="bg1">
                    <a:lumMod val="95000"/>
                    <a:lumOff val="5000"/>
                  </a:schemeClr>
                </a:solidFill>
              </a:rPr>
              <a:t>Roslin</a:t>
            </a:r>
            <a:r>
              <a:rPr lang="en-US" sz="2400" u="sng" dirty="0">
                <a:solidFill>
                  <a:schemeClr val="bg1">
                    <a:lumMod val="95000"/>
                    <a:lumOff val="5000"/>
                  </a:schemeClr>
                </a:solidFill>
              </a:rPr>
              <a:t> </a:t>
            </a:r>
            <a:r>
              <a:rPr lang="en-US" sz="2400" u="sng" dirty="0" smtClean="0">
                <a:solidFill>
                  <a:schemeClr val="bg1">
                    <a:lumMod val="95000"/>
                    <a:lumOff val="5000"/>
                  </a:schemeClr>
                </a:solidFill>
              </a:rPr>
              <a:t>Instit</a:t>
            </a:r>
            <a:r>
              <a:rPr lang="en-US" sz="2400" u="sng" dirty="0" smtClean="0">
                <a:solidFill>
                  <a:schemeClr val="bg1">
                    <a:lumMod val="95000"/>
                    <a:lumOff val="5000"/>
                  </a:schemeClr>
                </a:solidFill>
              </a:rPr>
              <a:t>ute</a:t>
            </a:r>
            <a:endParaRPr lang="ru-RU" sz="2400" dirty="0">
              <a:solidFill>
                <a:schemeClr val="bg1">
                  <a:lumMod val="95000"/>
                  <a:lumOff val="5000"/>
                </a:schemeClr>
              </a:solidFill>
            </a:endParaRPr>
          </a:p>
        </p:txBody>
      </p:sp>
      <p:sp>
        <p:nvSpPr>
          <p:cNvPr id="8" name="Прямоугольник 7"/>
          <p:cNvSpPr/>
          <p:nvPr/>
        </p:nvSpPr>
        <p:spPr>
          <a:xfrm>
            <a:off x="285720" y="5643578"/>
            <a:ext cx="4572000" cy="830997"/>
          </a:xfrm>
          <a:prstGeom prst="rect">
            <a:avLst/>
          </a:prstGeom>
        </p:spPr>
        <p:txBody>
          <a:bodyPr>
            <a:spAutoFit/>
          </a:bodyPr>
          <a:lstStyle/>
          <a:p>
            <a:r>
              <a:rPr lang="en-US" sz="2400" dirty="0">
                <a:solidFill>
                  <a:schemeClr val="bg1">
                    <a:lumMod val="95000"/>
                    <a:lumOff val="5000"/>
                  </a:schemeClr>
                </a:solidFill>
              </a:rPr>
              <a:t>The </a:t>
            </a:r>
            <a:r>
              <a:rPr lang="en-US" sz="2400" u="sng" dirty="0">
                <a:solidFill>
                  <a:schemeClr val="bg1">
                    <a:lumMod val="95000"/>
                    <a:lumOff val="5000"/>
                  </a:schemeClr>
                </a:solidFill>
              </a:rPr>
              <a:t>Royal (Dick) School of Veterinary Studies</a:t>
            </a:r>
            <a:r>
              <a:rPr lang="en-US" dirty="0">
                <a:solidFill>
                  <a:schemeClr val="bg1">
                    <a:lumMod val="95000"/>
                    <a:lumOff val="5000"/>
                  </a:schemeClr>
                </a:solidFill>
              </a:rPr>
              <a:t> </a:t>
            </a:r>
            <a:endParaRPr lang="ru-RU" dirty="0">
              <a:solidFill>
                <a:schemeClr val="bg1">
                  <a:lumMod val="95000"/>
                  <a:lumOff val="5000"/>
                </a:schemeClr>
              </a:solidFill>
            </a:endParaRPr>
          </a:p>
        </p:txBody>
      </p:sp>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Performing arts</a:t>
            </a:r>
            <a:br>
              <a:rPr lang="en-US" b="1" dirty="0" smtClean="0"/>
            </a:br>
            <a:endParaRPr lang="ru-RU" dirty="0"/>
          </a:p>
        </p:txBody>
      </p:sp>
      <p:sp>
        <p:nvSpPr>
          <p:cNvPr id="3" name="Содержимое 2"/>
          <p:cNvSpPr>
            <a:spLocks noGrp="1"/>
          </p:cNvSpPr>
          <p:nvPr>
            <p:ph idx="1"/>
          </p:nvPr>
        </p:nvSpPr>
        <p:spPr>
          <a:xfrm>
            <a:off x="457200" y="1882808"/>
            <a:ext cx="4900618" cy="4572000"/>
          </a:xfrm>
        </p:spPr>
        <p:txBody>
          <a:bodyPr>
            <a:normAutofit fontScale="70000" lnSpcReduction="20000"/>
          </a:bodyPr>
          <a:lstStyle/>
          <a:p>
            <a:r>
              <a:rPr lang="en-US" dirty="0" smtClean="0"/>
              <a:t>The city of Edinburgh is an important cultural hub for comedy, amateur and fringe theatre throughout the UK. Amateur dramatic societies at the University benefit from this, and especially from being based in the home of the Edinburgh Fringe Festival.</a:t>
            </a:r>
          </a:p>
          <a:p>
            <a:r>
              <a:rPr lang="en-US" dirty="0" smtClean="0"/>
              <a:t>Edinburgh University Theatre Company (EUTC), founded in 1896 as the Edinburgh University Drama Society, is known for running Bedlam Theatre, the oldest student-run theatre in Britain.</a:t>
            </a:r>
            <a:endParaRPr lang="ru-RU" dirty="0"/>
          </a:p>
        </p:txBody>
      </p:sp>
      <p:pic>
        <p:nvPicPr>
          <p:cNvPr id="4" name="Рисунок 3" descr="791px-Bedlam_Theatre,_Edinburgh.JPG"/>
          <p:cNvPicPr>
            <a:picLocks noChangeAspect="1"/>
          </p:cNvPicPr>
          <p:nvPr/>
        </p:nvPicPr>
        <p:blipFill>
          <a:blip r:embed="rId2"/>
          <a:stretch>
            <a:fillRect/>
          </a:stretch>
        </p:blipFill>
        <p:spPr>
          <a:xfrm>
            <a:off x="4929190" y="1928802"/>
            <a:ext cx="4018280" cy="41434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Student Co-operatives</a:t>
            </a:r>
            <a:br>
              <a:rPr lang="en-US" b="1" dirty="0" smtClean="0"/>
            </a:br>
            <a:endParaRPr lang="ru-RU" dirty="0"/>
          </a:p>
        </p:txBody>
      </p:sp>
      <p:sp>
        <p:nvSpPr>
          <p:cNvPr id="3" name="Содержимое 2"/>
          <p:cNvSpPr>
            <a:spLocks noGrp="1"/>
          </p:cNvSpPr>
          <p:nvPr>
            <p:ph idx="1"/>
          </p:nvPr>
        </p:nvSpPr>
        <p:spPr/>
        <p:txBody>
          <a:bodyPr>
            <a:normAutofit/>
          </a:bodyPr>
          <a:lstStyle/>
          <a:p>
            <a:r>
              <a:rPr lang="en-US" dirty="0" smtClean="0"/>
              <a:t>There are three student-run co-operatives on campus: Edinburgh Student Housing Co-operative, providing affordable housing for over 100 students</a:t>
            </a:r>
            <a:r>
              <a:rPr lang="en-US" dirty="0" smtClean="0"/>
              <a:t>; </a:t>
            </a:r>
            <a:r>
              <a:rPr lang="en-US" dirty="0" smtClean="0"/>
              <a:t>The Hearty Squirrel Food Cooperative, selling 'healthy, local, ethical, organic </a:t>
            </a:r>
            <a:r>
              <a:rPr lang="en-US" dirty="0" err="1" smtClean="0"/>
              <a:t>food;and</a:t>
            </a:r>
            <a:r>
              <a:rPr lang="en-US" dirty="0" smtClean="0"/>
              <a:t> </a:t>
            </a:r>
            <a:r>
              <a:rPr lang="en-US" dirty="0" smtClean="0"/>
              <a:t>the SHRUB Co-op, a 'swap and re-use hub' aimed at reducing waste and promoting </a:t>
            </a:r>
            <a:r>
              <a:rPr lang="en-US" dirty="0" err="1" smtClean="0"/>
              <a:t>susi</a:t>
            </a:r>
            <a:r>
              <a:rPr lang="en-US" dirty="0" smtClean="0"/>
              <a:t>. </a:t>
            </a:r>
            <a:endParaRPr lang="ru-RU" dirty="0"/>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85728"/>
            <a:ext cx="914400" cy="5943600"/>
          </a:xfrm>
        </p:spPr>
        <p:txBody>
          <a:bodyPr>
            <a:normAutofit fontScale="90000"/>
          </a:bodyPr>
          <a:lstStyle/>
          <a:p>
            <a:r>
              <a:rPr lang="en-US" dirty="0" smtClean="0"/>
              <a:t>Library      </a:t>
            </a:r>
            <a:r>
              <a:rPr lang="en-US" dirty="0" smtClean="0"/>
              <a:t/>
            </a:r>
            <a:br>
              <a:rPr lang="en-US" dirty="0" smtClean="0"/>
            </a:br>
            <a:endParaRPr lang="ru-RU" dirty="0"/>
          </a:p>
        </p:txBody>
      </p:sp>
      <p:sp>
        <p:nvSpPr>
          <p:cNvPr id="3" name="Текст 2"/>
          <p:cNvSpPr>
            <a:spLocks noGrp="1"/>
          </p:cNvSpPr>
          <p:nvPr>
            <p:ph type="body" idx="2"/>
          </p:nvPr>
        </p:nvSpPr>
        <p:spPr>
          <a:xfrm>
            <a:off x="428596" y="428604"/>
            <a:ext cx="3145660" cy="6715148"/>
          </a:xfrm>
        </p:spPr>
        <p:txBody>
          <a:bodyPr/>
          <a:lstStyle/>
          <a:p>
            <a:r>
              <a:rPr lang="en-US" dirty="0" smtClean="0"/>
              <a:t>The Edinburgh University Library pre-dates the university by three years. Founded in 1580 through the donation of a large collection by Clement </a:t>
            </a:r>
            <a:r>
              <a:rPr lang="en-US" dirty="0" err="1" smtClean="0"/>
              <a:t>Littill</a:t>
            </a:r>
            <a:r>
              <a:rPr lang="en-US" dirty="0" smtClean="0"/>
              <a:t> , </a:t>
            </a:r>
            <a:r>
              <a:rPr lang="en-US" dirty="0" smtClean="0"/>
              <a:t>its collection has grown to become the largest university library in Scotland with over 2.5 million volumes</a:t>
            </a:r>
            <a:r>
              <a:rPr lang="en-US" dirty="0" smtClean="0"/>
              <a:t>.</a:t>
            </a:r>
            <a:r>
              <a:rPr lang="en-US" dirty="0" smtClean="0"/>
              <a:t> These are housed in the main University Library building in George Square – one of the largest academic library buildings in Europe, designed by Basil Spence</a:t>
            </a:r>
          </a:p>
          <a:p>
            <a:r>
              <a:rPr lang="en-US" dirty="0" smtClean="0"/>
              <a:t>The library system also includes an extensive number of faculty and collegiate libraries.</a:t>
            </a:r>
            <a:endParaRPr lang="en-US" dirty="0"/>
          </a:p>
        </p:txBody>
      </p:sp>
      <p:pic>
        <p:nvPicPr>
          <p:cNvPr id="5" name="Содержимое 4" descr="University_of_Edinburgh_library.jpg"/>
          <p:cNvPicPr>
            <a:picLocks noGrp="1" noChangeAspect="1"/>
          </p:cNvPicPr>
          <p:nvPr>
            <p:ph sz="half" idx="1"/>
          </p:nvPr>
        </p:nvPicPr>
        <p:blipFill>
          <a:blip r:embed="rId2"/>
          <a:stretch>
            <a:fillRect/>
          </a:stretch>
        </p:blipFill>
        <p:spPr>
          <a:xfrm>
            <a:off x="3643306" y="1571612"/>
            <a:ext cx="5280360" cy="464347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75</TotalTime>
  <Words>320</Words>
  <Application>Microsoft Office PowerPoint</Application>
  <PresentationFormat>Экран (4:3)</PresentationFormat>
  <Paragraphs>17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Яркая</vt:lpstr>
      <vt:lpstr>University of Edinburgh </vt:lpstr>
      <vt:lpstr>Слайд 2</vt:lpstr>
      <vt:lpstr>Слайд 3</vt:lpstr>
      <vt:lpstr>Слайд 4</vt:lpstr>
      <vt:lpstr>Students' association </vt:lpstr>
      <vt:lpstr>Modern architecture at the University of Edinburgh</vt:lpstr>
      <vt:lpstr>Performing arts </vt:lpstr>
      <vt:lpstr>Student Co-operatives </vt:lpstr>
      <vt:lpstr>Library       </vt:lpstr>
      <vt:lpstr>Слайд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Edinburgh</dc:title>
  <dc:creator>777</dc:creator>
  <cp:lastModifiedBy>777</cp:lastModifiedBy>
  <cp:revision>8</cp:revision>
  <dcterms:created xsi:type="dcterms:W3CDTF">2015-01-24T10:51:17Z</dcterms:created>
  <dcterms:modified xsi:type="dcterms:W3CDTF">2015-01-24T12:06:32Z</dcterms:modified>
</cp:coreProperties>
</file>