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1%96%D0%BC%D1%84%D0%B0" TargetMode="External"/><Relationship Id="rId2" Type="http://schemas.openxmlformats.org/officeDocument/2006/relationships/hyperlink" Target="http://uk.wikipedia.org/wiki/%D0%A2%D0%BA%D0%B0%D0%BD%D0%B8%D0%BD%D0%B0_(%D0%B1%D1%96%D0%BE%D0%BB%D0%BE%D0%B3%D1%96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uk.wikipedia.org/wiki/%D0%9A%D1%80%D0%BE%D0%B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5%D0%BD%D0%B0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uk.wikipedia.org/wiki/%D0%90%D1%80%D1%82%D0%B5%D1%80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uk.wikipedia.org/wiki/%D0%9F%D0%B0%D1%80%D0%B5%D0%BD%D1%85%D1%96%D0%BC%D0%B0" TargetMode="External"/><Relationship Id="rId4" Type="http://schemas.openxmlformats.org/officeDocument/2006/relationships/hyperlink" Target="http://uk.wikipedia.org/wiki/%D0%9A%D0%B0%D0%BF%D1%96%D0%BB%D1%8F%D1%8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F%D0%BE%D0%BB%D1%96%D1%82%D1%80%D0%B0%D0%B2%D0%BC%D0%B0&amp;action=edit&amp;redlink=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5%D0%BB%D0%B5%D0%B7%D1%96%D0%BD%D0%BA%D0%B0" TargetMode="External"/><Relationship Id="rId2" Type="http://schemas.openxmlformats.org/officeDocument/2006/relationships/hyperlink" Target="http://uk.wikipedia.org/wiki/%D0%9F%D0%B5%D1%87%D1%96%D0%BD%D0%BA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B%D0%B5%D0%B3%D0%B5%D0%BD%D1%96" TargetMode="External"/><Relationship Id="rId4" Type="http://schemas.openxmlformats.org/officeDocument/2006/relationships/hyperlink" Target="http://uk.wikipedia.org/wiki/%D0%9D%D0%B8%D1%80%D0%BA%D0%B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142984"/>
            <a:ext cx="7929150" cy="3286148"/>
          </a:xfrm>
        </p:spPr>
        <p:txBody>
          <a:bodyPr>
            <a:normAutofit/>
          </a:bodyPr>
          <a:lstStyle/>
          <a:p>
            <a:pPr algn="ctr"/>
            <a:r>
              <a:rPr lang="ru-RU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Презентац</a:t>
            </a:r>
            <a:r>
              <a:rPr lang="uk-UA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ія</a:t>
            </a: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/>
            </a:r>
            <a:b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з Медицини </a:t>
            </a:r>
            <a:b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на тему:</a:t>
            </a:r>
            <a:b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</a:br>
            <a:r>
              <a:rPr lang="uk-UA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“кровотеча</a:t>
            </a: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та надання першої  допомоги при </a:t>
            </a:r>
            <a:r>
              <a:rPr lang="uk-UA" i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кровотечі”</a:t>
            </a:r>
            <a:endParaRPr lang="ru-RU" i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388" y="5143512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Виконали: </a:t>
            </a:r>
            <a:r>
              <a:rPr lang="uk-UA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учені11-А класу Рогоза і Зелінська</a:t>
            </a:r>
          </a:p>
          <a:p>
            <a:endParaRPr lang="uk-UA" i="1" dirty="0" smtClean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0" name="AutoShape 8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2" name="AutoShape 10" descr="data:image/jpeg;base64,/9j/4AAQSkZJRgABAQAAAQABAAD/2wCEAAkGBhQSEBQUExQVFBUUFBcUFxUUFRcUFBUUFBQXFBQVFBQYHCYeFxkjGRQUHy8iIycpLCwsFx4xNTAqNSYrLCkBCQoKDgwOFA8PGCkcHB0pKiwpKSkpKSkpKSwpKSksKSwpKSwpLCkpKSwpKSkpKSkpLCkpKSksKSksKSkpKTAsKf/AABEIALcBEwMBIgACEQEDEQH/xAAcAAAABwEBAAAAAAAAAAAAAAAAAQIDBAUGBwj/xAA6EAABAwIDBQYFAgYDAAMAAAABAAIRAyEEEjEFBkFRYRMicYGRoQcysdHwUsEUI0Jy4fEWYoIzorL/xAAaAQADAQEBAQAAAAAAAAAAAAAAAQIDBAUG/8QAJhEAAgICAgIBBAMBAAAAAAAAAAECEQMhEjETQVEEIjJhFCNxBf/aAAwDAQACEQMRAD8Asg1KDUoBGAuk8wINSg1KARgIGEGow1KhRa20Wt0v1mB5c00rAlBqOFVu2mf9C6a7Zzo1Pm37rNySNY4my5hHCyW0duNpmLkjgCLdCVVO3nrE2dl8BYeZlLmX4GdDyo8qwuG30rN+aHjmR+4Wg2fvdRfAd3D109VSkiHjaLrKjypTHAiQZHMaJUJmdDeVE4J2FB2vtMYen2jgYBExreyjI2otx7LhFOSTLLB4QMEE3JknmSlY/I0Ann/r3WHrfFH5slOQLS6Ppxss5tLfqq+YyiSDZpAEXGrivn/4mfJJylqz2lOEVSOlYzajKUAvAMaTJmLrPbQ3pEHgOZMLndXeSsRZ4nmQ3MfOFVYjGveZe4k9T9F0Yv8Am07kyZZ16Reb0bfbWgC8TDha5/ZUNATAOgufJMEypWAw7nmGgknh0XrwgoRUUcsnbtjr8WXOlOsxh8fzUKZR3Xruk5AOUkCVBxWGcwlr25TMQQVTjRKkn0ybhMRlcHNOUgiPFdQ2XtLtKbXG8i/MLjoYZt7re7o4mKQbPvNzwWc7jtFqClpm2bBuEC1QKeILTI04hWNN4cJCuE+Rx5cLg/0ILUktTxaiIWhgMFqIsTxaklqAoYLUktT5aklqAGMqNOZUaYx8BONplWg2alMwMFZc0X42VMJNaqGiSpu2XU6LM7zA9yeQCyj8SahDnSOTdco5kDitIfcTJceyRiNol3QcB9zzTLaRN9OsH62+qTlvxnpr6NBKeZTJMBhjnE+5J8NE8suK4orFDk+TEU2CZ5RoY+jT9VW7e2rkbkbmzO1InujhALtT4aK3r4vI1zjYNHGpF/BoEngsPiarnuLiCSTM5nc1ynakRyehv0I9e8nW0uZ/f/SAEayPEnTz/wApWCwNXEvyUxbnw6pFJWN1cWxvKVHftsch6BbzZXw1YINXvHlwV27YlGkIaxo8gpeRI0WOzl2G3tqUjLSWfnI2KuMP8Sqo1DHf+fsVosbSpfKWtJPQI8B8P8PWuWR4WTWREvCvZFwnxIpn56bh1aZHoYSt5N4MPiMI8Mqd6BDYIdIIkacpUzFfCbDn5X1WHo6R6EFZbbXwzxVKTRc2sOR7j/c5T6hWsiZk8CW0ZHaD4MN0/Jv4qufPFP4ztKby2o1zHCxa4Fp9OSjPrytUUBDVEw3HHpz6Lc7F3ZYWtqPbBMHJMtE6a6ec+KpKyJTUVbKXZG6b6oDnHIyxv8xHTgAeZW2wGyWUxDGRwsLmOfExy9Cp1OgBoL8tL8unhoU60eQ09OHOJPknOShpdmCTybfQ2yjFo4enGc35YzqCqneHZHa0rkS2/UA6+kTbhmHJXmILWDMTAHEmLzw81kdr7cdVdDZDAIjThxCwcmzdRS6MrUwr2l3dJjkJHql7M2g+i7M0+I4HxVyx86G35wTGM2cHDM3UeiLvs0RsNkbabXZIsRq06hXOzcRD8vB31XKsBinUqgLbEcOfRdC2Pie0dTI4kH7qK4y0XKpwaZqSEkhOEIiF0nlDRCIhOEJJCAGyEghOkJJCAG4QS4QQBsAxZ3eXe+nhTkAz1To0XgnTN9loKtXK0lcdw+HP8U9znZiXuOZxtYm4A+Zc+LjObj8HbO4x5E+piauIqCpXd1az5Q0f2nyUsEHQT0Euv9OfFPMj/tH9paPaE4x9v1Dp8w/cLuk1COjhinklsabB7oIkagAcP7iB7FOMaBIJAtF6d/WPoeCPsWuBPzdRGeLnvN0KTiK4psJzHu8DrMwBld91wt3s70q0UW8mLHdpMLOboA1MwLGfKOKoGN1sOsfSL9Oacxby5znPAMkmSMpgnlcJt7obMn148NCkaB0sO6q9tNnEwf8AUBda3Y3cbhqQEX4lZ/4dbs93tni50+66A5sLOTNoqiO9tis9iKsuJ4BX9d1iFnsVTs4cYKx9mvoy/wDBVK1Uin8x77nnRoddjG8rQT4rb7t0HU2tY6/A+OsyVzbHb0mg3LTqOp1TVcHAMblLcrchzEGeULou5eIq1aFOpVEOOY6Rmb8rHRwm58uq6JxSimYxk3Jp9GkNKyjVaCsA1N1aawZqjHbybvUcQwtqsDuR0c082u1C4tvLuu/CVOLqZMNfx/tdyP19l6C2gLFc93lDXSx4kOEFaY5tMmcE0YjdPYBq1M7xDGe7uAXRqLIHtyjoAdPA68FD2LgBSpMbOjRJiCZ4nyjURbVWlKn4aD04eXSfAr0r4Rs8p/2ToGQACYnhHARp/jgmK9QNEmwjz/3+dU/UfebCdTxjlp9VldqbSDnFjbgXnrwHguKzrS9DO1NsmsYiGDQddZIHG6hOpc0p1PjKaYYmPdIoI08tx+eKOnXPO/FOzI/OHRR6lMgymA1j8Bn7zCA4cOfUfbqtN8Nq4qOc0/NTExzkxKo6GJ04EdFr9zMPhTW7Rg7OvcENccjwRfu6eSfKuxO2mkastSm4clTRS8E62RwCryo5/BIqn0iE2QrapTngor8EU1liS8MiCQkkJysWtMFzQeWYSjpMDtCD4GVfJfJDxyXaGYQUk4YoJ2hcWTd58YKVCq4mO6Wi/F3dbbxK5zsCnNQm5LWgd0Xuf1Hw5rbfElx/h2xN3iSOEAwZWU3eo917oNyBdwPDr4rH6PHx5N+2dP1E7ikWUR+pp5nN9QU8BoTB1h7dZ8eOnFIFjAkEnQiPLl7KS6GxbKdSWgQf7hofJdH1D0kc/wBOtthdlIJiYjvNGh/7M4HS4WY3mxxIbTBzgXPHXQE6yB46rU1IDZsI/qHy216sOq5/tDEF1QvcPmdIdN/CRY+y5DtQyxvIRfQGdOWhGv5KXSodrXZT1lw9J8UTXCRJm1pAvJ5QfZW25lAPxt/6dOiTNI9nWtm4UU6TWjQAJ2q5BpgJp7li2bJDNVQsRgi5Sy8KVhyEkOXRk3fD+hWrNqvzAgy5rYy1ANA7iPEXi3KNhTDWaACLACwAFgAFIDQgaUqm2TFexH8YIROqrNb1bSdSpOya2HqQCfQpW6uOqPpDPpw5woTs0caVk7aNwud7w4WcRTHBzj7CYW33hx3ZMLjoFi9pvfWYHU5DgczT+x6ESPNaY2oyTZM03B0SgY8uA4Sfb2UnDVLE9Jv4ifDT/ayB3jrMcGvYBHMW8QAYCudl7xU6ggkMcZEE2jo77rtyZFKNI83HhlB2x/b2ODKYH9R7vKAQJ68/VZJ7NSNePVW+3xLm3EiYvY9PqqRlSDBB8Pay5zpoeY7Sf8/6Sns+qVVbIBHjH55IUzP57JANRGn287apFbEACTwTlb9ImeAF5Wl2P8M6lZofWOQG4bx5iU7Q0rME7FFzv5bXHrHqp2zsTUo1WOOZl/mIiTwgeKtMbg3UKzqZsWHKeAMaEdCFsdkYalisPDmgkWd4jim5AlZpNnY/tKbHfqaD6iVObVVHR/lw2IAsI5K0oulYF0SsyZxocabgwd6DHDhzTrWpeRIFp2c7qUyHkPEEayn8Nla2cxaZs5vDoeYWq2tsJta/yuH9QvbkQqn/AIi4Bw7QH9Nov119k7O/yQktuiL/ABVfg8HrA+yCH/Gaw4g+aNOxcYfovPiDQL8IC2+V4JF9Ljh4rL7EpxS0FyZh0m3Q/RbveXCF+FqtGuWfHKc0eyxmz6UUmgAaT3e6b9DZy7cD0eDm6H8PcjjFy0i465T5aQpIjRsf2u+UkePymUzSMyTDgLTcObfwkH1CecC465/CO0A8P6h/lTnf3DwKokDbFQ0qbyCWkiC0gSc3dtNnefqsKXQf0niIkeYWx3lMYciczcwtBB4nTh5eixznh2hkcnG48DwWB1IDRew1HCY11sRzV1ua8Mxn9w1VFFxrbgQDHnp69VJw9fs6tOpysT09Ahlx7O1MdKgYzG3gJOCx2aiCOIUAuytc52mq52dMR51UqfstjnXVPQolzmggF7m58rvkpU+BcOLjyV7s3CubUBc8uAa4ZYDWybAwFai6szlJXV7LMWCZ7aZhTGtloPRQcSwsBICiRcPgxm1sV21V1Nt8pyuPAHUhabZdENaGxFlQbH2ZFZ7hMFxN+LnGStS6qGNJjQSlHo0nt0jFb948mo3Dt1cQXHk0XP29U9sPCB4iFRV8ea9Z9ctgXaDxIm3ktjunQ7kxqrDJHiVe8u7LX0zA7w0K5Xs3YNWtiH0mAy1xBjhfiu97SZZV25mxGtfiK0XqVYHg1jQf/tKqM6tGLjasxR+HdXs4cSTr1BhVOP2HUYIe0mOMajnPNd47EKLidmMdq0FFsikzg1C1vT7Iqzcsn1W33s3LFOX0h3bkt5HWR0We3Y2V/FYynTcJY2Xv/tbwPiS0eapMniar4ebmgAYms2XH/wCMHgP1QefBb97Eqk0AQjqBIs5b8TdmxVp1RYPGU/3NuPY+yrtyMfkrFnB49wtxv5s7tMI88acPHlr7ErlWBxBZUa4cHD0VLaI6Z1bFUZCawVYgwU/hquemDzCi4hsEEKDSi8pOlPtCr8FWkKwYVIgFibLFJASXNQIi5EE/CCAJ7qc2WDxWEyHKZhpLQTbQkAA/0mPVdDeFmNv4aXkxM3I587cdF14XTOHMriUDTEm9oGYWc3o4cRr0KWafHS4Odo9czeH5dKYw9SIMEajwn5m9NfqicNSDH/Zo7v8A6bq3ysjN+QYfxKLeh38oEhrhm+duvgDwCybxmPB3j3XeFrFareR/8oHXv/Ozwvp+6yr4d+lx5juu4681kdCGyItJA5OH0KXGYEanTgT48SfYJrKQbFzfETfnZOMeTxHlfwtz5JjNfudtqWmm43bYK82u6QxvBz2A+BcJ9lzmlVNNwe3UXOtxPX62W1pbQFem2DcQfAhZSVOzohK0ZTb28FZ2IxdNmUioWthwhwbTdbIeHEea3nw3ZVGG/mOJDn5mAkmKbBFieBf9FV4DcZtbFOqvaHMmQOZ1M8xJXRsFgwwAQOExoANGjorctUiONOybh2Q0DomsQE8XJis5ZM0SIJaAs9vLtTJTcBq7ujxdYfVXWJfdZ3eHC5jTd+l4d9R+6izRKnZU1cAGU2UxyErabGo5KYHRU1DCCQ43Ks3YuLCSdABcknQAc07CT5MG06pNm3cTDRzJsAr7Z2CFGk1gvlFzzJu4+ZJKzeJ23h8Gc1Z2evwpM7xZPAnQHmSfDrkNu7+YjES1p7KkR8rD3iD+p+vlZVGL7M5zXSN9tnfXDYYlrn53/opw4j+46N8ysZtH4m13kikxtJvAnvvjzhs+SyEfZRcXU/L6/kLRIxsn4/e3EuJzV6hB4A28gIC1HwkfmdiHH5gGNnmDmP7BVu5/w7fiwK1cuZRJloFqlTqD/S3rqeEarpmztg0cK3LRptpjjAu7q5xu4+JQ6ouK2WjEbwiplKeUhsr8fQD2OadHAg+YhcN2jhTSqvYQZa4j00K7vWC5b8SMHlrtqD+tt/Fv+E4vZM1o0O6+Iz4dp6Qp2IZZZrcLGE0y08CtZVbKllog4OvldCv8PUlZrFsi/FWeycbmAUgy8CBCQx6WUyBGVBGQgkMnvcoGMw2cKaQicxbJ0cjVmf2hhcje6JMXm0wOmhVNWguFiCdIIB04zZ619WhKr37HEnlM6eqbdgtGK3iwxNE2EiCCJZU1j5TY6rEVmiYMeDgWGfEa6LrGO2QXNc24kaWdFtQDcacJWEx2yXsNgI0c7Nds3AGa2h16JFpme7PlN9IcD7H8uktDgdT/AOmA/RWlLYR7R7csloGrWz3ovbgAZ8EX/H3CMwyZrgEuDiALmAeZA5pjsii/+v2KkbNxZpvEGxPvxSBRLY7zuQE5rWuAYPmElzIseXgen5wUlJ1s7BsHFjsm3VzTqrlW623ywim8+B5romCxYIWbN1vZbZ7Jmo9EKiYrVFDNERMS66qtoP7t1OrOVRtMQyTxv9Ytx0KmrKbSItTababZc6AFndob11HH+WSwXEgw69tdRI5XWdxe03VahkiAbNvAHjzj6pdMW/Pz84rZQrswlkvoeLpJJuef7pTG8vD8CtNh7r1sS7uNhvF7vlH3P5ZdK2FuNRw8EjO/9TtPIKmyFH5MBsjc2vXgwWDmbLWbL+GNFrg6qe0i8cCeq2zWACAlKSuuhttMAQLAWAHADRJqMkJyUcIGRGPgwU9mQrUAfHmmA1w1v1CQ+xNVcz+KeKGakziA53rYfQrpVd1lw/e/HGvjHkGRmyN8AYH7qo9ky6NN8PcKezk8StnWFlU7rYTJRaOissVUgKLsuvRAxSibKxGV7m8j/lOvfKqaNb+e7xj0ASKo3eGqyFKBVRga9lZNfZBmx0lBIzIJgWgKQSjAQK2OQQWoOanGhGW3SAiOoW6lVVXYYc6XR5CPK3BX7m3SAxAysp7HY28XgDxjSSo9bYLNYGa97ze589FdFINOUCo55tzd0AOhjSHT3jGblY6wI16LGV8MGOLRcZQ75tfAONh5rs+0dm9oCAL8LkesaqpG5zCSXDM4gAk/La/db/TfkgpOjlVWmWm4I8Znx9PdX2x96XUe685gOPLmDzWwduPAgOAERAY0AdRAkeH+FT4j4auzS1wjqCD7HlOnEpNFxnRY0d76ZGqmYTa4qugcf9qu2duGQ4lxA4WkmCDPQGT1Wg2Fu02ibiYJIJuRMaHhop4Gnl0O18Db28tPuoO1MLPYsGjnXtq0NdI6cFpX0VX46ncW0BjnJI+yqqM+TZ51w7x2zw0QGuLRx0MdV1Tc74fhwFTECQbinzHN32WXbun2WM7YgNYHh5Gode4gHmZ8guv7MxALQiclei4rRPoUWsAa0AAWAAgJxIzIsyguhcoApovQa9AUOShmSJSC5IY7mSHVEy+qo1bEIsdFbvZtbsMM983iG/3GwXJN3sN22JkicveP7e60nxJ2oS5tIaAZj4mw9pSdxtm5aRqHV5t/aNPeVXUSe5f4bPZ1KGpGMYltqwFExOI5lZ2aEHEOygk8FT4Ad+TxM+qex2NzmB8o90rAUroHZpcA6wVoxyqMGrOkUiGSQ9BNygmLReBEgjAWxyCWpwJCWAgAQiDbFLajIsmAw1iWGJbQjhIBpzEXYp9JTAbyo+zSiEbQlYCciATiLKgYUKHjKcgqYmqzUmNGLxmw82b/ALF3uZ+qe2OKlFrW1PCRoeWq0LqCH8KNDos6NVKgUq8pfaKHUwzmfLccuP8AlNtxM/l0ro1W+icXoB6hdul06iLKom50296aNdNPrp2KhdV6g1qiOriFn95tsinSIBhz5A6cyl2D0jA7wYjt8W7Kfnflb65QuhYKgKbGsGjWgLBbs4bPiA8jusl0/wD5UveH4gdm51Kg2XiQXuHdDujdT7LSUXJpIzg0k2zWbT2wyiAXuAkwBN3Hk0cVna+2TVPJvL7rnf8AG1KtcVKri52YSTwE6AaAdAtbhHpvHxKU7LuiJVrhAqig+NVZ4ausmirLzDqwpvVNh66sKVZIGTwUFH7RGgVGkCUEiEoOW9HGKhLSAUqUAFKUCiSggA4RoBGUwEkIkpAhIYlGjhHlQAmEaVlROCAEuCbhOEoZUAMdkj7JPliKEUOxg0lHq4BrrkX5qcWpMJNDToqquzuR9VDr0ajeErQFibdTUOCNFkZm87+ISX5uS0Jp9ETqDeSXArymPx+LdTY57u6ANevCBxXPtv491V0mTLoA6AcPMq73s2w6vXLQ0tYwloHtmJ5z6JG6Wye1rA1AS2m7Nz7xGkeh8gqiq2TKTZabH3dNKgBHed83pp+clk95N13Mqmq1uYEQY4ONpJ5R9F2LsAWWVbidn2ItfVUrTsnkcRrYPvW4DX9WgLoV/u1he1rNaZHEj/yT+xWs2lusyoS5sZxafKNE7uju2aVYudwaSLcxw9VTdiUqM1jXw82iPaTp9EuljIVvjNgOqYipI7jZjhJIJ5+Sg09hueO78wNweMjukdDp5JOJamSMNtFWmFxsrHVsPUYGC0uJkToZgD290pu0X09WmRqDYhQ4FqSN83EoLMYfb4LQSHg+APvKCniyuSOs9o3mEntRzCigIiFscZNFUcwh2o5hQgUpAE3thzCAxA5hQgggCyFccwgcQOYVcEpo+hQBOGIHMJYrN5hVwb11+8JbG6X4/b7pDJ3ajmEoVW8woXZ9fyYRmnH09ExE3tRzCSareYUVrden3AQNLqPy/wBEASDUHMICs3mFG7LTrZN5EAWHat5hE5wGtlCogSQTHLxUpzgYB8YQMHajmEk1RzHqkVMOTJsOijltpQBL7UcwiNUcwouVBzPzwSAec5vMJBeOYTeT2SSxA7KTam7FKoXFsNLjLo5nUqRsnYrKIgEaqeWIZUqCx2m4REhR6lFvMJRZdAsTEMHBMT+GoNZMH1MpMIwEAFVwjTMRdRqGyabZIgTqJkfllLRIAgbS2GyplIiQZ8RxCp9p7vZiwTIEnN/2kEGOVr6LUQkOYCgDJ0913Reo0nwKNafsEEirHwloIKiBOVKQQQAAgUEEABEXIIIAHalGyqR+fnJBBIY6Kp/PGUsVT+dUEEAAP90oPP56IIJiCL/z3SC7XqgggA6clw5z9VMeAIniY/PRBBCGR6lUgkAmEyUEECBKUboIIGEURQQQAhIJQQSAKUJQQQAIQQQQAISUEEAEhKCCAA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571480"/>
            <a:ext cx="35719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Кровотеча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виливання</a:t>
            </a:r>
            <a:r>
              <a:rPr lang="ru-RU" dirty="0" smtClean="0"/>
              <a:t> через </a:t>
            </a:r>
            <a:r>
              <a:rPr lang="ru-RU" dirty="0" err="1" smtClean="0"/>
              <a:t>пошкоджену</a:t>
            </a:r>
            <a:r>
              <a:rPr lang="ru-RU" dirty="0" smtClean="0"/>
              <a:t> </a:t>
            </a:r>
            <a:r>
              <a:rPr lang="ru-RU" dirty="0" smtClean="0">
                <a:hlinkClick r:id="rId2" tooltip="Тканина (біологія)"/>
              </a:rPr>
              <a:t>тканину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Лімфа"/>
              </a:rPr>
              <a:t>лімфи</a:t>
            </a:r>
            <a:r>
              <a:rPr lang="ru-RU" dirty="0" smtClean="0"/>
              <a:t> та </a:t>
            </a:r>
            <a:r>
              <a:rPr lang="ru-RU" dirty="0" err="1" smtClean="0">
                <a:hlinkClick r:id="rId4" tooltip="Кров"/>
              </a:rPr>
              <a:t>крові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виливається</a:t>
            </a:r>
            <a:r>
              <a:rPr lang="ru-RU" dirty="0" smtClean="0"/>
              <a:t> кров,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 </a:t>
            </a:r>
            <a:r>
              <a:rPr lang="ru-RU" b="1" dirty="0" err="1" smtClean="0"/>
              <a:t>зовнішніми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b="1" dirty="0" err="1" smtClean="0"/>
              <a:t>внутрішніми</a:t>
            </a:r>
            <a:r>
              <a:rPr lang="ru-RU" dirty="0" smtClean="0"/>
              <a:t>.</a:t>
            </a:r>
          </a:p>
          <a:p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походженням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кровотечі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 </a:t>
            </a:r>
            <a:r>
              <a:rPr lang="ru-RU" b="1" dirty="0" err="1" smtClean="0"/>
              <a:t>травматичними</a:t>
            </a:r>
            <a:r>
              <a:rPr lang="ru-RU" dirty="0" smtClean="0"/>
              <a:t>, </a:t>
            </a:r>
            <a:r>
              <a:rPr lang="ru-RU" dirty="0" err="1" smtClean="0"/>
              <a:t>викликаними</a:t>
            </a:r>
            <a:r>
              <a:rPr lang="ru-RU" dirty="0" smtClean="0"/>
              <a:t> </a:t>
            </a:r>
            <a:r>
              <a:rPr lang="ru-RU" dirty="0" err="1" smtClean="0"/>
              <a:t>пошкодженням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, та </a:t>
            </a:r>
            <a:r>
              <a:rPr lang="ru-RU" b="1" dirty="0" err="1" smtClean="0"/>
              <a:t>нетравматичними</a:t>
            </a:r>
            <a:r>
              <a:rPr lang="ru-RU" dirty="0" smtClean="0"/>
              <a:t>, </a:t>
            </a:r>
            <a:r>
              <a:rPr lang="ru-RU" dirty="0" err="1" smtClean="0"/>
              <a:t>пов'язаними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їхнім</a:t>
            </a:r>
            <a:r>
              <a:rPr lang="ru-RU" dirty="0" smtClean="0"/>
              <a:t> </a:t>
            </a:r>
            <a:r>
              <a:rPr lang="ru-RU" dirty="0" err="1" smtClean="0"/>
              <a:t>руйнуванням</a:t>
            </a:r>
            <a:r>
              <a:rPr lang="ru-RU" dirty="0" smtClean="0"/>
              <a:t> </a:t>
            </a:r>
            <a:r>
              <a:rPr lang="ru-RU" dirty="0" err="1" smtClean="0"/>
              <a:t>яким-небудь</a:t>
            </a:r>
            <a:r>
              <a:rPr lang="ru-RU" dirty="0" smtClean="0"/>
              <a:t> </a:t>
            </a:r>
            <a:r>
              <a:rPr lang="ru-RU" dirty="0" err="1" smtClean="0"/>
              <a:t>патологічним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підвищеною</a:t>
            </a:r>
            <a:r>
              <a:rPr lang="ru-RU" dirty="0" smtClean="0"/>
              <a:t> </a:t>
            </a:r>
            <a:r>
              <a:rPr lang="ru-RU" dirty="0" err="1" smtClean="0"/>
              <a:t>проникністю</a:t>
            </a:r>
            <a:r>
              <a:rPr lang="ru-RU" dirty="0" smtClean="0"/>
              <a:t> </a:t>
            </a:r>
            <a:r>
              <a:rPr lang="ru-RU" dirty="0" err="1" smtClean="0"/>
              <a:t>судинної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http://upload.wikimedia.org/wikipedia/commons/thumb/e/e6/Bleeding_finger.jpg/200px-Bleeding_fing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714356"/>
            <a:ext cx="2643219" cy="1982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6" name="Picture 4" descr="http://t2.gstatic.com/images?q=tbn:ANd9GcTQo7iZ_9uOu_jHhIvEBM05IuVT2vk6G7q348_b4N3FcH2y4OY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3429001"/>
            <a:ext cx="2762269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78581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Види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кроветеч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70009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пошкоджені</a:t>
            </a:r>
            <a:r>
              <a:rPr lang="ru-RU" dirty="0" smtClean="0"/>
              <a:t>, та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зупинки</a:t>
            </a:r>
            <a:r>
              <a:rPr lang="ru-RU" dirty="0" smtClean="0"/>
              <a:t>,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на:</a:t>
            </a:r>
          </a:p>
          <a:p>
            <a:r>
              <a:rPr lang="ru-RU" dirty="0" err="1" smtClean="0">
                <a:hlinkClick r:id="rId2" tooltip="Артерія"/>
              </a:rPr>
              <a:t>артеріальну</a:t>
            </a:r>
            <a:endParaRPr lang="ru-RU" dirty="0" smtClean="0"/>
          </a:p>
          <a:p>
            <a:r>
              <a:rPr lang="ru-RU" dirty="0" err="1" smtClean="0">
                <a:hlinkClick r:id="rId3" tooltip="Вена"/>
              </a:rPr>
              <a:t>венозну</a:t>
            </a:r>
            <a:endParaRPr lang="ru-RU" dirty="0" smtClean="0"/>
          </a:p>
          <a:p>
            <a:r>
              <a:rPr lang="ru-RU" dirty="0" err="1" smtClean="0">
                <a:hlinkClick r:id="rId4" tooltip="Капіляр"/>
              </a:rPr>
              <a:t>капілярну</a:t>
            </a:r>
            <a:endParaRPr lang="ru-RU" dirty="0" smtClean="0"/>
          </a:p>
          <a:p>
            <a:r>
              <a:rPr lang="ru-RU" dirty="0" err="1" smtClean="0">
                <a:hlinkClick r:id="rId5" tooltip="Паренхіма"/>
              </a:rPr>
              <a:t>паренхіматозну</a:t>
            </a:r>
            <a:endParaRPr lang="ru-RU" dirty="0" smtClean="0"/>
          </a:p>
          <a:p>
            <a:r>
              <a:rPr lang="ru-RU" dirty="0" err="1" smtClean="0"/>
              <a:t>комбіновану</a:t>
            </a:r>
            <a:endParaRPr lang="ru-RU" dirty="0" smtClean="0"/>
          </a:p>
          <a:p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за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крововтрати</a:t>
            </a:r>
            <a:r>
              <a:rPr lang="ru-RU" dirty="0" smtClean="0"/>
              <a:t>: </a:t>
            </a:r>
            <a:r>
              <a:rPr lang="ru-RU" dirty="0" err="1" smtClean="0"/>
              <a:t>незначна</a:t>
            </a:r>
            <a:r>
              <a:rPr lang="ru-RU" dirty="0" smtClean="0"/>
              <a:t>, </a:t>
            </a:r>
            <a:r>
              <a:rPr lang="ru-RU" dirty="0" err="1" smtClean="0"/>
              <a:t>середня</a:t>
            </a:r>
            <a:r>
              <a:rPr lang="ru-RU" dirty="0" smtClean="0"/>
              <a:t>, тяжка, </a:t>
            </a:r>
            <a:r>
              <a:rPr lang="ru-RU" dirty="0" err="1" smtClean="0"/>
              <a:t>профузна</a:t>
            </a:r>
            <a:r>
              <a:rPr lang="ru-RU" dirty="0" smtClean="0"/>
              <a:t>; та за </a:t>
            </a:r>
            <a:r>
              <a:rPr lang="ru-RU" dirty="0" err="1" smtClean="0"/>
              <a:t>об`ємом</a:t>
            </a:r>
            <a:r>
              <a:rPr lang="ru-RU" dirty="0" smtClean="0"/>
              <a:t> уже </a:t>
            </a:r>
            <a:r>
              <a:rPr lang="ru-RU" dirty="0" err="1" smtClean="0"/>
              <a:t>втраченої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- </a:t>
            </a:r>
            <a:r>
              <a:rPr lang="en-US" dirty="0" smtClean="0"/>
              <a:t>IV </a:t>
            </a:r>
            <a:r>
              <a:rPr lang="ru-RU" dirty="0" smtClean="0"/>
              <a:t>ст.</a:t>
            </a:r>
            <a:endParaRPr lang="ru-RU" dirty="0"/>
          </a:p>
        </p:txBody>
      </p:sp>
      <p:pic>
        <p:nvPicPr>
          <p:cNvPr id="7170" name="Picture 2" descr="http://t0.gstatic.com/images?q=tbn:ANd9GcT99pHcUc7rfmzlu2XK1hmO5njlfPE0hw-J92c2zqnmHS0-lhD4J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32" y="4714884"/>
            <a:ext cx="2786082" cy="18806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2" name="AutoShape 4" descr="data:image/jpeg;base64,/9j/4AAQSkZJRgABAQAAAQABAAD/2wCEAAkGBhQSERUUExIVFBUWFxcXFBcXFxUXGBcaFRgcFxgXFxgXHCYeFxwjGhcVHy8gJCcpLCwsFR4xNTAqNSYrLCkBCQoKDgwOGg8PGikcHCQsKSwpKSwqLCwsLCwpKSwpLCwsKSksKSwpKSkpKSwpLCkpLCwsLCwsLCwsKSksLCwpLv/AABEIAKwA/gMBIgACEQEDEQH/xAAcAAABBQEBAQAAAAAAAAAAAAAFAgMEBgcBAAj/xABHEAABAwEFAwgGBggGAwEBAAABAgMRAAQFEiExBkFhEyJRcYGRocEHMkJSsdEUYnKS4fAjJDOCorLC0hVDVHOT8VNjozQW/8QAGgEBAAMBAQEAAAAAAAAAAAAAAAECAwQFBv/EACYRAAICAQMEAgMBAQAAAAAAAAABAhEDBBIhEzFBUTJhIjOBcQX/2gAMAwEAAhEDEQA/AM2FmT7qfuivKsyfcT3CpLjdNzQEYWdPup7hSFWdPup7hUpSKRhoCEpke6O4UlLA6B3CpDyaRQCBZx0DuFPpsyfdT3ClN062g0ApNlQfYT90Utuwpn1E/dHyqXYrGpfqoUrqBNTU2IjVJFAQW7vQfYT91PyojY7pbOraPuJ+VOIZAOVErI1lNAMM3M2D+ybP7iPlRBu62f8AwNf8aPlUppIIrwQRQBC7rls5TnZ2Tmf8pv8AtqaLis3+lY/4m/7a5d3qdpqck0Aw3cdm/wBLZ/8Aha/tp+1bPWYpTFmYTnqGWvdP1cxTzZqUUYsA+14JNACk3JZxmuxWdYHtIZaBH2k4aUu47GtClIs9nMBX+S2CMt4w0ZYsmETP5yqNbrMgpK9FCecMjodemgICrgs0iLKxqP8AJa94D3aJvbPWUT+qWb/ga4/VqOhtwGHMB56AlSfalY1ToD1d1F7SeaTIGR16jlQFLduazwz+rMZvWUfsm85SpRHq6GMxwp2zXJZyT+rMet/4Wv7a6p8E2cf+5o/ds7iqMXPYcsahvJSDv4mgE3ds3ZsBJstnOJSzmy0csRA1T0AU6u4bKJP0SzetH7BroH1eNFaj2vJPWaAjjZ6y/wCks3/Az/bUa03NZUJUfolnMSY5BnPCJI9XhRZoQmkBEpB7e/M1AKvsrsxZxY2mnGrKt9TalrIQytUvKUoQYkgYgMsublWebRXM3CSEIbUBmQhMSkwQRHA1pF4bH2dT2I2ZAnPGiW1pMQcKkEFJBgxxNV/aDZRaZLb61IPsvJDoSd4Uclds0JM3UtAMLSz9pAR4ppq23LvSAoHeAmjLlyqbMrZSQMyW1DQanCuDpxqXZ2WyjmqCYUQUqISpJ3gpOlQScngDXhZG1apHXUEX2PcPeKcF8o3hQ7KsVH3rjBjCcPEyR+FQndnXh6uBX70fEVObv5sCMcDiDUpu/GT/AJqB1mgAi9nXCBiEdMDEBxyzNPObFvJTjLjOAaqKiB4jXhR5u8Gzo4g/vJpcJVvBznJQInpgb+NAU1qx7gUq+yoecGpjdjUNQe41bAwDqkHsBrosqdyQOrKgJl1ohhnd+iTw3UJvNAk50SDylLQ0lO5KcROQnLIDM0C2g5Rp1bZCFBJIkYhPYdKAr7iylzImrlZRGR351TWWFOrgJg1ekNc0dIA+FAPspin3CI40w2TB4QKYdtZ6KAsF3nm9pqbylUxe1hZGbeIdcUQu3bNlwEkKQRGuevV1UBaEKqc26BhJygKqss7WWYnDywB0gyKPONFQAHQon89tATrXakhBg57qFu2swQRrTdqSpAExnUF60nLsFAFw7zkCPaSe5YPlUy93kFokiYCt2hwnM9FAG7cQoH3TI78qsFmaWsYnY+yPOgBl0XPiKHXARhVjbGknk+TxEdEFUCrDXBXqA7Ndegg9VJr1AcLgwdnlS216VEtWSTxgd5j4U+3oKAdBoHtS86hAW0qADCwUhQg6Eg7pymjNIdbCklJEgggjgaAy61W1TqwksWec+fCxEAkSgKg57jTT10t4ACgKMyVECSTJUe0maIXndwYfKRqOcM9UzHbBy7RUK23slORyz6KgkGWzZxhuQGswSJK1k5ZdNV62tpQqA2n+L51d32y6wq0JMpwpXG84jB16DNUy24VqMqIjhOumlQ3RpGDZPuN5ltDi1tpObcSMUftAYxaez3Ui321pU4Aka6JT8qimwpCgjlMQWjEISdyubM6ak9lDuTAOp9aNBx+VLJ2D7LyRmttKxGhEfCnFWls+q0hJ4CnrNd6VNkyqZA0HQVT/AA0NbRO879w3f91Fjpsk/SwAJCv3VlHXMa7qeTeZA5q3e1xRpLtgBaCgTMKVp7piPz01Eaaymamx02XjZi3pcUguKVktIJnp6KGbQWtPLrAT7ahJJnIxRDZ24HVcohCSuOTVlxAVruyNev24SzaTiSkmOUg5g4gTBPCDQrt5GNmLCr6YgEcxRz6j+JFLN9LSnnNgkJMjENQYj4mjNjtZQbKrKApaTH2kx8aot4MKQ+8mfVdcH8ZjwilhQsul2XgHG1HDEKjWZ5oM5ddIfcHRQvZ2wnE6heIFKUrgKhJCkznG8giie2t3paS0EZEthSoUSc9Ne2gUeaK3fDwIoKq0FMQdZqRCTBUVx309tFdiGLQGwVKhCFGQMi4nFGXAillthBS9Jmih2leOjriTwUr50m7bvQpD5KT+iZU5MxmIA8SKgM2YGDi8OmljYHGtqHsOFbzhOZBKp13U/d+1DiVnlFFaYyGWsjfQC22FSHXGyRLasBy3jI+NOmwrCEKMQsEpMxOFRSeyaix0y+XPtg0JWtlZIIgApjSZz31Zbs9INldBxKLRBAhwak9BTIisjcacRGWqUqyIIhc4T2wadSw5MYDJSF6ezEyOnSpsjpm2qv8As41fbEfWFTkqkAjQ5g9M9FYShajmUEycOkySKvvoztS18tiWtSQG0pkkgEYpCZ4YfCpso40XhJ1pVNoOZ7KcqSoxbBkOue5JNLs5OEcYNcdRJA3Zz4UhFvbU4Ww4guJEqQFAqA0kjdQD9erxr1QCmekljA2zaE+s28hKuKHZQpJ4E4e4VU7fhMSlXcT41ffSBZ8dgd+qppfYh1JPhNAV3fze7huNSSSE3AWbOtnEPUSJgmNFZduKqqdilKKiHJMAZJyyjWa0FThWD0gQewnyUKbaybWk+8kjtBH9NVcbLxyOPYpj+zgQtic+Y4k8c5AndAIqPbdnE4iUJmVgwAIAzmO01Y75TmwfrLHe2f7RUa0HX87xUUi7m40yO3ciUoIDZElrvCYUR3mhzdwjlpLPMgTlAmB8qMtLiT0T4CkJtSoSQkmQTHRAmKmiFOR5FzN8mkFPqlROmioMeHjUSzbPtYlKCgnOcJTiGYWIy+0O4UVK1ZyIEwD055GOqobTnO7PmamkV3yLZssU43cJ9ZKDHFAwz2iO6u7WMpCm3FJB1QZE/WHnQ/Zlz9YAmJSrwz+AoxtczisqyNUYV9xg+BNCnLYmwBhSAeTRlO4a7/hVNvK40PW93mEhahESBJaEZjTnUqxXgQhWehFEWb1UgnCciI8KNWXUnEcsex6yt9aVAYg2lM9CUBBOWmYNO7TbHOWlaSFQA2lOo1TA81d1FNj1nklAnRQA6szRm0WgJIBmSFEQPdgntpRCk07Mxf8ARwhCRjeUFT6sAgDKM++lbQ7JNv2kr5VQxBsZARzUJTlPVVq2kfAUJMScvPyoa0MRCt2Rnq6J10NRSLdSV2BGdjS0i2hCwrE0ttM5f5iYnsFBbNsXaMgS3qn2joT1VoOKQ5hMhYnXM4lBRHAjyrgCUjUzkIjd102k9aRXbVsU29a3yVrGJTqss88/CaftXo9U4hhKXQA0y4knDMqW4pYynTOjrtvSkqISJKp6Nc9alXfeaCghcAzkBOn/AGTTaiOrIrNo2BCxHLEQ3ZmxzRnhQUlQ7yYqUnYtSHkLQtJAs6WkpMjNLaW8z0HnGpDd6KDcEzMnPXWp9z2mVnUiDH57aUV3sA3TseoJTyjiUxaEuQJM4UgAd81ZNjLnTZmC2HA4rGVLUBHrAQOzD401b7ZDqMiBykfa5kz1TPdQe9bxUxC0O4FDcTkoDcQdakhtsujSuers+NP1XdldoRasasOFSQkK92T7p36dlWGpIo4Vwc9N/ZvrPfR/suoWi0WxxwlwPPNFIOWZIXyk6zzFCr7aLUhGa1BI40CuQpbt1obSQUWhtu0Ig5Y0foXQOzkz20ILFXia8kz516oAxb7GHWnGz7aFJ+8IFU1dplpB3wkHpBAgjvBq8mqrf12KQVKSgrQpcgJgkFQJVl0SCe2pAth+Mc+8R94Aj+WmWrVK1jpTP3SPJRqDfdvUw3jBTKlpEEHoV8xQ/Zt+0Wi0rMIwNJIdnKMYICeJynsqrkk6No4ZOG/wFb1bKktxGTqT2EEH40KcdlWHfp4fhRwOZgHLUHKfZI31QbDYHuUQeRcyUmYCo1zPxqspbWbYNP1ot3VFms6Oekzocv3hBmor63cSsMzC46MPJc2PrcpUyz2ZwKBwKyI+NcDS5nAR1qSPOrtHPB14G1PBCVrUYTIUCTuK+b1GFERwoVZr2bU4kBYJKsMT05edT72sTrzZbGBAMEqKiTkZyAFALPsS4haVfSEAhQI5pOYIjWKzbknwdUY4ZRubplwum2BFqs8mMainrmU+Yq+2tgONqQdFJUk/vCKy1nZlfLNOuPLWptxK0wEpSMKgYA4xWhXptRZWJ5R9CSDoCCc+Az3ir37OekmtvJj7N9BAWlU4k5HrSYNHbsvBLjcjMiO+Kpl/2lty2PrYJLa1KWiQR6wxEQeM0d9HpClrTPsYh1pUB8FGsYSe6j0tTgg8XUiqZp+xp/RufaT/AC0btDAUcxppwyI+BNDNmmMKV8VA+FFbTOE4fWwnD1wY8YroPHXJV9omgpYnVJ7p/wCh3UItVibtDXILUUpyIUNQUn5SO2od4GAzh1+jw8d+Na0JOL60lw0lL0K6Mz8ajuaNOPJKsSsKuAPwyFSn7fBQInEqOrjQxtw+dSOXhsqjMAkDqE+VCi5YrlSVK6zSFPgL6sqi2a0ytWc6/GKYtNrAfCd8pHaQD50stsfYJ4uYDw86KXMrn/u/jVedUolICFROasSYidY16aIsuKDjagqAnHi6FYkwmRw1pZFD+0N+ts2hlC1HEs5CMgIWjEScgJUKLXRZbO+2pa0NOgOEAqCVAc1OQPWaqt93S3aXUuOmcKSkASMiScu+pV1oTZ2wy1IbkqwkyJO8jsFRz5NJbVFU+S72O6WWv2TaUfZEDWdO2mbbeJSMKIKt51CfxqvPbQO/swYESpZ9YyICEjcABmeNcZspEKzB1qTImOzmVGSdZzJ+VQG18m6hxKQVIxATOihCh1EAdwqS6QsFJ1Oh4jf31HacCwQRCwYI6D8jUkBdVuKgHWiUz6wOgUnIpUPOuMbURk62ofWRzh3ajxqtrvk2dRAhSZBWNd0fnqqyXZaGXhI1j1TkezpFAELLfbDhhLqZ6CcJ7lQaftgOEZbx50LtlhbShUtgk6kxVbeunAJLrqATklC1jp3A6UBoBQDqAesCvBAzyGeuQz6+mqfZfSxYV6qcR9ps/wBJNH7q2ks1pkMPJcKRKgJkAmJMjpqE0y7jNLlMSu7SpYIACZz6hrUe2WIgiCQIAyE50Vsj4UFRnCiK6/aI0qShXXrER6xMfnoptqxoJjGB1g+dHF2sb0g0wu0tSAWxJ6OFAQRYN2GctRHwryLvcByaB60iijDjQHNlHA1GdsrKyDymunOI86AbNkIzU2pI6Rp3CsP2kswbtTqRmA4qDwk/hW5f4aMPNcEbpUYz7aqt5+j9q0vKdLwGPOEwRMagzNZZIt9ju0mSEG93BkzSoIq8eih2H3ASB+jmSQMkrE5ngrwpp30WvJPryOCT86n7PbJKszhUoqJgpjDAzjp6hVIwadnVmzwljcUzTbmtKVYxyqXCCJgpMZcKJKFZDtZYllTamUOZJUFFM64gROGq1ab1trKsJdfQYHtLPQR/KO6rPLTqjnjod8FOMlyaxtCyCSCMic+PGs4tt6ufSFAARypTruxRXdm0Wq2vKSq0OpSlBUVKk6ECOszRMbJKS8csWFU4iYxb5141DcpVtNMePFh3LK03XBNZ31MbcAGfdTSLErSO6nVsBIzM1ueX5B1ku5KFKUjFKidSSIJmINTC1vJrynegRTRJNRRZybfI9ygy0ypS15UNN4theDGCvXCM469w1FV+/wDaN0FTaIQBhkj1jPE6dlQ5JGuLBPI6QfvC922pxrg64RmruGlP3Fb02gqUkEJCQRMTJJABA4JntrN3JlROuATOskCtC2Ou1xphSjBDjaFNgHOcJMHo1T31SM3JnTm0scULvkk2q0GiNktpwjETwquWhx0AFbSkjfoYjLMCpLLxWMjroeI31paOFxaDdqfwkKnmk9qT8jTFsTi56V4FAa+RG+h7F5KRzVdPYezT/qoVvtwRGZwE5gezO/q+FSVO2FRLhCoKuifW4jhUqxWkM6yIkjPOoAtaOVbzCZWlvEc8lmJ74qFa7Wt20AFBBQSnAM5UkwZ4CKAuljvBSgFLknVCfM1MVkCp05kiPHSo10XY4lIUpMqInMgRw4Cprl3gjE6sFUgQNE65CaAwtBgzWh+h52LY8npZV/C4k1ncVePRa5hvNA99pwfwYvKuWL/I93OrxMu14bZ/RLamzKaKg8tMLCogrXgzB1AyNE792gYs4Sp5ZQFKwg4SRMYs44CqT6S04bfZV/XHg4hXmal+llv9VQfdtA8UuDyFbuVWeZHCpOK9h+z7QWZ31LS0eBVhP8UVPaQdfWEHTna9VfPcUfvnGyUqbWtuQDzVEadR4iqdQ3ei54ZsBXw8qZLYyy0B+FZdcu2tsDraPpC1ArSIUAqZOmdFl+lB9pakOMtLwqUnQoORI3GrqaMHpMiddy6WlMBIA5oInsGXjUeMIAToNB0cKHWfbtlyzl5bK0DHyZCSFagZiY3mksbYWJwftigxnjSoZ9YkVO5GLxz9MNWe9FDLFI3UQavY9ANAbO6056j7aupafhU4WRQFSUaoLf4mnegdYivY2nTzkgnjNBSk07ZrQUqBihFlgbsKEg4UxPjUC0WQE5gZ0QRa8SJiKGWy1xMCgAb9qO7IVCccpNutaUAqWoJT0nLsHSaqN4bWlZws80b1H1jluHs1EpJG2LBLI+A9eV9ts+seduSMz29FVO89pXXThBwImMKdT1q1NCm1EqBJmTmTSWzKh11hLI2eth0sIcvlhjZv/wDQr7Kv5k01fh/SOcVIHcmndlRLqz9X4qFMXwqX1D6/wCfxqr+JeH7W/oi2j2+pI/PdWyWRnA00k+y2iexKflWO2dnEoJ95xCfvGPOtvtLX6TD0bh4DwFaYTk/6D7IYcZGHMDQk9e+h9ouJpzJSSM5lJIz7KLrB0O/5jymuFXCtjywIdlrOoCVuGN5WZ769/wDy1jA5xUQela1HPqoslAAHb8a8lsCev45+dSAUzc9gRmG5jQkLMR10WTejIMiAfs68dOmlNtievy18M6dDVQCPaL6TuOXUaiu3kkjPpG48aImy9VM2ixCO351IMLirnsf+ivKxn38Hc60R8ap1XgslpV0v5wUtCf8AbcAPgvwrlXs9/I+HH2mF/TA1BYX0L/pn+mp3pRbxWEnoeQe9Sv7xSvTHZ5swPurT/Unzp3bJPKXYr7LKj2loz41rLyedjfwMZUKv/pDu5SWW1lEQQJyjnIB+KaoTmWXRPnWtbf2A/QVypJwhpYG/LCOzIms4q0ztyy2ziZlcQm1Mjpdbn7wp7apjDanR9afvJB8zTVwKw2tg9DrZ7lCie3JxWnEBkpCdBlIlPkKjwX3Vkr6JF3sTdbhkeutXHmKR8qrdl9YjgfCrRcjc2MN5jEXArqUY38KYa2ZCcRClE4VATG8GplG1wZ4cyjJp+yruJg1Mu+93m1pwPOJGJOQUqNRummLWmD2Uyk5jrFVizbLFc8F7v7a60sOwlaVCJAUhKvajXWo7PpNc9thtXFJUk+YqLtkiXE7pRv4KnzqrEVZzaZhDT45Y02jbtldq0WptRDSkQopjEFZhIVPiKB7Y7YizK5JLZUspCwSYSASRoMzpTPowb/QK/wB5XghFVz0kK/XBwaR8VHzrSUnts48eKLzOPgA2+8nHpU4okyI6BrkBuqM0deo/CuH1R1+X415JyPV8TXOeukl2OtHPqB8BXGde/wABSrOM+w/CkN7+o/KhPoO7II56zwA8ZqHeYl5USTiXprvopsc365+z50Ruy5YdTaMUzjOGMudKdZ6K022kcbyxx5JNkHZe4C6pDhVhCXk80pzOGFTnWik+tmc94OeW/hQywpzxHjHbRBlWdbxjtR5mbM8srYNU/aho5PWZ+KaU3e9qHsoV2DyIo45ZxEioakcBU0ZWMIv10etZ56ifxqQ1tAj2mFjx8qcbUkbuypCUJPCpIG0X3Zt5WjsqY1b7OrS0AfaFNqu8EdIpg3Uj3R3CgCyWEnR1Cu2kWqyHD6yTmN/A0N/whv3U/nqpD90NgToZ6TUAxR1og5jWPHMVoF8pP+D2JW9oJUO3FPiE1HtXoxtq3FQlCUBRCFKWPVxHDkM9Ks9p2UKbu+jqONxDRSjDkCvEVDXiYrCMXyezmzQuNOyX6Ukcpd61DoSsfeSrzpN6tcpdbkZzZEqHY2hQ/lohtDdbjl3hkgcoWUoVvAUEAHPrFesVjP0JLZ1+j8mejElspjvFatWeeppJfTMDfGZ7fHOtNvZzG0tsZ4kYe9IjxihjPo5STKlrjoyFWYXWlI1n41SEWu5vqc8JNOPgoF27NOpdQslPNUlWUnQz0VZDYTqaNIs5PqiOPzpRs6d6vCrqCRhk1M5u+wLZsPQNKks3WoqEQZOQnX850VXduEEHPThrp10luzBJykHrqxz27sye/rJgcWn3VEdk5eVCjVv28sWF4n3kBX3cj8KqCq5EuaPoW7ipe0XnbWzxyKveQr4IPnVHNaPtwhJstlWneAO9lJnvTWcqGfbSXyIwu8S/pqHoyH6qeLrngGxVT9IZm2q4Ntfyz51cfRqn9UH+47/MkeVUrb9c297gGx3NprWXxRxYf3yAChzR1mkjQ9lLX6opIHNPWKxPSoU0NacsNiW6SlAxHDMZDKR09lE7guP6Q27zsBSUwYmZCiQfCjlx3D9GWpRWFynDEERmDv6qvGDZzZdRGCdPkmbPXcUWdCVCFZk6aknyog1Z+4ZU9ZxlSlnorpSrg8ScnJtsWlW4f9VJs6cxUNsZgd9T7IYJqSoQSZEGkFkUqa6FUAyqzVIs7E5UqyK1qckgUAsNiIppxiKUm0pJICgSNQDmKbtDpGhoCMYnM01avV7R50+HQdRSbTZwUyOkfA0BZaYtFjC+kGQcuBnypR1yOddCzvE/nooBTyZBpqz2YJQBG4+OtPpMiemuxQFWtViOJQGQBMdVMBhMQT3VaLRYQoQSag/4Ekb1HuqADDd0TBmIkHj0VwXej3fE0W+h7tBvNMKfSn1UYuKjQERqzAmNBXuVwnJAHWJoqwEqGaQDO7I6a025kYnTfUgoPpHs+JthzeFLbVlGSwCnrzCu+suNbdtvYS5Y3IElEOD905+BNYu+iFHr+Ncs+JHu6aW7Cvo0Xalkm67KuMsLOfW0oeVZw6OceutGvRClXOwToEMnwKfOs7fHP8fCaifyL6f9X9Zqvo6T+po4l0//AEPyqgbbKm3P/bA7kpFaN6Pm4sLXELP/ANF1mO1Tk220H/3L+MVpP4o49N+2QOcGQo5s9cCH2lqWVAhYCSmNMMmQesVMs+yKXGW141JKkAkQCM/woxdF3iztlCSVSoqJIjUAeVRCHsvqNVFKoPk7c93psyFJSSrEqZMdEbvznU9Dc1xpqaeKoyrdKjypScnbFjhXdKSlNcWvhUlRVlzXPA1PsjevXUSxoz7KK2VGVAKSilBNLpDiooBaG8OYOtcdtGWeQ8TwpTSJEnPoFBdorZlgSYK8pG4aKV/SPwoCExfqUuuGMSiIQBp1k7h4mKl3Vbn3FlajzIiMoB6E5UJue6gowkQgHnHp4D51a20gAAZAZAUB4O11x4gZaSPOuKROlMvmB2/OgLoBXiKZbWacxUB1KYEV5xzCN56q7NeWMqA6FZV6uV2gOFsUw5Yke75VIryaAhKZjQRTTkIExJM66CiUTSSgRpQAhT5WkpJEEEHIRnlWZX56Nn+WVyISpuRCioCBAyPTFa26ykaJFQnUzVJQUu50YdRLFaXkqd+Xbyd2FoGQ02gA9OBQJPiayl1HP7B8q23ahIFjdHS0qfz2VjdtTn1pFc+XiR62h/LE/wDTV9iExYWPsT3qUaoN87HPrtLygUYVOLUCVR6xJ0rR9kE/qTH+0n4VAtKecr7R+NdDimkeXHPLHKVeQe23hQhI9lKU9wApaWKlhoTTbpq5yt2yO64APgK42Z66j4pzp5KOPwoCQgZU4lqnGkZU/wAiKA7Z2hU1qBUUJinimoBEvK+ENAmcRG4Z1BNvL7aVIWUFWFSTEiN6SN05ihu1LQaUjCIC5xDdlHzpy5mMLDRBPOClRuEqJgcKWWqiVYHrQhSit1PIgE5nGrLcNJyjXPOod2WddpOJQwpJlXVuQD1a03eCycKJ5qjJHTAyHVVku5ICQBUlR1LWAAACAMqTiqQs7qYcRQC0rrloVl2jzptKqS+eb2j4G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data:image/jpeg;base64,/9j/4AAQSkZJRgABAQAAAQABAAD/2wCEAAkGBhQSERUUExIVFBUWFxcXFBcXFxUXGBcaFRgcFxgXFxgXHCYeFxwjGhcVHy8gJCcpLCwsFR4xNTAqNSYrLCkBCQoKDgwOGg8PGikcHCQsKSwpKSwqLCwsLCwpKSwpLCwsKSksKSwpKSkpKSwpLCkpLCwsLCwsLCwsKSksLCwpLv/AABEIAKwA/gMBIgACEQEDEQH/xAAcAAABBQEBAQAAAAAAAAAAAAAFAgMEBgcBAAj/xABHEAABAwEFAwgGBggGAwEBAAABAgMRAAQFEiExBkFhEyJRcYGRocEHMkJSsdEUYnKS4fAjJDOCorLC0hVDVHOT8VNjozQW/8QAGgEBAAMBAQEAAAAAAAAAAAAAAAECAwQFBv/EACYRAAICAQMEAgMBAQAAAAAAAAABAhEDBBIhEzFBUTJhIjOBcQX/2gAMAwEAAhEDEQA/AM2FmT7qfuivKsyfcT3CpLjdNzQEYWdPup7hSFWdPup7hUpSKRhoCEpke6O4UlLA6B3CpDyaRQCBZx0DuFPpsyfdT3ClN062g0ApNlQfYT90Utuwpn1E/dHyqXYrGpfqoUrqBNTU2IjVJFAQW7vQfYT91PyojY7pbOraPuJ+VOIZAOVErI1lNAMM3M2D+ybP7iPlRBu62f8AwNf8aPlUppIIrwQRQBC7rls5TnZ2Tmf8pv8AtqaLis3+lY/4m/7a5d3qdpqck0Aw3cdm/wBLZ/8Aha/tp+1bPWYpTFmYTnqGWvdP1cxTzZqUUYsA+14JNACk3JZxmuxWdYHtIZaBH2k4aUu47GtClIs9nMBX+S2CMt4w0ZYsmETP5yqNbrMgpK9FCecMjodemgICrgs0iLKxqP8AJa94D3aJvbPWUT+qWb/ga4/VqOhtwGHMB56AlSfalY1ToD1d1F7SeaTIGR16jlQFLduazwz+rMZvWUfsm85SpRHq6GMxwp2zXJZyT+rMet/4Wv7a6p8E2cf+5o/ds7iqMXPYcsahvJSDv4mgE3ds3ZsBJstnOJSzmy0csRA1T0AU6u4bKJP0SzetH7BroH1eNFaj2vJPWaAjjZ6y/wCks3/Az/bUa03NZUJUfolnMSY5BnPCJI9XhRZoQmkBEpB7e/M1AKvsrsxZxY2mnGrKt9TalrIQytUvKUoQYkgYgMsublWebRXM3CSEIbUBmQhMSkwQRHA1pF4bH2dT2I2ZAnPGiW1pMQcKkEFJBgxxNV/aDZRaZLb61IPsvJDoSd4Uclds0JM3UtAMLSz9pAR4ppq23LvSAoHeAmjLlyqbMrZSQMyW1DQanCuDpxqXZ2WyjmqCYUQUqISpJ3gpOlQScngDXhZG1apHXUEX2PcPeKcF8o3hQ7KsVH3rjBjCcPEyR+FQndnXh6uBX70fEVObv5sCMcDiDUpu/GT/AJqB1mgAi9nXCBiEdMDEBxyzNPObFvJTjLjOAaqKiB4jXhR5u8Gzo4g/vJpcJVvBznJQInpgb+NAU1qx7gUq+yoecGpjdjUNQe41bAwDqkHsBrosqdyQOrKgJl1ohhnd+iTw3UJvNAk50SDylLQ0lO5KcROQnLIDM0C2g5Rp1bZCFBJIkYhPYdKAr7iylzImrlZRGR351TWWFOrgJg1ekNc0dIA+FAPspin3CI40w2TB4QKYdtZ6KAsF3nm9pqbylUxe1hZGbeIdcUQu3bNlwEkKQRGuevV1UBaEKqc26BhJygKqss7WWYnDywB0gyKPONFQAHQon89tATrXakhBg57qFu2swQRrTdqSpAExnUF60nLsFAFw7zkCPaSe5YPlUy93kFokiYCt2hwnM9FAG7cQoH3TI78qsFmaWsYnY+yPOgBl0XPiKHXARhVjbGknk+TxEdEFUCrDXBXqA7Ndegg9VJr1AcLgwdnlS216VEtWSTxgd5j4U+3oKAdBoHtS86hAW0qADCwUhQg6Eg7pymjNIdbCklJEgggjgaAy61W1TqwksWec+fCxEAkSgKg57jTT10t4ACgKMyVECSTJUe0maIXndwYfKRqOcM9UzHbBy7RUK23slORyz6KgkGWzZxhuQGswSJK1k5ZdNV62tpQqA2n+L51d32y6wq0JMpwpXG84jB16DNUy24VqMqIjhOumlQ3RpGDZPuN5ltDi1tpObcSMUftAYxaez3Ui321pU4Aka6JT8qimwpCgjlMQWjEISdyubM6ak9lDuTAOp9aNBx+VLJ2D7LyRmttKxGhEfCnFWls+q0hJ4CnrNd6VNkyqZA0HQVT/AA0NbRO879w3f91Fjpsk/SwAJCv3VlHXMa7qeTeZA5q3e1xRpLtgBaCgTMKVp7piPz01Eaaymamx02XjZi3pcUguKVktIJnp6KGbQWtPLrAT7ahJJnIxRDZ24HVcohCSuOTVlxAVruyNev24SzaTiSkmOUg5g4gTBPCDQrt5GNmLCr6YgEcxRz6j+JFLN9LSnnNgkJMjENQYj4mjNjtZQbKrKApaTH2kx8aot4MKQ+8mfVdcH8ZjwilhQsul2XgHG1HDEKjWZ5oM5ddIfcHRQvZ2wnE6heIFKUrgKhJCkznG8giie2t3paS0EZEthSoUSc9Ne2gUeaK3fDwIoKq0FMQdZqRCTBUVx309tFdiGLQGwVKhCFGQMi4nFGXAillthBS9Jmih2leOjriTwUr50m7bvQpD5KT+iZU5MxmIA8SKgM2YGDi8OmljYHGtqHsOFbzhOZBKp13U/d+1DiVnlFFaYyGWsjfQC22FSHXGyRLasBy3jI+NOmwrCEKMQsEpMxOFRSeyaix0y+XPtg0JWtlZIIgApjSZz31Zbs9INldBxKLRBAhwak9BTIisjcacRGWqUqyIIhc4T2wadSw5MYDJSF6ezEyOnSpsjpm2qv8As41fbEfWFTkqkAjQ5g9M9FYShajmUEycOkySKvvoztS18tiWtSQG0pkkgEYpCZ4YfCpso40XhJ1pVNoOZ7KcqSoxbBkOue5JNLs5OEcYNcdRJA3Zz4UhFvbU4Ww4guJEqQFAqA0kjdQD9erxr1QCmekljA2zaE+s28hKuKHZQpJ4E4e4VU7fhMSlXcT41ffSBZ8dgd+qppfYh1JPhNAV3fze7huNSSSE3AWbOtnEPUSJgmNFZduKqqdilKKiHJMAZJyyjWa0FThWD0gQewnyUKbaybWk+8kjtBH9NVcbLxyOPYpj+zgQtic+Y4k8c5AndAIqPbdnE4iUJmVgwAIAzmO01Y75TmwfrLHe2f7RUa0HX87xUUi7m40yO3ciUoIDZElrvCYUR3mhzdwjlpLPMgTlAmB8qMtLiT0T4CkJtSoSQkmQTHRAmKmiFOR5FzN8mkFPqlROmioMeHjUSzbPtYlKCgnOcJTiGYWIy+0O4UVK1ZyIEwD055GOqobTnO7PmamkV3yLZssU43cJ9ZKDHFAwz2iO6u7WMpCm3FJB1QZE/WHnQ/Zlz9YAmJSrwz+AoxtczisqyNUYV9xg+BNCnLYmwBhSAeTRlO4a7/hVNvK40PW93mEhahESBJaEZjTnUqxXgQhWehFEWb1UgnCciI8KNWXUnEcsex6yt9aVAYg2lM9CUBBOWmYNO7TbHOWlaSFQA2lOo1TA81d1FNj1nklAnRQA6szRm0WgJIBmSFEQPdgntpRCk07Mxf8ARwhCRjeUFT6sAgDKM++lbQ7JNv2kr5VQxBsZARzUJTlPVVq2kfAUJMScvPyoa0MRCt2Rnq6J10NRSLdSV2BGdjS0i2hCwrE0ttM5f5iYnsFBbNsXaMgS3qn2joT1VoOKQ5hMhYnXM4lBRHAjyrgCUjUzkIjd102k9aRXbVsU29a3yVrGJTqss88/CaftXo9U4hhKXQA0y4knDMqW4pYynTOjrtvSkqISJKp6Nc9alXfeaCghcAzkBOn/AGTTaiOrIrNo2BCxHLEQ3ZmxzRnhQUlQ7yYqUnYtSHkLQtJAs6WkpMjNLaW8z0HnGpDd6KDcEzMnPXWp9z2mVnUiDH57aUV3sA3TseoJTyjiUxaEuQJM4UgAd81ZNjLnTZmC2HA4rGVLUBHrAQOzD401b7ZDqMiBykfa5kz1TPdQe9bxUxC0O4FDcTkoDcQdakhtsujSuers+NP1XdldoRasasOFSQkK92T7p36dlWGpIo4Vwc9N/ZvrPfR/suoWi0WxxwlwPPNFIOWZIXyk6zzFCr7aLUhGa1BI40CuQpbt1obSQUWhtu0Ig5Y0foXQOzkz20ILFXia8kz516oAxb7GHWnGz7aFJ+8IFU1dplpB3wkHpBAgjvBq8mqrf12KQVKSgrQpcgJgkFQJVl0SCe2pAth+Mc+8R94Aj+WmWrVK1jpTP3SPJRqDfdvUw3jBTKlpEEHoV8xQ/Zt+0Wi0rMIwNJIdnKMYICeJynsqrkk6No4ZOG/wFb1bKktxGTqT2EEH40KcdlWHfp4fhRwOZgHLUHKfZI31QbDYHuUQeRcyUmYCo1zPxqspbWbYNP1ot3VFms6Oekzocv3hBmor63cSsMzC46MPJc2PrcpUyz2ZwKBwKyI+NcDS5nAR1qSPOrtHPB14G1PBCVrUYTIUCTuK+b1GFERwoVZr2bU4kBYJKsMT05edT72sTrzZbGBAMEqKiTkZyAFALPsS4haVfSEAhQI5pOYIjWKzbknwdUY4ZRubplwum2BFqs8mMainrmU+Yq+2tgONqQdFJUk/vCKy1nZlfLNOuPLWptxK0wEpSMKgYA4xWhXptRZWJ5R9CSDoCCc+Az3ir37OekmtvJj7N9BAWlU4k5HrSYNHbsvBLjcjMiO+Kpl/2lty2PrYJLa1KWiQR6wxEQeM0d9HpClrTPsYh1pUB8FGsYSe6j0tTgg8XUiqZp+xp/RufaT/AC0btDAUcxppwyI+BNDNmmMKV8VA+FFbTOE4fWwnD1wY8YroPHXJV9omgpYnVJ7p/wCh3UItVibtDXILUUpyIUNQUn5SO2od4GAzh1+jw8d+Na0JOL60lw0lL0K6Mz8ajuaNOPJKsSsKuAPwyFSn7fBQInEqOrjQxtw+dSOXhsqjMAkDqE+VCi5YrlSVK6zSFPgL6sqi2a0ytWc6/GKYtNrAfCd8pHaQD50stsfYJ4uYDw86KXMrn/u/jVedUolICFROasSYidY16aIsuKDjagqAnHi6FYkwmRw1pZFD+0N+ts2hlC1HEs5CMgIWjEScgJUKLXRZbO+2pa0NOgOEAqCVAc1OQPWaqt93S3aXUuOmcKSkASMiScu+pV1oTZ2wy1IbkqwkyJO8jsFRz5NJbVFU+S72O6WWv2TaUfZEDWdO2mbbeJSMKIKt51CfxqvPbQO/swYESpZ9YyICEjcABmeNcZspEKzB1qTImOzmVGSdZzJ+VQG18m6hxKQVIxATOihCh1EAdwqS6QsFJ1Oh4jf31HacCwQRCwYI6D8jUkBdVuKgHWiUz6wOgUnIpUPOuMbURk62ofWRzh3ajxqtrvk2dRAhSZBWNd0fnqqyXZaGXhI1j1TkezpFAELLfbDhhLqZ6CcJ7lQaftgOEZbx50LtlhbShUtgk6kxVbeunAJLrqATklC1jp3A6UBoBQDqAesCvBAzyGeuQz6+mqfZfSxYV6qcR9ps/wBJNH7q2ks1pkMPJcKRKgJkAmJMjpqE0y7jNLlMSu7SpYIACZz6hrUe2WIgiCQIAyE50Vsj4UFRnCiK6/aI0qShXXrER6xMfnoptqxoJjGB1g+dHF2sb0g0wu0tSAWxJ6OFAQRYN2GctRHwryLvcByaB60iijDjQHNlHA1GdsrKyDymunOI86AbNkIzU2pI6Rp3CsP2kswbtTqRmA4qDwk/hW5f4aMPNcEbpUYz7aqt5+j9q0vKdLwGPOEwRMagzNZZIt9ju0mSEG93BkzSoIq8eih2H3ASB+jmSQMkrE5ngrwpp30WvJPryOCT86n7PbJKszhUoqJgpjDAzjp6hVIwadnVmzwljcUzTbmtKVYxyqXCCJgpMZcKJKFZDtZYllTamUOZJUFFM64gROGq1ab1trKsJdfQYHtLPQR/KO6rPLTqjnjod8FOMlyaxtCyCSCMic+PGs4tt6ufSFAARypTruxRXdm0Wq2vKSq0OpSlBUVKk6ECOszRMbJKS8csWFU4iYxb5141DcpVtNMePFh3LK03XBNZ31MbcAGfdTSLErSO6nVsBIzM1ueX5B1ku5KFKUjFKidSSIJmINTC1vJrynegRTRJNRRZybfI9ygy0ypS15UNN4theDGCvXCM469w1FV+/wDaN0FTaIQBhkj1jPE6dlQ5JGuLBPI6QfvC922pxrg64RmruGlP3Fb02gqUkEJCQRMTJJABA4JntrN3JlROuATOskCtC2Ou1xphSjBDjaFNgHOcJMHo1T31SM3JnTm0scULvkk2q0GiNktpwjETwquWhx0AFbSkjfoYjLMCpLLxWMjroeI31paOFxaDdqfwkKnmk9qT8jTFsTi56V4FAa+RG+h7F5KRzVdPYezT/qoVvtwRGZwE5gezO/q+FSVO2FRLhCoKuifW4jhUqxWkM6yIkjPOoAtaOVbzCZWlvEc8lmJ74qFa7Wt20AFBBQSnAM5UkwZ4CKAuljvBSgFLknVCfM1MVkCp05kiPHSo10XY4lIUpMqInMgRw4Cprl3gjE6sFUgQNE65CaAwtBgzWh+h52LY8npZV/C4k1ncVePRa5hvNA99pwfwYvKuWL/I93OrxMu14bZ/RLamzKaKg8tMLCogrXgzB1AyNE792gYs4Sp5ZQFKwg4SRMYs44CqT6S04bfZV/XHg4hXmal+llv9VQfdtA8UuDyFbuVWeZHCpOK9h+z7QWZ31LS0eBVhP8UVPaQdfWEHTna9VfPcUfvnGyUqbWtuQDzVEadR4iqdQ3ei54ZsBXw8qZLYyy0B+FZdcu2tsDraPpC1ArSIUAqZOmdFl+lB9pakOMtLwqUnQoORI3GrqaMHpMiddy6WlMBIA5oInsGXjUeMIAToNB0cKHWfbtlyzl5bK0DHyZCSFagZiY3mksbYWJwftigxnjSoZ9YkVO5GLxz9MNWe9FDLFI3UQavY9ANAbO6056j7aupafhU4WRQFSUaoLf4mnegdYivY2nTzkgnjNBSk07ZrQUqBihFlgbsKEg4UxPjUC0WQE5gZ0QRa8SJiKGWy1xMCgAb9qO7IVCccpNutaUAqWoJT0nLsHSaqN4bWlZws80b1H1jluHs1EpJG2LBLI+A9eV9ts+seduSMz29FVO89pXXThBwImMKdT1q1NCm1EqBJmTmTSWzKh11hLI2eth0sIcvlhjZv/wDQr7Kv5k01fh/SOcVIHcmndlRLqz9X4qFMXwqX1D6/wCfxqr+JeH7W/oi2j2+pI/PdWyWRnA00k+y2iexKflWO2dnEoJ95xCfvGPOtvtLX6TD0bh4DwFaYTk/6D7IYcZGHMDQk9e+h9ouJpzJSSM5lJIz7KLrB0O/5jymuFXCtjywIdlrOoCVuGN5WZ769/wDy1jA5xUQela1HPqoslAAHb8a8lsCev45+dSAUzc9gRmG5jQkLMR10WTejIMiAfs68dOmlNtievy18M6dDVQCPaL6TuOXUaiu3kkjPpG48aImy9VM2ixCO351IMLirnsf+ivKxn38Hc60R8ap1XgslpV0v5wUtCf8AbcAPgvwrlXs9/I+HH2mF/TA1BYX0L/pn+mp3pRbxWEnoeQe9Sv7xSvTHZ5swPurT/Unzp3bJPKXYr7LKj2loz41rLyedjfwMZUKv/pDu5SWW1lEQQJyjnIB+KaoTmWXRPnWtbf2A/QVypJwhpYG/LCOzIms4q0ztyy2ziZlcQm1Mjpdbn7wp7apjDanR9afvJB8zTVwKw2tg9DrZ7lCie3JxWnEBkpCdBlIlPkKjwX3Vkr6JF3sTdbhkeutXHmKR8qrdl9YjgfCrRcjc2MN5jEXArqUY38KYa2ZCcRClE4VATG8GplG1wZ4cyjJp+yruJg1Mu+93m1pwPOJGJOQUqNRummLWmD2Uyk5jrFVizbLFc8F7v7a60sOwlaVCJAUhKvajXWo7PpNc9thtXFJUk+YqLtkiXE7pRv4KnzqrEVZzaZhDT45Y02jbtldq0WptRDSkQopjEFZhIVPiKB7Y7YizK5JLZUspCwSYSASRoMzpTPowb/QK/wB5XghFVz0kK/XBwaR8VHzrSUnts48eKLzOPgA2+8nHpU4okyI6BrkBuqM0deo/CuH1R1+X415JyPV8TXOeukl2OtHPqB8BXGde/wABSrOM+w/CkN7+o/KhPoO7II56zwA8ZqHeYl5USTiXprvopsc365+z50Ruy5YdTaMUzjOGMudKdZ6K022kcbyxx5JNkHZe4C6pDhVhCXk80pzOGFTnWik+tmc94OeW/hQywpzxHjHbRBlWdbxjtR5mbM8srYNU/aho5PWZ+KaU3e9qHsoV2DyIo45ZxEioakcBU0ZWMIv10etZ56ifxqQ1tAj2mFjx8qcbUkbuypCUJPCpIG0X3Zt5WjsqY1b7OrS0AfaFNqu8EdIpg3Uj3R3CgCyWEnR1Cu2kWqyHD6yTmN/A0N/whv3U/nqpD90NgToZ6TUAxR1og5jWPHMVoF8pP+D2JW9oJUO3FPiE1HtXoxtq3FQlCUBRCFKWPVxHDkM9Ks9p2UKbu+jqONxDRSjDkCvEVDXiYrCMXyezmzQuNOyX6Ukcpd61DoSsfeSrzpN6tcpdbkZzZEqHY2hQ/lohtDdbjl3hkgcoWUoVvAUEAHPrFesVjP0JLZ1+j8mejElspjvFatWeeppJfTMDfGZ7fHOtNvZzG0tsZ4kYe9IjxihjPo5STKlrjoyFWYXWlI1n41SEWu5vqc8JNOPgoF27NOpdQslPNUlWUnQz0VZDYTqaNIs5PqiOPzpRs6d6vCrqCRhk1M5u+wLZsPQNKks3WoqEQZOQnX850VXduEEHPThrp10luzBJykHrqxz27sye/rJgcWn3VEdk5eVCjVv28sWF4n3kBX3cj8KqCq5EuaPoW7ipe0XnbWzxyKveQr4IPnVHNaPtwhJstlWneAO9lJnvTWcqGfbSXyIwu8S/pqHoyH6qeLrngGxVT9IZm2q4Ntfyz51cfRqn9UH+47/MkeVUrb9c297gGx3NprWXxRxYf3yAChzR1mkjQ9lLX6opIHNPWKxPSoU0NacsNiW6SlAxHDMZDKR09lE7guP6Q27zsBSUwYmZCiQfCjlx3D9GWpRWFynDEERmDv6qvGDZzZdRGCdPkmbPXcUWdCVCFZk6aknyog1Z+4ZU9ZxlSlnorpSrg8ScnJtsWlW4f9VJs6cxUNsZgd9T7IYJqSoQSZEGkFkUqa6FUAyqzVIs7E5UqyK1qckgUAsNiIppxiKUm0pJICgSNQDmKbtDpGhoCMYnM01avV7R50+HQdRSbTZwUyOkfA0BZaYtFjC+kGQcuBnypR1yOddCzvE/nooBTyZBpqz2YJQBG4+OtPpMiemuxQFWtViOJQGQBMdVMBhMQT3VaLRYQoQSag/4Ekb1HuqADDd0TBmIkHj0VwXej3fE0W+h7tBvNMKfSn1UYuKjQERqzAmNBXuVwnJAHWJoqwEqGaQDO7I6a025kYnTfUgoPpHs+JthzeFLbVlGSwCnrzCu+suNbdtvYS5Y3IElEOD905+BNYu+iFHr+Ncs+JHu6aW7Cvo0Xalkm67KuMsLOfW0oeVZw6OceutGvRClXOwToEMnwKfOs7fHP8fCaifyL6f9X9Zqvo6T+po4l0//AEPyqgbbKm3P/bA7kpFaN6Pm4sLXELP/ANF1mO1Tk220H/3L+MVpP4o49N+2QOcGQo5s9cCH2lqWVAhYCSmNMMmQesVMs+yKXGW141JKkAkQCM/woxdF3iztlCSVSoqJIjUAeVRCHsvqNVFKoPk7c93psyFJSSrEqZMdEbvznU9Dc1xpqaeKoyrdKjypScnbFjhXdKSlNcWvhUlRVlzXPA1PsjevXUSxoz7KK2VGVAKSilBNLpDiooBaG8OYOtcdtGWeQ8TwpTSJEnPoFBdorZlgSYK8pG4aKV/SPwoCExfqUuuGMSiIQBp1k7h4mKl3Vbn3FlajzIiMoB6E5UJue6gowkQgHnHp4D51a20gAAZAZAUB4O11x4gZaSPOuKROlMvmB2/OgLoBXiKZbWacxUB1KYEV5xzCN56q7NeWMqA6FZV6uV2gOFsUw5Yke75VIryaAhKZjQRTTkIExJM66CiUTSSgRpQAhT5WkpJEEEHIRnlWZX56Nn+WVyISpuRCioCBAyPTFa26ykaJFQnUzVJQUu50YdRLFaXkqd+Xbyd2FoGQ02gA9OBQJPiayl1HP7B8q23ahIFjdHS0qfz2VjdtTn1pFc+XiR62h/LE/wDTV9iExYWPsT3qUaoN87HPrtLygUYVOLUCVR6xJ0rR9kE/qTH+0n4VAtKecr7R+NdDimkeXHPLHKVeQe23hQhI9lKU9wApaWKlhoTTbpq5yt2yO64APgK42Z66j4pzp5KOPwoCQgZU4lqnGkZU/wAiKA7Z2hU1qBUUJinimoBEvK+ENAmcRG4Z1BNvL7aVIWUFWFSTEiN6SN05ihu1LQaUjCIC5xDdlHzpy5mMLDRBPOClRuEqJgcKWWqiVYHrQhSit1PIgE5nGrLcNJyjXPOod2WddpOJQwpJlXVuQD1a03eCycKJ5qjJHTAyHVVku5ICQBUlR1LWAAACAMqTiqQs7qYcRQC0rrloVl2jzptKqS+eb2j4G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data:image/jpeg;base64,/9j/4AAQSkZJRgABAQAAAQABAAD/2wCEAAkGBhQSERUUExIVFBUWFxcXFBcXFxUXGBcaFRgcFxgXFxgXHCYeFxwjGhcVHy8gJCcpLCwsFR4xNTAqNSYrLCkBCQoKDgwOGg8PGikcHCQsKSwpKSwqLCwsLCwpKSwpLCwsKSksKSwpKSkpKSwpLCkpLCwsLCwsLCwsKSksLCwpLv/AABEIAKwA/gMBIgACEQEDEQH/xAAcAAABBQEBAQAAAAAAAAAAAAAFAgMEBgcBAAj/xABHEAABAwEFAwgGBggGAwEBAAABAgMRAAQFEiExBkFhEyJRcYGRocEHMkJSsdEUYnKS4fAjJDOCorLC0hVDVHOT8VNjozQW/8QAGgEBAAMBAQEAAAAAAAAAAAAAAAECAwQFBv/EACYRAAICAQMEAgMBAQAAAAAAAAABAhEDBBIhEzFBUTJhIjOBcQX/2gAMAwEAAhEDEQA/AM2FmT7qfuivKsyfcT3CpLjdNzQEYWdPup7hSFWdPup7hUpSKRhoCEpke6O4UlLA6B3CpDyaRQCBZx0DuFPpsyfdT3ClN062g0ApNlQfYT90Utuwpn1E/dHyqXYrGpfqoUrqBNTU2IjVJFAQW7vQfYT91PyojY7pbOraPuJ+VOIZAOVErI1lNAMM3M2D+ybP7iPlRBu62f8AwNf8aPlUppIIrwQRQBC7rls5TnZ2Tmf8pv8AtqaLis3+lY/4m/7a5d3qdpqck0Aw3cdm/wBLZ/8Aha/tp+1bPWYpTFmYTnqGWvdP1cxTzZqUUYsA+14JNACk3JZxmuxWdYHtIZaBH2k4aUu47GtClIs9nMBX+S2CMt4w0ZYsmETP5yqNbrMgpK9FCecMjodemgICrgs0iLKxqP8AJa94D3aJvbPWUT+qWb/ga4/VqOhtwGHMB56AlSfalY1ToD1d1F7SeaTIGR16jlQFLduazwz+rMZvWUfsm85SpRHq6GMxwp2zXJZyT+rMet/4Wv7a6p8E2cf+5o/ds7iqMXPYcsahvJSDv4mgE3ds3ZsBJstnOJSzmy0csRA1T0AU6u4bKJP0SzetH7BroH1eNFaj2vJPWaAjjZ6y/wCks3/Az/bUa03NZUJUfolnMSY5BnPCJI9XhRZoQmkBEpB7e/M1AKvsrsxZxY2mnGrKt9TalrIQytUvKUoQYkgYgMsublWebRXM3CSEIbUBmQhMSkwQRHA1pF4bH2dT2I2ZAnPGiW1pMQcKkEFJBgxxNV/aDZRaZLb61IPsvJDoSd4Uclds0JM3UtAMLSz9pAR4ppq23LvSAoHeAmjLlyqbMrZSQMyW1DQanCuDpxqXZ2WyjmqCYUQUqISpJ3gpOlQScngDXhZG1apHXUEX2PcPeKcF8o3hQ7KsVH3rjBjCcPEyR+FQndnXh6uBX70fEVObv5sCMcDiDUpu/GT/AJqB1mgAi9nXCBiEdMDEBxyzNPObFvJTjLjOAaqKiB4jXhR5u8Gzo4g/vJpcJVvBznJQInpgb+NAU1qx7gUq+yoecGpjdjUNQe41bAwDqkHsBrosqdyQOrKgJl1ohhnd+iTw3UJvNAk50SDylLQ0lO5KcROQnLIDM0C2g5Rp1bZCFBJIkYhPYdKAr7iylzImrlZRGR351TWWFOrgJg1ekNc0dIA+FAPspin3CI40w2TB4QKYdtZ6KAsF3nm9pqbylUxe1hZGbeIdcUQu3bNlwEkKQRGuevV1UBaEKqc26BhJygKqss7WWYnDywB0gyKPONFQAHQon89tATrXakhBg57qFu2swQRrTdqSpAExnUF60nLsFAFw7zkCPaSe5YPlUy93kFokiYCt2hwnM9FAG7cQoH3TI78qsFmaWsYnY+yPOgBl0XPiKHXARhVjbGknk+TxEdEFUCrDXBXqA7Ndegg9VJr1AcLgwdnlS216VEtWSTxgd5j4U+3oKAdBoHtS86hAW0qADCwUhQg6Eg7pymjNIdbCklJEgggjgaAy61W1TqwksWec+fCxEAkSgKg57jTT10t4ACgKMyVECSTJUe0maIXndwYfKRqOcM9UzHbBy7RUK23slORyz6KgkGWzZxhuQGswSJK1k5ZdNV62tpQqA2n+L51d32y6wq0JMpwpXG84jB16DNUy24VqMqIjhOumlQ3RpGDZPuN5ltDi1tpObcSMUftAYxaez3Ui321pU4Aka6JT8qimwpCgjlMQWjEISdyubM6ak9lDuTAOp9aNBx+VLJ2D7LyRmttKxGhEfCnFWls+q0hJ4CnrNd6VNkyqZA0HQVT/AA0NbRO879w3f91Fjpsk/SwAJCv3VlHXMa7qeTeZA5q3e1xRpLtgBaCgTMKVp7piPz01Eaaymamx02XjZi3pcUguKVktIJnp6KGbQWtPLrAT7ahJJnIxRDZ24HVcohCSuOTVlxAVruyNev24SzaTiSkmOUg5g4gTBPCDQrt5GNmLCr6YgEcxRz6j+JFLN9LSnnNgkJMjENQYj4mjNjtZQbKrKApaTH2kx8aot4MKQ+8mfVdcH8ZjwilhQsul2XgHG1HDEKjWZ5oM5ddIfcHRQvZ2wnE6heIFKUrgKhJCkznG8giie2t3paS0EZEthSoUSc9Ne2gUeaK3fDwIoKq0FMQdZqRCTBUVx309tFdiGLQGwVKhCFGQMi4nFGXAillthBS9Jmih2leOjriTwUr50m7bvQpD5KT+iZU5MxmIA8SKgM2YGDi8OmljYHGtqHsOFbzhOZBKp13U/d+1DiVnlFFaYyGWsjfQC22FSHXGyRLasBy3jI+NOmwrCEKMQsEpMxOFRSeyaix0y+XPtg0JWtlZIIgApjSZz31Zbs9INldBxKLRBAhwak9BTIisjcacRGWqUqyIIhc4T2wadSw5MYDJSF6ezEyOnSpsjpm2qv8As41fbEfWFTkqkAjQ5g9M9FYShajmUEycOkySKvvoztS18tiWtSQG0pkkgEYpCZ4YfCpso40XhJ1pVNoOZ7KcqSoxbBkOue5JNLs5OEcYNcdRJA3Zz4UhFvbU4Ww4guJEqQFAqA0kjdQD9erxr1QCmekljA2zaE+s28hKuKHZQpJ4E4e4VU7fhMSlXcT41ffSBZ8dgd+qppfYh1JPhNAV3fze7huNSSSE3AWbOtnEPUSJgmNFZduKqqdilKKiHJMAZJyyjWa0FThWD0gQewnyUKbaybWk+8kjtBH9NVcbLxyOPYpj+zgQtic+Y4k8c5AndAIqPbdnE4iUJmVgwAIAzmO01Y75TmwfrLHe2f7RUa0HX87xUUi7m40yO3ciUoIDZElrvCYUR3mhzdwjlpLPMgTlAmB8qMtLiT0T4CkJtSoSQkmQTHRAmKmiFOR5FzN8mkFPqlROmioMeHjUSzbPtYlKCgnOcJTiGYWIy+0O4UVK1ZyIEwD055GOqobTnO7PmamkV3yLZssU43cJ9ZKDHFAwz2iO6u7WMpCm3FJB1QZE/WHnQ/Zlz9YAmJSrwz+AoxtczisqyNUYV9xg+BNCnLYmwBhSAeTRlO4a7/hVNvK40PW93mEhahESBJaEZjTnUqxXgQhWehFEWb1UgnCciI8KNWXUnEcsex6yt9aVAYg2lM9CUBBOWmYNO7TbHOWlaSFQA2lOo1TA81d1FNj1nklAnRQA6szRm0WgJIBmSFEQPdgntpRCk07Mxf8ARwhCRjeUFT6sAgDKM++lbQ7JNv2kr5VQxBsZARzUJTlPVVq2kfAUJMScvPyoa0MRCt2Rnq6J10NRSLdSV2BGdjS0i2hCwrE0ttM5f5iYnsFBbNsXaMgS3qn2joT1VoOKQ5hMhYnXM4lBRHAjyrgCUjUzkIjd102k9aRXbVsU29a3yVrGJTqss88/CaftXo9U4hhKXQA0y4knDMqW4pYynTOjrtvSkqISJKp6Nc9alXfeaCghcAzkBOn/AGTTaiOrIrNo2BCxHLEQ3ZmxzRnhQUlQ7yYqUnYtSHkLQtJAs6WkpMjNLaW8z0HnGpDd6KDcEzMnPXWp9z2mVnUiDH57aUV3sA3TseoJTyjiUxaEuQJM4UgAd81ZNjLnTZmC2HA4rGVLUBHrAQOzD401b7ZDqMiBykfa5kz1TPdQe9bxUxC0O4FDcTkoDcQdakhtsujSuers+NP1XdldoRasasOFSQkK92T7p36dlWGpIo4Vwc9N/ZvrPfR/suoWi0WxxwlwPPNFIOWZIXyk6zzFCr7aLUhGa1BI40CuQpbt1obSQUWhtu0Ig5Y0foXQOzkz20ILFXia8kz516oAxb7GHWnGz7aFJ+8IFU1dplpB3wkHpBAgjvBq8mqrf12KQVKSgrQpcgJgkFQJVl0SCe2pAth+Mc+8R94Aj+WmWrVK1jpTP3SPJRqDfdvUw3jBTKlpEEHoV8xQ/Zt+0Wi0rMIwNJIdnKMYICeJynsqrkk6No4ZOG/wFb1bKktxGTqT2EEH40KcdlWHfp4fhRwOZgHLUHKfZI31QbDYHuUQeRcyUmYCo1zPxqspbWbYNP1ot3VFms6Oekzocv3hBmor63cSsMzC46MPJc2PrcpUyz2ZwKBwKyI+NcDS5nAR1qSPOrtHPB14G1PBCVrUYTIUCTuK+b1GFERwoVZr2bU4kBYJKsMT05edT72sTrzZbGBAMEqKiTkZyAFALPsS4haVfSEAhQI5pOYIjWKzbknwdUY4ZRubplwum2BFqs8mMainrmU+Yq+2tgONqQdFJUk/vCKy1nZlfLNOuPLWptxK0wEpSMKgYA4xWhXptRZWJ5R9CSDoCCc+Az3ir37OekmtvJj7N9BAWlU4k5HrSYNHbsvBLjcjMiO+Kpl/2lty2PrYJLa1KWiQR6wxEQeM0d9HpClrTPsYh1pUB8FGsYSe6j0tTgg8XUiqZp+xp/RufaT/AC0btDAUcxppwyI+BNDNmmMKV8VA+FFbTOE4fWwnD1wY8YroPHXJV9omgpYnVJ7p/wCh3UItVibtDXILUUpyIUNQUn5SO2od4GAzh1+jw8d+Na0JOL60lw0lL0K6Mz8ajuaNOPJKsSsKuAPwyFSn7fBQInEqOrjQxtw+dSOXhsqjMAkDqE+VCi5YrlSVK6zSFPgL6sqi2a0ytWc6/GKYtNrAfCd8pHaQD50stsfYJ4uYDw86KXMrn/u/jVedUolICFROasSYidY16aIsuKDjagqAnHi6FYkwmRw1pZFD+0N+ts2hlC1HEs5CMgIWjEScgJUKLXRZbO+2pa0NOgOEAqCVAc1OQPWaqt93S3aXUuOmcKSkASMiScu+pV1oTZ2wy1IbkqwkyJO8jsFRz5NJbVFU+S72O6WWv2TaUfZEDWdO2mbbeJSMKIKt51CfxqvPbQO/swYESpZ9YyICEjcABmeNcZspEKzB1qTImOzmVGSdZzJ+VQG18m6hxKQVIxATOihCh1EAdwqS6QsFJ1Oh4jf31HacCwQRCwYI6D8jUkBdVuKgHWiUz6wOgUnIpUPOuMbURk62ofWRzh3ajxqtrvk2dRAhSZBWNd0fnqqyXZaGXhI1j1TkezpFAELLfbDhhLqZ6CcJ7lQaftgOEZbx50LtlhbShUtgk6kxVbeunAJLrqATklC1jp3A6UBoBQDqAesCvBAzyGeuQz6+mqfZfSxYV6qcR9ps/wBJNH7q2ks1pkMPJcKRKgJkAmJMjpqE0y7jNLlMSu7SpYIACZz6hrUe2WIgiCQIAyE50Vsj4UFRnCiK6/aI0qShXXrER6xMfnoptqxoJjGB1g+dHF2sb0g0wu0tSAWxJ6OFAQRYN2GctRHwryLvcByaB60iijDjQHNlHA1GdsrKyDymunOI86AbNkIzU2pI6Rp3CsP2kswbtTqRmA4qDwk/hW5f4aMPNcEbpUYz7aqt5+j9q0vKdLwGPOEwRMagzNZZIt9ju0mSEG93BkzSoIq8eih2H3ASB+jmSQMkrE5ngrwpp30WvJPryOCT86n7PbJKszhUoqJgpjDAzjp6hVIwadnVmzwljcUzTbmtKVYxyqXCCJgpMZcKJKFZDtZYllTamUOZJUFFM64gROGq1ab1trKsJdfQYHtLPQR/KO6rPLTqjnjod8FOMlyaxtCyCSCMic+PGs4tt6ufSFAARypTruxRXdm0Wq2vKSq0OpSlBUVKk6ECOszRMbJKS8csWFU4iYxb5141DcpVtNMePFh3LK03XBNZ31MbcAGfdTSLErSO6nVsBIzM1ueX5B1ku5KFKUjFKidSSIJmINTC1vJrynegRTRJNRRZybfI9ygy0ypS15UNN4theDGCvXCM469w1FV+/wDaN0FTaIQBhkj1jPE6dlQ5JGuLBPI6QfvC922pxrg64RmruGlP3Fb02gqUkEJCQRMTJJABA4JntrN3JlROuATOskCtC2Ou1xphSjBDjaFNgHOcJMHo1T31SM3JnTm0scULvkk2q0GiNktpwjETwquWhx0AFbSkjfoYjLMCpLLxWMjroeI31paOFxaDdqfwkKnmk9qT8jTFsTi56V4FAa+RG+h7F5KRzVdPYezT/qoVvtwRGZwE5gezO/q+FSVO2FRLhCoKuifW4jhUqxWkM6yIkjPOoAtaOVbzCZWlvEc8lmJ74qFa7Wt20AFBBQSnAM5UkwZ4CKAuljvBSgFLknVCfM1MVkCp05kiPHSo10XY4lIUpMqInMgRw4Cprl3gjE6sFUgQNE65CaAwtBgzWh+h52LY8npZV/C4k1ncVePRa5hvNA99pwfwYvKuWL/I93OrxMu14bZ/RLamzKaKg8tMLCogrXgzB1AyNE792gYs4Sp5ZQFKwg4SRMYs44CqT6S04bfZV/XHg4hXmal+llv9VQfdtA8UuDyFbuVWeZHCpOK9h+z7QWZ31LS0eBVhP8UVPaQdfWEHTna9VfPcUfvnGyUqbWtuQDzVEadR4iqdQ3ei54ZsBXw8qZLYyy0B+FZdcu2tsDraPpC1ArSIUAqZOmdFl+lB9pakOMtLwqUnQoORI3GrqaMHpMiddy6WlMBIA5oInsGXjUeMIAToNB0cKHWfbtlyzl5bK0DHyZCSFagZiY3mksbYWJwftigxnjSoZ9YkVO5GLxz9MNWe9FDLFI3UQavY9ANAbO6056j7aupafhU4WRQFSUaoLf4mnegdYivY2nTzkgnjNBSk07ZrQUqBihFlgbsKEg4UxPjUC0WQE5gZ0QRa8SJiKGWy1xMCgAb9qO7IVCccpNutaUAqWoJT0nLsHSaqN4bWlZws80b1H1jluHs1EpJG2LBLI+A9eV9ts+seduSMz29FVO89pXXThBwImMKdT1q1NCm1EqBJmTmTSWzKh11hLI2eth0sIcvlhjZv/wDQr7Kv5k01fh/SOcVIHcmndlRLqz9X4qFMXwqX1D6/wCfxqr+JeH7W/oi2j2+pI/PdWyWRnA00k+y2iexKflWO2dnEoJ95xCfvGPOtvtLX6TD0bh4DwFaYTk/6D7IYcZGHMDQk9e+h9ouJpzJSSM5lJIz7KLrB0O/5jymuFXCtjywIdlrOoCVuGN5WZ769/wDy1jA5xUQela1HPqoslAAHb8a8lsCev45+dSAUzc9gRmG5jQkLMR10WTejIMiAfs68dOmlNtievy18M6dDVQCPaL6TuOXUaiu3kkjPpG48aImy9VM2ixCO351IMLirnsf+ivKxn38Hc60R8ap1XgslpV0v5wUtCf8AbcAPgvwrlXs9/I+HH2mF/TA1BYX0L/pn+mp3pRbxWEnoeQe9Sv7xSvTHZ5swPurT/Unzp3bJPKXYr7LKj2loz41rLyedjfwMZUKv/pDu5SWW1lEQQJyjnIB+KaoTmWXRPnWtbf2A/QVypJwhpYG/LCOzIms4q0ztyy2ziZlcQm1Mjpdbn7wp7apjDanR9afvJB8zTVwKw2tg9DrZ7lCie3JxWnEBkpCdBlIlPkKjwX3Vkr6JF3sTdbhkeutXHmKR8qrdl9YjgfCrRcjc2MN5jEXArqUY38KYa2ZCcRClE4VATG8GplG1wZ4cyjJp+yruJg1Mu+93m1pwPOJGJOQUqNRummLWmD2Uyk5jrFVizbLFc8F7v7a60sOwlaVCJAUhKvajXWo7PpNc9thtXFJUk+YqLtkiXE7pRv4KnzqrEVZzaZhDT45Y02jbtldq0WptRDSkQopjEFZhIVPiKB7Y7YizK5JLZUspCwSYSASRoMzpTPowb/QK/wB5XghFVz0kK/XBwaR8VHzrSUnts48eKLzOPgA2+8nHpU4okyI6BrkBuqM0deo/CuH1R1+X415JyPV8TXOeukl2OtHPqB8BXGde/wABSrOM+w/CkN7+o/KhPoO7II56zwA8ZqHeYl5USTiXprvopsc365+z50Ruy5YdTaMUzjOGMudKdZ6K022kcbyxx5JNkHZe4C6pDhVhCXk80pzOGFTnWik+tmc94OeW/hQywpzxHjHbRBlWdbxjtR5mbM8srYNU/aho5PWZ+KaU3e9qHsoV2DyIo45ZxEioakcBU0ZWMIv10etZ56ifxqQ1tAj2mFjx8qcbUkbuypCUJPCpIG0X3Zt5WjsqY1b7OrS0AfaFNqu8EdIpg3Uj3R3CgCyWEnR1Cu2kWqyHD6yTmN/A0N/whv3U/nqpD90NgToZ6TUAxR1og5jWPHMVoF8pP+D2JW9oJUO3FPiE1HtXoxtq3FQlCUBRCFKWPVxHDkM9Ks9p2UKbu+jqONxDRSjDkCvEVDXiYrCMXyezmzQuNOyX6Ukcpd61DoSsfeSrzpN6tcpdbkZzZEqHY2hQ/lohtDdbjl3hkgcoWUoVvAUEAHPrFesVjP0JLZ1+j8mejElspjvFatWeeppJfTMDfGZ7fHOtNvZzG0tsZ4kYe9IjxihjPo5STKlrjoyFWYXWlI1n41SEWu5vqc8JNOPgoF27NOpdQslPNUlWUnQz0VZDYTqaNIs5PqiOPzpRs6d6vCrqCRhk1M5u+wLZsPQNKks3WoqEQZOQnX850VXduEEHPThrp10luzBJykHrqxz27sye/rJgcWn3VEdk5eVCjVv28sWF4n3kBX3cj8KqCq5EuaPoW7ipe0XnbWzxyKveQr4IPnVHNaPtwhJstlWneAO9lJnvTWcqGfbSXyIwu8S/pqHoyH6qeLrngGxVT9IZm2q4Ntfyz51cfRqn9UH+47/MkeVUrb9c297gGx3NprWXxRxYf3yAChzR1mkjQ9lLX6opIHNPWKxPSoU0NacsNiW6SlAxHDMZDKR09lE7guP6Q27zsBSUwYmZCiQfCjlx3D9GWpRWFynDEERmDv6qvGDZzZdRGCdPkmbPXcUWdCVCFZk6aknyog1Z+4ZU9ZxlSlnorpSrg8ScnJtsWlW4f9VJs6cxUNsZgd9T7IYJqSoQSZEGkFkUqa6FUAyqzVIs7E5UqyK1qckgUAsNiIppxiKUm0pJICgSNQDmKbtDpGhoCMYnM01avV7R50+HQdRSbTZwUyOkfA0BZaYtFjC+kGQcuBnypR1yOddCzvE/nooBTyZBpqz2YJQBG4+OtPpMiemuxQFWtViOJQGQBMdVMBhMQT3VaLRYQoQSag/4Ekb1HuqADDd0TBmIkHj0VwXej3fE0W+h7tBvNMKfSn1UYuKjQERqzAmNBXuVwnJAHWJoqwEqGaQDO7I6a025kYnTfUgoPpHs+JthzeFLbVlGSwCnrzCu+suNbdtvYS5Y3IElEOD905+BNYu+iFHr+Ncs+JHu6aW7Cvo0Xalkm67KuMsLOfW0oeVZw6OceutGvRClXOwToEMnwKfOs7fHP8fCaifyL6f9X9Zqvo6T+po4l0//AEPyqgbbKm3P/bA7kpFaN6Pm4sLXELP/ANF1mO1Tk220H/3L+MVpP4o49N+2QOcGQo5s9cCH2lqWVAhYCSmNMMmQesVMs+yKXGW141JKkAkQCM/woxdF3iztlCSVSoqJIjUAeVRCHsvqNVFKoPk7c93psyFJSSrEqZMdEbvznU9Dc1xpqaeKoyrdKjypScnbFjhXdKSlNcWvhUlRVlzXPA1PsjevXUSxoz7KK2VGVAKSilBNLpDiooBaG8OYOtcdtGWeQ8TwpTSJEnPoFBdorZlgSYK8pG4aKV/SPwoCExfqUuuGMSiIQBp1k7h4mKl3Vbn3FlajzIiMoB6E5UJue6gowkQgHnHp4D51a20gAAZAZAUB4O11x4gZaSPOuKROlMvmB2/OgLoBXiKZbWacxUB1KYEV5xzCN56q7NeWMqA6FZV6uV2gOFsUw5Yke75VIryaAhKZjQRTTkIExJM66CiUTSSgRpQAhT5WkpJEEEHIRnlWZX56Nn+WVyISpuRCioCBAyPTFa26ykaJFQnUzVJQUu50YdRLFaXkqd+Xbyd2FoGQ02gA9OBQJPiayl1HP7B8q23ahIFjdHS0qfz2VjdtTn1pFc+XiR62h/LE/wDTV9iExYWPsT3qUaoN87HPrtLygUYVOLUCVR6xJ0rR9kE/qTH+0n4VAtKecr7R+NdDimkeXHPLHKVeQe23hQhI9lKU9wApaWKlhoTTbpq5yt2yO64APgK42Z66j4pzp5KOPwoCQgZU4lqnGkZU/wAiKA7Z2hU1qBUUJinimoBEvK+ENAmcRG4Z1BNvL7aVIWUFWFSTEiN6SN05ihu1LQaUjCIC5xDdlHzpy5mMLDRBPOClRuEqJgcKWWqiVYHrQhSit1PIgE5nGrLcNJyjXPOod2WddpOJQwpJlXVuQD1a03eCycKJ5qjJHTAyHVVku5ICQBUlR1LWAAACAMqTiqQs7qYcRQC0rrloVl2jzptKqS+eb2j4G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8" name="Picture 10" descr="http://provse.te.ua/wp-content/uploads/2011/02/krov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85852" y="4643446"/>
            <a:ext cx="2818605" cy="191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10604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</a:rPr>
              <a:t/>
            </a:r>
            <a:br>
              <a:rPr lang="ru-RU" b="1" i="1" dirty="0" smtClean="0">
                <a:solidFill>
                  <a:srgbClr val="00B0F0"/>
                </a:solidFill>
              </a:rPr>
            </a:br>
            <a:r>
              <a:rPr lang="ru-RU" b="1" i="1" dirty="0" smtClean="0">
                <a:solidFill>
                  <a:srgbClr val="00B0F0"/>
                </a:solidFill>
              </a:rPr>
              <a:t/>
            </a:r>
            <a:br>
              <a:rPr lang="ru-RU" b="1" i="1" dirty="0" smtClean="0">
                <a:solidFill>
                  <a:srgbClr val="00B0F0"/>
                </a:solidFill>
              </a:rPr>
            </a:b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Артеріальна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кровотеча</a:t>
            </a:r>
            <a:r>
              <a:rPr lang="ru-RU" b="1" i="1" dirty="0" smtClean="0">
                <a:solidFill>
                  <a:srgbClr val="00B0F0"/>
                </a:solidFill>
              </a:rPr>
              <a:t/>
            </a:r>
            <a:br>
              <a:rPr lang="ru-RU" b="1" i="1" dirty="0" smtClean="0">
                <a:solidFill>
                  <a:srgbClr val="00B0F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285860"/>
            <a:ext cx="7858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solidFill>
                <a:srgbClr val="00B0F0"/>
              </a:solidFill>
            </a:endParaRPr>
          </a:p>
          <a:p>
            <a:endParaRPr lang="ru-RU" i="1" dirty="0" smtClean="0">
              <a:solidFill>
                <a:srgbClr val="00B0F0"/>
              </a:solidFill>
            </a:endParaRPr>
          </a:p>
          <a:p>
            <a:r>
              <a:rPr lang="ru-RU" i="1" dirty="0" err="1" smtClean="0">
                <a:solidFill>
                  <a:srgbClr val="00B0F0"/>
                </a:solidFill>
              </a:rPr>
              <a:t>Ознаки</a:t>
            </a:r>
            <a:r>
              <a:rPr lang="ru-RU" i="1" dirty="0" smtClean="0">
                <a:solidFill>
                  <a:srgbClr val="00B0F0"/>
                </a:solidFill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</a:rPr>
              <a:t>артеріальної</a:t>
            </a:r>
            <a:r>
              <a:rPr lang="ru-RU" i="1" dirty="0" smtClean="0">
                <a:solidFill>
                  <a:srgbClr val="00B0F0"/>
                </a:solidFill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</a:rPr>
              <a:t>кровотечі</a:t>
            </a:r>
            <a:r>
              <a:rPr lang="ru-RU" dirty="0" smtClean="0"/>
              <a:t>: кров </a:t>
            </a:r>
            <a:r>
              <a:rPr lang="ru-RU" dirty="0" err="1" smtClean="0"/>
              <a:t>яскраво-червоного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, </a:t>
            </a:r>
            <a:r>
              <a:rPr lang="ru-RU" dirty="0" err="1" smtClean="0"/>
              <a:t>витікає</a:t>
            </a:r>
            <a:r>
              <a:rPr lang="ru-RU" dirty="0" smtClean="0"/>
              <a:t> </a:t>
            </a:r>
            <a:r>
              <a:rPr lang="ru-RU" dirty="0" err="1" smtClean="0"/>
              <a:t>пульсуючим</a:t>
            </a:r>
            <a:r>
              <a:rPr lang="ru-RU" dirty="0" smtClean="0"/>
              <a:t> </a:t>
            </a:r>
            <a:r>
              <a:rPr lang="ru-RU" dirty="0" err="1" smtClean="0"/>
              <a:t>струменем</a:t>
            </a:r>
            <a:r>
              <a:rPr lang="ru-RU" dirty="0" smtClean="0"/>
              <a:t>, </a:t>
            </a:r>
            <a:r>
              <a:rPr lang="ru-RU" dirty="0" err="1" smtClean="0"/>
              <a:t>поштовхами</a:t>
            </a:r>
            <a:r>
              <a:rPr lang="ru-RU" dirty="0" smtClean="0"/>
              <a:t>,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поштовхами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зупинити</a:t>
            </a:r>
            <a:r>
              <a:rPr lang="ru-RU" dirty="0" smtClean="0"/>
              <a:t> </a:t>
            </a:r>
            <a:r>
              <a:rPr lang="ru-RU" dirty="0" err="1" smtClean="0"/>
              <a:t>кровотечу</a:t>
            </a:r>
            <a:r>
              <a:rPr lang="ru-RU" dirty="0" smtClean="0"/>
              <a:t>,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затиснути</a:t>
            </a:r>
            <a:r>
              <a:rPr lang="ru-RU" dirty="0" smtClean="0"/>
              <a:t> </a:t>
            </a:r>
            <a:r>
              <a:rPr lang="ru-RU" dirty="0" err="1" smtClean="0"/>
              <a:t>артерію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накласти</a:t>
            </a:r>
            <a:r>
              <a:rPr lang="ru-RU" dirty="0" smtClean="0"/>
              <a:t> </a:t>
            </a:r>
            <a:r>
              <a:rPr lang="ru-RU" dirty="0" err="1" smtClean="0"/>
              <a:t>міцну</a:t>
            </a:r>
            <a:r>
              <a:rPr lang="ru-RU" dirty="0" smtClean="0"/>
              <a:t> повязку. Вона повинна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шари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знизу</a:t>
            </a:r>
            <a:r>
              <a:rPr lang="ru-RU" dirty="0" smtClean="0"/>
              <a:t>: 1)стерильна </a:t>
            </a:r>
            <a:r>
              <a:rPr lang="ru-RU" dirty="0" err="1" smtClean="0"/>
              <a:t>бинтова</a:t>
            </a:r>
            <a:r>
              <a:rPr lang="ru-RU" dirty="0" smtClean="0"/>
              <a:t> </a:t>
            </a:r>
            <a:r>
              <a:rPr lang="ru-RU" dirty="0" err="1" smtClean="0"/>
              <a:t>серветка</a:t>
            </a:r>
            <a:r>
              <a:rPr lang="ru-RU" dirty="0" smtClean="0"/>
              <a:t>; 2)шар </a:t>
            </a:r>
            <a:r>
              <a:rPr lang="ru-RU" dirty="0" err="1" smtClean="0"/>
              <a:t>вати</a:t>
            </a:r>
            <a:r>
              <a:rPr lang="ru-RU" dirty="0" smtClean="0"/>
              <a:t>; 3)</a:t>
            </a:r>
            <a:r>
              <a:rPr lang="ru-RU" dirty="0" err="1" smtClean="0"/>
              <a:t>круговий</a:t>
            </a:r>
            <a:r>
              <a:rPr lang="ru-RU" dirty="0" smtClean="0"/>
              <a:t> </a:t>
            </a:r>
            <a:r>
              <a:rPr lang="ru-RU" dirty="0" err="1" smtClean="0"/>
              <a:t>хід</a:t>
            </a:r>
            <a:r>
              <a:rPr lang="ru-RU" dirty="0" smtClean="0"/>
              <a:t> бинта.</a:t>
            </a:r>
            <a:endParaRPr lang="ru-RU" dirty="0"/>
          </a:p>
        </p:txBody>
      </p:sp>
      <p:pic>
        <p:nvPicPr>
          <p:cNvPr id="6146" name="Picture 2" descr="http://t3.gstatic.com/images?q=tbn:ANd9GcR3cgkGJeavaD6-IlTdojGWfkl9QQocSnH7XHgtmq6PDRkAWJ4PU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500570"/>
            <a:ext cx="4155512" cy="1571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1500174"/>
            <a:ext cx="6429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венозній</a:t>
            </a:r>
            <a:r>
              <a:rPr lang="ru-RU" dirty="0" smtClean="0"/>
              <a:t> </a:t>
            </a:r>
            <a:r>
              <a:rPr lang="ru-RU" dirty="0" err="1" smtClean="0"/>
              <a:t>кровотечі</a:t>
            </a:r>
            <a:r>
              <a:rPr lang="ru-RU" dirty="0" smtClean="0"/>
              <a:t> кров </a:t>
            </a:r>
            <a:r>
              <a:rPr lang="ru-RU" dirty="0" err="1" smtClean="0"/>
              <a:t>темніша</a:t>
            </a:r>
            <a:r>
              <a:rPr lang="ru-RU" dirty="0" smtClean="0"/>
              <a:t>, </a:t>
            </a:r>
            <a:r>
              <a:rPr lang="ru-RU" dirty="0" err="1" smtClean="0"/>
              <a:t>витікає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, явного </a:t>
            </a:r>
            <a:r>
              <a:rPr lang="ru-RU" dirty="0" err="1" smtClean="0"/>
              <a:t>струменя</a:t>
            </a:r>
            <a:r>
              <a:rPr lang="ru-RU" dirty="0" smtClean="0"/>
              <a:t>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. При </a:t>
            </a:r>
            <a:r>
              <a:rPr lang="ru-RU" dirty="0" err="1" smtClean="0"/>
              <a:t>піднятті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догори </a:t>
            </a:r>
            <a:r>
              <a:rPr lang="ru-RU" dirty="0" err="1" smtClean="0"/>
              <a:t>кровотеча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зупиняється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642918"/>
            <a:ext cx="6000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Венозна</a:t>
            </a:r>
            <a:r>
              <a:rPr lang="ru-RU" sz="40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40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кровотеча</a:t>
            </a:r>
            <a:endParaRPr lang="ru-RU" sz="4000" b="1" i="1" dirty="0" smtClean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122" name="Picture 2" descr="http://t3.gstatic.com/images?q=tbn:ANd9GcQkT9dw5_qagkP3q3-rmrhSmHjmfOeMq1j297RrSE378SK8yr8H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4095758" cy="1519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57158" y="5000636"/>
            <a:ext cx="692948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B0F0"/>
                </a:solidFill>
              </a:rPr>
              <a:t>            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Комбінована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кровотеча</a:t>
            </a:r>
            <a:endParaRPr lang="ru-RU" sz="2800" b="1" i="1" dirty="0" smtClean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ru-RU" dirty="0" smtClean="0"/>
          </a:p>
          <a:p>
            <a:r>
              <a:rPr lang="ru-RU" dirty="0" err="1" smtClean="0"/>
              <a:t>Зустрічається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при </a:t>
            </a:r>
            <a:r>
              <a:rPr lang="ru-RU" dirty="0" err="1" smtClean="0">
                <a:hlinkClick r:id="rId3" tooltip="Політравма (page does not exist)"/>
              </a:rPr>
              <a:t>політравмі</a:t>
            </a:r>
            <a:r>
              <a:rPr lang="ru-RU" dirty="0" smtClean="0"/>
              <a:t>, коли </a:t>
            </a:r>
            <a:r>
              <a:rPr lang="ru-RU" dirty="0" err="1" smtClean="0"/>
              <a:t>одночасно</a:t>
            </a:r>
            <a:r>
              <a:rPr lang="ru-RU" dirty="0" smtClean="0"/>
              <a:t> два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кровотеч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артеріально-венозна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585791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Капілярна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357299"/>
            <a:ext cx="3643338" cy="4000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Капілярна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кровотеча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дрібних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судин</a:t>
            </a:r>
            <a:r>
              <a:rPr lang="ru-RU" sz="1600" dirty="0" smtClean="0"/>
              <a:t> </a:t>
            </a:r>
            <a:r>
              <a:rPr lang="ru-RU" sz="1600" dirty="0" err="1" smtClean="0"/>
              <a:t>шкіри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підшкірної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клітковини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м'язів</a:t>
            </a:r>
            <a:r>
              <a:rPr lang="ru-RU" sz="1600" dirty="0" smtClean="0"/>
              <a:t>. У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випадку</a:t>
            </a:r>
            <a:r>
              <a:rPr lang="ru-RU" sz="1600" dirty="0" smtClean="0"/>
              <a:t> кровоточить вся </a:t>
            </a:r>
            <a:r>
              <a:rPr lang="ru-RU" sz="1600" dirty="0" err="1" smtClean="0"/>
              <a:t>пошкоджена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поверхня</a:t>
            </a:r>
            <a:r>
              <a:rPr lang="ru-RU" sz="1600" dirty="0" smtClean="0"/>
              <a:t>, так званий симптом "</a:t>
            </a:r>
            <a:r>
              <a:rPr lang="ru-RU" sz="1600" dirty="0" err="1" smtClean="0"/>
              <a:t>кров`яної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роси</a:t>
            </a:r>
            <a:r>
              <a:rPr lang="ru-RU" sz="1600" dirty="0" smtClean="0"/>
              <a:t>". </a:t>
            </a:r>
            <a:r>
              <a:rPr lang="ru-RU" sz="1600" dirty="0" err="1" smtClean="0"/>
              <a:t>Колір</a:t>
            </a:r>
            <a:r>
              <a:rPr lang="ru-RU" sz="1600" dirty="0" smtClean="0"/>
              <a:t> - </a:t>
            </a:r>
            <a:r>
              <a:rPr lang="ru-RU" sz="1600" dirty="0" err="1" smtClean="0"/>
              <a:t>темно-червоний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кровотеч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супроводжуються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згортатися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небезпечними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проте</a:t>
            </a:r>
            <a:r>
              <a:rPr lang="ru-RU" sz="1600" dirty="0" smtClean="0"/>
              <a:t> </a:t>
            </a:r>
            <a:r>
              <a:rPr lang="ru-RU" sz="1600" dirty="0" err="1" smtClean="0"/>
              <a:t>капілярна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особливим</a:t>
            </a:r>
            <a:r>
              <a:rPr lang="ru-RU" sz="1600" dirty="0" smtClean="0"/>
              <a:t> "моментом" - тому як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вважають</a:t>
            </a:r>
            <a:r>
              <a:rPr lang="ru-RU" sz="1600" dirty="0" smtClean="0"/>
              <a:t> саму </a:t>
            </a:r>
            <a:r>
              <a:rPr lang="ru-RU" sz="1600" dirty="0" err="1" smtClean="0"/>
              <a:t>кровотечу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достатньо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безпечною</a:t>
            </a:r>
            <a:r>
              <a:rPr lang="ru-RU" sz="1600" dirty="0" smtClean="0"/>
              <a:t>, а вона при </a:t>
            </a:r>
            <a:r>
              <a:rPr lang="ru-RU" sz="1600" dirty="0" err="1" smtClean="0"/>
              <a:t>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вказаних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обставинах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"</a:t>
            </a:r>
            <a:r>
              <a:rPr lang="ru-RU" sz="1600" dirty="0" err="1" smtClean="0"/>
              <a:t>плакати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добами</a:t>
            </a:r>
            <a:r>
              <a:rPr lang="ru-RU" sz="1600" dirty="0" smtClean="0"/>
              <a:t>".</a:t>
            </a:r>
            <a:endParaRPr lang="ru-RU" sz="1600" dirty="0"/>
          </a:p>
        </p:txBody>
      </p:sp>
      <p:pic>
        <p:nvPicPr>
          <p:cNvPr id="4098" name="Picture 2" descr="http://t2.gstatic.com/images?q=tbn:ANd9GcSpGp5TYtxHQEUhYO56Y_nh1ZlEEtEvEL43lY9kYKcPxkfrx3HbF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785926"/>
            <a:ext cx="2286016" cy="3254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424766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Паренхіматозна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714488"/>
            <a:ext cx="70723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пораненні</a:t>
            </a:r>
            <a:r>
              <a:rPr lang="ru-RU" dirty="0" smtClean="0"/>
              <a:t> </a:t>
            </a:r>
            <a:r>
              <a:rPr lang="ru-RU" dirty="0" err="1" smtClean="0"/>
              <a:t>паренхіматозних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(</a:t>
            </a:r>
            <a:r>
              <a:rPr lang="ru-RU" dirty="0" err="1" smtClean="0">
                <a:hlinkClick r:id="rId2" tooltip="Печінка"/>
              </a:rPr>
              <a:t>печінки</a:t>
            </a:r>
            <a:r>
              <a:rPr lang="ru-RU" dirty="0" smtClean="0"/>
              <a:t>, </a:t>
            </a:r>
            <a:r>
              <a:rPr lang="ru-RU" dirty="0" err="1" smtClean="0">
                <a:hlinkClick r:id="rId3" tooltip="Селезінка"/>
              </a:rPr>
              <a:t>селезінки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Нирки"/>
              </a:rPr>
              <a:t>нирок</a:t>
            </a:r>
            <a:r>
              <a:rPr lang="ru-RU" dirty="0" smtClean="0"/>
              <a:t>, </a:t>
            </a:r>
            <a:r>
              <a:rPr lang="ru-RU" dirty="0" err="1" smtClean="0">
                <a:hlinkClick r:id="rId5" tooltip="Легені"/>
              </a:rPr>
              <a:t>легень</a:t>
            </a:r>
            <a:r>
              <a:rPr lang="ru-RU" dirty="0" smtClean="0"/>
              <a:t>)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пошкоджуються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, </a:t>
            </a:r>
            <a:r>
              <a:rPr lang="ru-RU" dirty="0" err="1" smtClean="0"/>
              <a:t>вени</a:t>
            </a:r>
            <a:r>
              <a:rPr lang="ru-RU" dirty="0" smtClean="0"/>
              <a:t> та </a:t>
            </a:r>
            <a:r>
              <a:rPr lang="ru-RU" dirty="0" err="1" smtClean="0"/>
              <a:t>капіляри</a:t>
            </a:r>
            <a:r>
              <a:rPr lang="ru-RU" dirty="0" smtClean="0"/>
              <a:t>, тому </a:t>
            </a:r>
            <a:r>
              <a:rPr lang="ru-RU" dirty="0" err="1" smtClean="0"/>
              <a:t>кровотеча</a:t>
            </a:r>
            <a:r>
              <a:rPr lang="ru-RU" dirty="0" smtClean="0"/>
              <a:t> носить </a:t>
            </a:r>
            <a:r>
              <a:rPr lang="ru-RU" dirty="0" err="1" smtClean="0"/>
              <a:t>змішаний</a:t>
            </a:r>
            <a:r>
              <a:rPr lang="ru-RU" dirty="0" smtClean="0"/>
              <a:t> характер.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паренхіматозних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скоротитися</a:t>
            </a:r>
            <a:r>
              <a:rPr lang="ru-RU" dirty="0" smtClean="0"/>
              <a:t> та </a:t>
            </a:r>
            <a:r>
              <a:rPr lang="ru-RU" dirty="0" err="1" smtClean="0"/>
              <a:t>сп</a:t>
            </a:r>
            <a:r>
              <a:rPr lang="en-US" dirty="0" smtClean="0"/>
              <a:t>á</a:t>
            </a:r>
            <a:r>
              <a:rPr lang="ru-RU" dirty="0" err="1" smtClean="0"/>
              <a:t>стись</a:t>
            </a:r>
            <a:r>
              <a:rPr lang="ru-RU" dirty="0" smtClean="0"/>
              <a:t>, так як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паренхімою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кровотеча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тривала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зупинити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4000504"/>
            <a:ext cx="72152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Лікування</a:t>
            </a:r>
            <a:endParaRPr lang="ru-RU" b="1" i="1" dirty="0" smtClean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збільшують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згортатися</a:t>
            </a:r>
            <a:r>
              <a:rPr lang="ru-RU" dirty="0" smtClean="0"/>
              <a:t>: в/</a:t>
            </a:r>
            <a:r>
              <a:rPr lang="ru-RU" dirty="0" err="1" smtClean="0"/>
              <a:t>в</a:t>
            </a:r>
            <a:r>
              <a:rPr lang="ru-RU" dirty="0" smtClean="0"/>
              <a:t> 5-10 мл 10% </a:t>
            </a:r>
            <a:r>
              <a:rPr lang="ru-RU" dirty="0" err="1" smtClean="0"/>
              <a:t>розчину</a:t>
            </a:r>
            <a:r>
              <a:rPr lang="ru-RU" dirty="0" smtClean="0"/>
              <a:t> хлорида </a:t>
            </a:r>
            <a:r>
              <a:rPr lang="ru-RU" dirty="0" err="1" smtClean="0"/>
              <a:t>кальція</a:t>
            </a:r>
            <a:r>
              <a:rPr lang="ru-RU" dirty="0" smtClean="0"/>
              <a:t> по 1-й </a:t>
            </a:r>
            <a:r>
              <a:rPr lang="ru-RU" dirty="0" err="1" smtClean="0"/>
              <a:t>столовій</a:t>
            </a:r>
            <a:r>
              <a:rPr lang="ru-RU" dirty="0" smtClean="0"/>
              <a:t> </a:t>
            </a:r>
            <a:r>
              <a:rPr lang="ru-RU" dirty="0" err="1" smtClean="0"/>
              <a:t>ложці</a:t>
            </a:r>
            <a:r>
              <a:rPr lang="ru-RU" dirty="0" smtClean="0"/>
              <a:t> 3-4 рази в день; </a:t>
            </a:r>
            <a:r>
              <a:rPr lang="ru-RU" dirty="0" err="1" smtClean="0"/>
              <a:t>п</a:t>
            </a:r>
            <a:r>
              <a:rPr lang="ru-RU" dirty="0" smtClean="0"/>
              <a:t>/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в/м 20-40 мл </a:t>
            </a:r>
            <a:r>
              <a:rPr lang="ru-RU" dirty="0" err="1" smtClean="0"/>
              <a:t>сироватки</a:t>
            </a:r>
            <a:r>
              <a:rPr lang="ru-RU" dirty="0" smtClean="0"/>
              <a:t> (</a:t>
            </a:r>
            <a:r>
              <a:rPr lang="ru-RU" dirty="0" err="1" smtClean="0"/>
              <a:t>протидифтерійної</a:t>
            </a:r>
            <a:r>
              <a:rPr lang="ru-RU" dirty="0" smtClean="0"/>
              <a:t>, </a:t>
            </a:r>
            <a:r>
              <a:rPr lang="ru-RU" dirty="0" err="1" smtClean="0"/>
              <a:t>протиправцевої</a:t>
            </a:r>
            <a:r>
              <a:rPr lang="ru-RU" dirty="0" smtClean="0"/>
              <a:t>); </a:t>
            </a:r>
            <a:r>
              <a:rPr lang="ru-RU" dirty="0" err="1" smtClean="0"/>
              <a:t>переливання</a:t>
            </a:r>
            <a:r>
              <a:rPr lang="ru-RU" dirty="0" smtClean="0"/>
              <a:t> </a:t>
            </a:r>
            <a:r>
              <a:rPr lang="ru-RU" dirty="0" err="1" smtClean="0"/>
              <a:t>невеликої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плазми</a:t>
            </a:r>
            <a:r>
              <a:rPr lang="ru-RU" dirty="0" smtClean="0"/>
              <a:t>; </a:t>
            </a:r>
            <a:r>
              <a:rPr lang="ru-RU" dirty="0" err="1" smtClean="0"/>
              <a:t>вітамін</a:t>
            </a:r>
            <a:r>
              <a:rPr lang="ru-RU" dirty="0" smtClean="0"/>
              <a:t> К. Для </a:t>
            </a:r>
            <a:r>
              <a:rPr lang="ru-RU" dirty="0" err="1" smtClean="0"/>
              <a:t>остаточної</a:t>
            </a:r>
            <a:r>
              <a:rPr lang="ru-RU" dirty="0" smtClean="0"/>
              <a:t> </a:t>
            </a:r>
            <a:r>
              <a:rPr lang="ru-RU" dirty="0" err="1" smtClean="0"/>
              <a:t>зупинки</a:t>
            </a:r>
            <a:r>
              <a:rPr lang="ru-RU" dirty="0" smtClean="0"/>
              <a:t> часто доводиться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операцію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00034" y="57148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Залежно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 виду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кровотечі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 та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наявних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засобів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здійснюють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тимчасову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або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остаточну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зупинку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кровотечі</a:t>
            </a:r>
            <a:r>
              <a:rPr lang="ru-RU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b="1" i="1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1643051"/>
            <a:ext cx="63579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>
                <a:solidFill>
                  <a:srgbClr val="00B0F0"/>
                </a:solidFill>
              </a:rPr>
              <a:t>Тимчасова</a:t>
            </a:r>
            <a:r>
              <a:rPr lang="ru-RU" b="1" i="1" dirty="0" smtClean="0">
                <a:solidFill>
                  <a:srgbClr val="00B0F0"/>
                </a:solidFill>
              </a:rPr>
              <a:t> </a:t>
            </a:r>
            <a:r>
              <a:rPr lang="ru-RU" b="1" i="1" dirty="0" err="1" smtClean="0">
                <a:solidFill>
                  <a:srgbClr val="00B0F0"/>
                </a:solidFill>
              </a:rPr>
              <a:t>зупинка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кровотечі</a:t>
            </a:r>
            <a:r>
              <a:rPr lang="ru-RU" dirty="0" smtClean="0"/>
              <a:t> </a:t>
            </a:r>
            <a:r>
              <a:rPr lang="ru-RU" dirty="0" err="1" smtClean="0"/>
              <a:t>має</a:t>
            </a:r>
            <a:r>
              <a:rPr lang="ru-RU" dirty="0" smtClean="0"/>
              <a:t>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попередити</a:t>
            </a:r>
            <a:r>
              <a:rPr lang="ru-RU" dirty="0" smtClean="0"/>
              <a:t> </a:t>
            </a:r>
            <a:r>
              <a:rPr lang="ru-RU" dirty="0" err="1" smtClean="0"/>
              <a:t>небезпечну</a:t>
            </a:r>
            <a:r>
              <a:rPr lang="ru-RU" dirty="0" smtClean="0"/>
              <a:t> для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крововтрату</a:t>
            </a:r>
            <a:r>
              <a:rPr lang="ru-RU" dirty="0" smtClean="0"/>
              <a:t>, </a:t>
            </a:r>
            <a:r>
              <a:rPr lang="ru-RU" dirty="0" err="1" smtClean="0"/>
              <a:t>виграти</a:t>
            </a:r>
            <a:r>
              <a:rPr lang="ru-RU" dirty="0" smtClean="0"/>
              <a:t> час для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хворого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операції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00B0F0"/>
                </a:solidFill>
              </a:rPr>
              <a:t>Вона </a:t>
            </a:r>
            <a:r>
              <a:rPr lang="ru-RU" b="1" i="1" dirty="0" err="1" smtClean="0">
                <a:solidFill>
                  <a:srgbClr val="00B0F0"/>
                </a:solidFill>
              </a:rPr>
              <a:t>може</a:t>
            </a:r>
            <a:r>
              <a:rPr lang="ru-RU" b="1" i="1" dirty="0" smtClean="0">
                <a:solidFill>
                  <a:srgbClr val="00B0F0"/>
                </a:solidFill>
              </a:rPr>
              <a:t> бути </a:t>
            </a:r>
            <a:r>
              <a:rPr lang="ru-RU" b="1" i="1" dirty="0" err="1" smtClean="0">
                <a:solidFill>
                  <a:srgbClr val="00B0F0"/>
                </a:solidFill>
              </a:rPr>
              <a:t>здійснена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кількома</a:t>
            </a:r>
            <a:r>
              <a:rPr lang="ru-RU" b="1" i="1" dirty="0" smtClean="0">
                <a:solidFill>
                  <a:srgbClr val="00B0F0"/>
                </a:solidFill>
              </a:rPr>
              <a:t> способами: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071810"/>
            <a:ext cx="7286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•  </a:t>
            </a:r>
            <a:r>
              <a:rPr lang="ru-RU" dirty="0" err="1" smtClean="0"/>
              <a:t>підняттям</a:t>
            </a:r>
            <a:r>
              <a:rPr lang="ru-RU" dirty="0" smtClean="0"/>
              <a:t> </a:t>
            </a:r>
            <a:r>
              <a:rPr lang="ru-RU" dirty="0" err="1" smtClean="0"/>
              <a:t>травмованої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</a:t>
            </a:r>
            <a:r>
              <a:rPr lang="ru-RU" dirty="0" err="1" smtClean="0"/>
              <a:t>вгору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  </a:t>
            </a:r>
            <a:r>
              <a:rPr lang="ru-RU" dirty="0" err="1" smtClean="0"/>
              <a:t>накладанням</a:t>
            </a:r>
            <a:r>
              <a:rPr lang="ru-RU" dirty="0" smtClean="0"/>
              <a:t> </a:t>
            </a:r>
            <a:r>
              <a:rPr lang="ru-RU" dirty="0" err="1" smtClean="0"/>
              <a:t>стискальної</a:t>
            </a:r>
            <a:r>
              <a:rPr lang="ru-RU" dirty="0" smtClean="0"/>
              <a:t> </a:t>
            </a:r>
            <a:r>
              <a:rPr lang="ru-RU" dirty="0" err="1" smtClean="0"/>
              <a:t>пов'язки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  </a:t>
            </a:r>
            <a:r>
              <a:rPr lang="ru-RU" dirty="0" err="1" smtClean="0"/>
              <a:t>максимальним</a:t>
            </a:r>
            <a:r>
              <a:rPr lang="ru-RU" dirty="0" smtClean="0"/>
              <a:t>   </a:t>
            </a:r>
            <a:r>
              <a:rPr lang="ru-RU" dirty="0" err="1" smtClean="0"/>
              <a:t>згинанням</a:t>
            </a:r>
            <a:r>
              <a:rPr lang="ru-RU" dirty="0" smtClean="0"/>
              <a:t>   у  </a:t>
            </a:r>
            <a:r>
              <a:rPr lang="ru-RU" dirty="0" err="1" smtClean="0"/>
              <a:t>суглобах</a:t>
            </a:r>
            <a:r>
              <a:rPr lang="ru-RU" dirty="0" smtClean="0"/>
              <a:t> </a:t>
            </a:r>
            <a:r>
              <a:rPr lang="ru-RU" dirty="0" err="1" smtClean="0"/>
              <a:t>травмованої</a:t>
            </a:r>
            <a:r>
              <a:rPr lang="ru-RU" dirty="0" smtClean="0"/>
              <a:t>  </a:t>
            </a:r>
            <a:r>
              <a:rPr lang="ru-RU" dirty="0" err="1" smtClean="0"/>
              <a:t>кінцівки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  </a:t>
            </a:r>
            <a:r>
              <a:rPr lang="ru-RU" dirty="0" err="1" smtClean="0"/>
              <a:t>притискуванням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пальцем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•  </a:t>
            </a:r>
            <a:r>
              <a:rPr lang="ru-RU" dirty="0" err="1" smtClean="0"/>
              <a:t>накладанням</a:t>
            </a:r>
            <a:r>
              <a:rPr lang="ru-RU" dirty="0" smtClean="0"/>
              <a:t> </a:t>
            </a:r>
            <a:r>
              <a:rPr lang="ru-RU" dirty="0" err="1" smtClean="0"/>
              <a:t>джгута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закрутки.</a:t>
            </a:r>
            <a:endParaRPr lang="ru-RU" dirty="0"/>
          </a:p>
        </p:txBody>
      </p:sp>
      <p:pic>
        <p:nvPicPr>
          <p:cNvPr id="1025" name="Picture 1" descr="C:\Documents and Settings\Ксюха\Мои документы\Downloads\yak-nadati-pershu-dopomogu-pri-krovotech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786322"/>
            <a:ext cx="2880033" cy="1923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643050"/>
            <a:ext cx="7072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Тимчасову</a:t>
            </a:r>
            <a:r>
              <a:rPr lang="ru-RU" sz="1600" dirty="0" smtClean="0"/>
              <a:t> </a:t>
            </a:r>
            <a:r>
              <a:rPr lang="ru-RU" sz="1600" dirty="0" err="1" smtClean="0"/>
              <a:t>зупинку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венозної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капілярної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кровотеч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виконують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тугих </a:t>
            </a:r>
            <a:r>
              <a:rPr lang="ru-RU" sz="1600" dirty="0" err="1" smtClean="0"/>
              <a:t>пов'язок</a:t>
            </a:r>
            <a:r>
              <a:rPr lang="ru-RU" sz="1600" dirty="0" smtClean="0"/>
              <a:t>. Рану </a:t>
            </a:r>
            <a:r>
              <a:rPr lang="ru-RU" sz="1600" dirty="0" err="1" smtClean="0"/>
              <a:t>закривають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серветкою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згорнутим</a:t>
            </a:r>
            <a:r>
              <a:rPr lang="ru-RU" sz="1600" dirty="0" smtClean="0"/>
              <a:t> у 5—б </a:t>
            </a:r>
            <a:r>
              <a:rPr lang="ru-RU" sz="1600" dirty="0" err="1" smtClean="0"/>
              <a:t>шарів</a:t>
            </a:r>
            <a:r>
              <a:rPr lang="ru-RU" sz="1600" dirty="0" smtClean="0"/>
              <a:t> бинтом, </a:t>
            </a:r>
            <a:r>
              <a:rPr lang="ru-RU" sz="1600" dirty="0" err="1" smtClean="0"/>
              <a:t>зверху</a:t>
            </a:r>
            <a:r>
              <a:rPr lang="ru-RU" sz="1600" dirty="0" smtClean="0"/>
              <a:t> </a:t>
            </a:r>
            <a:r>
              <a:rPr lang="ru-RU" sz="1600" dirty="0" err="1" smtClean="0"/>
              <a:t>кладуть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гігроскопічну</a:t>
            </a:r>
            <a:r>
              <a:rPr lang="ru-RU" sz="1600" dirty="0" smtClean="0"/>
              <a:t> вату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міцно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забинтовують</a:t>
            </a:r>
            <a:r>
              <a:rPr lang="ru-RU" sz="1600" dirty="0" smtClean="0"/>
              <a:t>.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кровотечу</a:t>
            </a:r>
            <a:r>
              <a:rPr lang="ru-RU" sz="1600" dirty="0" smtClean="0"/>
              <a:t>, </a:t>
            </a:r>
            <a:r>
              <a:rPr lang="ru-RU" sz="1600" dirty="0" err="1" smtClean="0"/>
              <a:t>доцільно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пошкоджену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тіла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підняти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положення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тулуба</a:t>
            </a:r>
            <a:r>
              <a:rPr lang="ru-RU" sz="1600" dirty="0" smtClean="0"/>
              <a:t>. Особливо </a:t>
            </a:r>
            <a:r>
              <a:rPr lang="ru-RU" sz="1600" dirty="0" err="1" smtClean="0"/>
              <a:t>небезпечними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кровотечі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вен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варикозним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розширенням</a:t>
            </a:r>
            <a:r>
              <a:rPr lang="ru-RU" sz="1600" dirty="0" smtClean="0"/>
              <a:t> на ногах.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вени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лопатися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завдаючи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пошкоджень</a:t>
            </a:r>
            <a:r>
              <a:rPr lang="ru-RU" sz="1600" dirty="0" smtClean="0"/>
              <a:t>. </a:t>
            </a:r>
            <a:r>
              <a:rPr lang="ru-RU" sz="1600" dirty="0" err="1" smtClean="0"/>
              <a:t>Допомогу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подавати</a:t>
            </a:r>
            <a:r>
              <a:rPr lang="ru-RU" sz="1600" dirty="0" smtClean="0"/>
              <a:t> так само, як </a:t>
            </a:r>
            <a:r>
              <a:rPr lang="ru-RU" sz="1600" dirty="0" err="1" smtClean="0"/>
              <a:t>і</a:t>
            </a:r>
            <a:r>
              <a:rPr lang="ru-RU" sz="1600" dirty="0" smtClean="0"/>
              <a:t> за </a:t>
            </a:r>
            <a:r>
              <a:rPr lang="ru-RU" sz="1600" dirty="0" err="1" smtClean="0"/>
              <a:t>будь-якої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венозної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кровотечі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особливою </a:t>
            </a:r>
            <a:r>
              <a:rPr lang="ru-RU" sz="1600" dirty="0" err="1" smtClean="0"/>
              <a:t>обережністю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428604"/>
            <a:ext cx="62865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Перша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медична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допомога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при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венозній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капілярній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кровотечі</a:t>
            </a:r>
            <a:endParaRPr lang="ru-RU" sz="2800" b="1" i="1" dirty="0" smtClean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2536" name="Picture 8" descr="http://t1.gstatic.com/images?q=tbn:ANd9GcTJE3GAoDJlAo0GrbtgNMk_BjII3OihvEzu1rZBpprrUNU6Xd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071942"/>
            <a:ext cx="2214578" cy="26384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540" name="Picture 12" descr="http://t1.gstatic.com/images?q=tbn:ANd9GcTM1uxNoK3nYgPwmMtXOmhuB5g6i2A7A9iQ3Qoya87l-BQqWSVya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286256"/>
            <a:ext cx="2357454" cy="2432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381</Words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Презентація  з Медицини  на тему: “кровотеча та надання першої  допомоги при кровотечі”</vt:lpstr>
      <vt:lpstr>Слайд 2</vt:lpstr>
      <vt:lpstr>Види кроветеч</vt:lpstr>
      <vt:lpstr>  Артеріальна кровотеча  </vt:lpstr>
      <vt:lpstr>Слайд 5</vt:lpstr>
      <vt:lpstr>  Капілярна кровотеча  </vt:lpstr>
      <vt:lpstr> Паренхіматозна кровотеча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17</cp:revision>
  <dcterms:modified xsi:type="dcterms:W3CDTF">2013-04-25T18:03:31Z</dcterms:modified>
</cp:coreProperties>
</file>