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Autofit/>
          </a:bodyPr>
          <a:lstStyle/>
          <a:p>
            <a:r>
              <a:rPr lang="uk-UA" sz="23900" dirty="0" smtClean="0">
                <a:solidFill>
                  <a:srgbClr val="FF0000"/>
                </a:solidFill>
              </a:rPr>
              <a:t>СНІД</a:t>
            </a:r>
            <a:endParaRPr lang="ru-RU" sz="23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ПРОФІЛАКТИКА ХВОРОБИ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Оскільки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вакцини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СНІДу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існує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єдиним</a:t>
            </a:r>
            <a:r>
              <a:rPr lang="ru-RU" b="1" dirty="0">
                <a:solidFill>
                  <a:srgbClr val="002060"/>
                </a:solidFill>
              </a:rPr>
              <a:t> способом </a:t>
            </a:r>
            <a:r>
              <a:rPr lang="ru-RU" b="1" dirty="0" err="1">
                <a:solidFill>
                  <a:srgbClr val="002060"/>
                </a:solidFill>
              </a:rPr>
              <a:t>запобігти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інфекції</a:t>
            </a:r>
            <a:r>
              <a:rPr lang="ru-RU" b="1" dirty="0">
                <a:solidFill>
                  <a:srgbClr val="002060"/>
                </a:solidFill>
              </a:rPr>
              <a:t> є </a:t>
            </a:r>
            <a:r>
              <a:rPr lang="ru-RU" b="1" dirty="0" err="1">
                <a:solidFill>
                  <a:srgbClr val="002060"/>
                </a:solidFill>
              </a:rPr>
              <a:t>уникнення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ситуацій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несуть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ризик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зараження</a:t>
            </a:r>
            <a:r>
              <a:rPr lang="ru-RU" b="1" dirty="0">
                <a:solidFill>
                  <a:srgbClr val="002060"/>
                </a:solidFill>
              </a:rPr>
              <a:t>, таких як </a:t>
            </a:r>
            <a:r>
              <a:rPr lang="ru-RU" b="1" dirty="0" err="1">
                <a:solidFill>
                  <a:srgbClr val="002060"/>
                </a:solidFill>
              </a:rPr>
              <a:t>спільне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використання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голок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шприців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або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практикування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небезпечних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статевих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відносин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79812"/>
            <a:ext cx="3001516" cy="30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4464496" cy="6624736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Багато</a:t>
            </a:r>
            <a:r>
              <a:rPr lang="ru-RU" dirty="0">
                <a:solidFill>
                  <a:srgbClr val="002060"/>
                </a:solidFill>
              </a:rPr>
              <a:t> людей, </a:t>
            </a:r>
            <a:r>
              <a:rPr lang="ru-RU" dirty="0" err="1">
                <a:solidFill>
                  <a:srgbClr val="002060"/>
                </a:solidFill>
              </a:rPr>
              <a:t>інфікованих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вірусом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імунодефіциту</a:t>
            </a:r>
            <a:r>
              <a:rPr lang="ru-RU" dirty="0">
                <a:solidFill>
                  <a:srgbClr val="002060"/>
                </a:solidFill>
              </a:rPr>
              <a:t>, не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симптомів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захворювання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Отже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неможливо</a:t>
            </a:r>
            <a:r>
              <a:rPr lang="ru-RU" dirty="0">
                <a:solidFill>
                  <a:srgbClr val="002060"/>
                </a:solidFill>
              </a:rPr>
              <a:t> знати напевно,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статевий</a:t>
            </a:r>
            <a:r>
              <a:rPr lang="ru-RU" dirty="0">
                <a:solidFill>
                  <a:srgbClr val="002060"/>
                </a:solidFill>
              </a:rPr>
              <a:t> партнер ВІЛ-</a:t>
            </a:r>
            <a:r>
              <a:rPr lang="ru-RU" dirty="0" err="1">
                <a:solidFill>
                  <a:srgbClr val="002060"/>
                </a:solidFill>
              </a:rPr>
              <a:t>неінфікований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повторних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негативних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результатів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перевірки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інфікованість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звичайно</a:t>
            </a:r>
            <a:r>
              <a:rPr lang="ru-RU" dirty="0">
                <a:solidFill>
                  <a:srgbClr val="002060"/>
                </a:solidFill>
              </a:rPr>
              <a:t>, за </a:t>
            </a:r>
            <a:r>
              <a:rPr lang="ru-RU" dirty="0" err="1">
                <a:solidFill>
                  <a:srgbClr val="002060"/>
                </a:solidFill>
              </a:rPr>
              <a:t>умови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за час, </a:t>
            </a:r>
            <a:r>
              <a:rPr lang="ru-RU" dirty="0" err="1">
                <a:solidFill>
                  <a:srgbClr val="002060"/>
                </a:solidFill>
              </a:rPr>
              <a:t>який</a:t>
            </a:r>
            <a:r>
              <a:rPr lang="ru-RU" dirty="0">
                <a:solidFill>
                  <a:srgbClr val="002060"/>
                </a:solidFill>
              </a:rPr>
              <a:t> минув з моменту </a:t>
            </a:r>
            <a:r>
              <a:rPr lang="ru-RU" dirty="0" err="1">
                <a:solidFill>
                  <a:srgbClr val="002060"/>
                </a:solidFill>
              </a:rPr>
              <a:t>останнього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обстеження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не вступав у </a:t>
            </a:r>
            <a:r>
              <a:rPr lang="ru-RU" dirty="0" err="1">
                <a:solidFill>
                  <a:srgbClr val="002060"/>
                </a:solidFill>
              </a:rPr>
              <a:t>потенційно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небезпечний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статевий</a:t>
            </a:r>
            <a:r>
              <a:rPr lang="ru-RU" dirty="0">
                <a:solidFill>
                  <a:srgbClr val="002060"/>
                </a:solidFill>
              </a:rPr>
              <a:t> контакт.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39877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480048" cy="262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1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Отже: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1. </a:t>
            </a:r>
            <a:r>
              <a:rPr lang="ru-RU" dirty="0" err="1">
                <a:solidFill>
                  <a:srgbClr val="002060"/>
                </a:solidFill>
              </a:rPr>
              <a:t>Статеві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контакти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найбільш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розповсюджений</a:t>
            </a:r>
            <a:r>
              <a:rPr lang="ru-RU" dirty="0">
                <a:solidFill>
                  <a:srgbClr val="002060"/>
                </a:solidFill>
              </a:rPr>
              <a:t> шлях </a:t>
            </a:r>
            <a:r>
              <a:rPr lang="ru-RU" dirty="0" err="1">
                <a:solidFill>
                  <a:srgbClr val="002060"/>
                </a:solidFill>
              </a:rPr>
              <a:t>передачі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вірусу</a:t>
            </a:r>
            <a:r>
              <a:rPr lang="ru-RU" dirty="0">
                <a:solidFill>
                  <a:srgbClr val="002060"/>
                </a:solidFill>
              </a:rPr>
              <a:t>. Тому </a:t>
            </a:r>
            <a:r>
              <a:rPr lang="ru-RU" dirty="0" err="1">
                <a:solidFill>
                  <a:srgbClr val="002060"/>
                </a:solidFill>
              </a:rPr>
              <a:t>надійний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спосіб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запобігти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зараження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уникати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випадкових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статевих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контактів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Внутрівенно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вживання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наркотиків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шкідливо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здоров'я</a:t>
            </a:r>
            <a:r>
              <a:rPr lang="ru-RU" dirty="0">
                <a:solidFill>
                  <a:srgbClr val="002060"/>
                </a:solidFill>
              </a:rPr>
              <a:t>, але і </a:t>
            </a:r>
            <a:r>
              <a:rPr lang="ru-RU" dirty="0" err="1">
                <a:solidFill>
                  <a:srgbClr val="002060"/>
                </a:solidFill>
              </a:rPr>
              <a:t>значно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підвищує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зараження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вірусом</a:t>
            </a:r>
            <a:r>
              <a:rPr lang="ru-RU" dirty="0">
                <a:solidFill>
                  <a:srgbClr val="002060"/>
                </a:solidFill>
              </a:rPr>
              <a:t>. Як правило, </a:t>
            </a:r>
            <a:r>
              <a:rPr lang="ru-RU" dirty="0" err="1">
                <a:solidFill>
                  <a:srgbClr val="002060"/>
                </a:solidFill>
              </a:rPr>
              <a:t>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вводять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внутрішньовенні</a:t>
            </a:r>
            <a:r>
              <a:rPr lang="ru-RU" dirty="0">
                <a:solidFill>
                  <a:srgbClr val="002060"/>
                </a:solidFill>
              </a:rPr>
              <a:t> наркотики, </a:t>
            </a:r>
            <a:r>
              <a:rPr lang="ru-RU" dirty="0" err="1">
                <a:solidFill>
                  <a:srgbClr val="002060"/>
                </a:solidFill>
              </a:rPr>
              <a:t>використовують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загальні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голки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шприци</a:t>
            </a:r>
            <a:r>
              <a:rPr lang="ru-RU" dirty="0">
                <a:solidFill>
                  <a:srgbClr val="002060"/>
                </a:solidFill>
              </a:rPr>
              <a:t> без </a:t>
            </a:r>
            <a:r>
              <a:rPr lang="ru-RU" dirty="0" err="1">
                <a:solidFill>
                  <a:srgbClr val="002060"/>
                </a:solidFill>
              </a:rPr>
              <a:t>їхньої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стерилізації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3. </a:t>
            </a:r>
            <a:r>
              <a:rPr lang="ru-RU" dirty="0" err="1">
                <a:solidFill>
                  <a:srgbClr val="002060"/>
                </a:solidFill>
              </a:rPr>
              <a:t>Використання</a:t>
            </a:r>
            <a:r>
              <a:rPr lang="ru-RU" dirty="0">
                <a:solidFill>
                  <a:srgbClr val="002060"/>
                </a:solidFill>
              </a:rPr>
              <a:t> 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інструментарію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шприци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системи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переливання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крові</a:t>
            </a:r>
            <a:r>
              <a:rPr lang="ru-RU" dirty="0">
                <a:solidFill>
                  <a:srgbClr val="002060"/>
                </a:solidFill>
              </a:rPr>
              <a:t>) як у </a:t>
            </a:r>
            <a:r>
              <a:rPr lang="ru-RU" dirty="0" err="1">
                <a:solidFill>
                  <a:srgbClr val="002060"/>
                </a:solidFill>
              </a:rPr>
              <a:t>медичних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установах</a:t>
            </a:r>
            <a:r>
              <a:rPr lang="ru-RU" dirty="0">
                <a:solidFill>
                  <a:srgbClr val="002060"/>
                </a:solidFill>
              </a:rPr>
              <a:t>, так і в </a:t>
            </a:r>
            <a:r>
              <a:rPr lang="ru-RU" dirty="0" err="1">
                <a:solidFill>
                  <a:srgbClr val="002060"/>
                </a:solidFill>
              </a:rPr>
              <a:t>побуті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різний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маніпуляціях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манікюр</a:t>
            </a:r>
            <a:r>
              <a:rPr lang="ru-RU" dirty="0">
                <a:solidFill>
                  <a:srgbClr val="002060"/>
                </a:solidFill>
              </a:rPr>
              <a:t>, педикюр, </a:t>
            </a:r>
            <a:r>
              <a:rPr lang="ru-RU" dirty="0" err="1">
                <a:solidFill>
                  <a:srgbClr val="002060"/>
                </a:solidFill>
              </a:rPr>
              <a:t>татуювання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гоління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тощо</a:t>
            </a:r>
            <a:r>
              <a:rPr lang="ru-RU" dirty="0">
                <a:solidFill>
                  <a:srgbClr val="002060"/>
                </a:solidFill>
              </a:rPr>
              <a:t>) де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міститися</a:t>
            </a:r>
            <a:r>
              <a:rPr lang="ru-RU" dirty="0">
                <a:solidFill>
                  <a:srgbClr val="002060"/>
                </a:solidFill>
              </a:rPr>
              <a:t> кров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зараженого</a:t>
            </a:r>
            <a:r>
              <a:rPr lang="ru-RU" dirty="0">
                <a:solidFill>
                  <a:srgbClr val="002060"/>
                </a:solidFill>
              </a:rPr>
              <a:t> ВІЛ, </a:t>
            </a:r>
            <a:r>
              <a:rPr lang="ru-RU" dirty="0" err="1">
                <a:solidFill>
                  <a:srgbClr val="002060"/>
                </a:solidFill>
              </a:rPr>
              <a:t>потрібно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стерилізація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4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Перевірка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донорської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обов'язкова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1" y="19970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8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4597971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СНІД,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або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Синдром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набутого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імунодефіциту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i="1" dirty="0">
                <a:solidFill>
                  <a:schemeClr val="tx1"/>
                </a:solidFill>
                <a:cs typeface="Aldhabi" panose="01000000000000000000" pitchFamily="2" charset="-78"/>
              </a:rPr>
              <a:t>—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важке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інфекційне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захворювання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спричинене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вірусом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імунодефіциту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людини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(ВІЛ), яке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пошкоджує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імунну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систему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людини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, і таким чином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знижує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опірність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організму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проти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будь-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якого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захворювання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dhabi" panose="01000000000000000000" pitchFamily="2" charset="-78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960440" cy="29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60414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/>
              <a:t>ЗАГАЛЬНІ ВІДОМОСТІ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Синдром </a:t>
            </a:r>
            <a:r>
              <a:rPr lang="ru-RU" b="1" dirty="0" err="1">
                <a:solidFill>
                  <a:schemeClr val="tx1"/>
                </a:solidFill>
              </a:rPr>
              <a:t>набутого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імунодефіциту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вперше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було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зафіксовано</a:t>
            </a:r>
            <a:r>
              <a:rPr lang="ru-RU" b="1" dirty="0">
                <a:solidFill>
                  <a:schemeClr val="tx1"/>
                </a:solidFill>
              </a:rPr>
              <a:t> в США у 1983 </a:t>
            </a:r>
            <a:r>
              <a:rPr lang="ru-RU" b="1" dirty="0" err="1">
                <a:solidFill>
                  <a:schemeClr val="tx1"/>
                </a:solidFill>
              </a:rPr>
              <a:t>році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Протягом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двох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місяців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хворий</a:t>
            </a:r>
            <a:r>
              <a:rPr lang="ru-RU" b="1" dirty="0">
                <a:solidFill>
                  <a:schemeClr val="tx1"/>
                </a:solidFill>
              </a:rPr>
              <a:t> помер. </a:t>
            </a:r>
            <a:r>
              <a:rPr lang="ru-RU" b="1" dirty="0" err="1">
                <a:solidFill>
                  <a:schemeClr val="tx1"/>
                </a:solidFill>
              </a:rPr>
              <a:t>Сьогодні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добу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світі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чотириста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тисяч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чоловік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заражується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цією</a:t>
            </a:r>
            <a:r>
              <a:rPr lang="ru-RU" b="1" dirty="0">
                <a:solidFill>
                  <a:schemeClr val="tx1"/>
                </a:solidFill>
              </a:rPr>
              <a:t> хворобою.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0" y="4005064"/>
            <a:ext cx="48245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70945"/>
            <a:ext cx="3241535" cy="240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649491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Збудником</a:t>
            </a:r>
            <a:r>
              <a:rPr lang="ru-RU" sz="3600" dirty="0">
                <a:solidFill>
                  <a:srgbClr val="FF0000"/>
                </a:solidFill>
              </a:rPr>
              <a:t> є </a:t>
            </a:r>
            <a:r>
              <a:rPr lang="ru-RU" sz="3600" dirty="0" err="1">
                <a:solidFill>
                  <a:srgbClr val="FF0000"/>
                </a:solidFill>
              </a:rPr>
              <a:t>вірус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що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має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вигляд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спіральки</a:t>
            </a:r>
            <a:r>
              <a:rPr lang="ru-RU" sz="3600" dirty="0">
                <a:solidFill>
                  <a:srgbClr val="FF0000"/>
                </a:solidFill>
              </a:rPr>
              <a:t> у </a:t>
            </a:r>
            <a:r>
              <a:rPr lang="ru-RU" sz="3600" dirty="0" err="1">
                <a:solidFill>
                  <a:srgbClr val="FF0000"/>
                </a:solidFill>
              </a:rPr>
              <a:t>трикутній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серцевині</a:t>
            </a:r>
            <a:r>
              <a:rPr lang="ru-RU" sz="3600" dirty="0">
                <a:solidFill>
                  <a:srgbClr val="FF0000"/>
                </a:solidFill>
              </a:rPr>
              <a:t>. </a:t>
            </a:r>
            <a:r>
              <a:rPr lang="ru-RU" sz="3600" dirty="0" err="1">
                <a:solidFill>
                  <a:srgbClr val="FF0000"/>
                </a:solidFill>
              </a:rPr>
              <a:t>Він</a:t>
            </a:r>
            <a:r>
              <a:rPr lang="ru-RU" sz="3600" dirty="0">
                <a:solidFill>
                  <a:srgbClr val="FF0000"/>
                </a:solidFill>
              </a:rPr>
              <a:t> носить </a:t>
            </a:r>
            <a:r>
              <a:rPr lang="ru-RU" sz="3600" dirty="0" err="1">
                <a:solidFill>
                  <a:srgbClr val="FF0000"/>
                </a:solidFill>
              </a:rPr>
              <a:t>назву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chemeClr val="tx1"/>
                </a:solidFill>
              </a:rPr>
              <a:t>ВІЛ</a:t>
            </a:r>
            <a:r>
              <a:rPr lang="ru-RU" sz="3600" dirty="0">
                <a:solidFill>
                  <a:srgbClr val="FF0000"/>
                </a:solidFill>
              </a:rPr>
              <a:t> (</a:t>
            </a:r>
            <a:r>
              <a:rPr lang="ru-RU" sz="3600" dirty="0" err="1">
                <a:solidFill>
                  <a:srgbClr val="FF0000"/>
                </a:solidFill>
              </a:rPr>
              <a:t>вірус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імунодефіциту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людини</a:t>
            </a:r>
            <a:r>
              <a:rPr lang="ru-RU" sz="3600" dirty="0" smtClean="0">
                <a:solidFill>
                  <a:srgbClr val="FF0000"/>
                </a:solidFill>
              </a:rPr>
              <a:t>.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32048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59" y="3522467"/>
            <a:ext cx="2514343" cy="24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661648" cy="4941168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Джерелом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інфекції</a:t>
            </a:r>
            <a:r>
              <a:rPr lang="ru-RU" b="1" dirty="0">
                <a:solidFill>
                  <a:srgbClr val="002060"/>
                </a:solidFill>
              </a:rPr>
              <a:t> є </a:t>
            </a:r>
            <a:r>
              <a:rPr lang="ru-RU" b="1" dirty="0" err="1">
                <a:solidFill>
                  <a:srgbClr val="002060"/>
                </a:solidFill>
              </a:rPr>
              <a:t>безпосередній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носій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ВІЛу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Зараження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можливе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лише</a:t>
            </a:r>
            <a:r>
              <a:rPr lang="ru-RU" b="1" dirty="0">
                <a:solidFill>
                  <a:srgbClr val="002060"/>
                </a:solidFill>
              </a:rPr>
              <a:t> при </a:t>
            </a:r>
            <a:r>
              <a:rPr lang="ru-RU" b="1" dirty="0" err="1">
                <a:solidFill>
                  <a:srgbClr val="002060"/>
                </a:solidFill>
              </a:rPr>
              <a:t>статевому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контакті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інфікованим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при </a:t>
            </a:r>
            <a:r>
              <a:rPr lang="ru-RU" b="1" dirty="0" err="1">
                <a:solidFill>
                  <a:srgbClr val="002060"/>
                </a:solidFill>
              </a:rPr>
              <a:t>кровообміні</a:t>
            </a:r>
            <a:r>
              <a:rPr lang="ru-RU" b="1" dirty="0">
                <a:solidFill>
                  <a:srgbClr val="002060"/>
                </a:solidFill>
              </a:rPr>
              <a:t> з ним.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45673"/>
            <a:ext cx="5008703" cy="485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9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2" y="0"/>
            <a:ext cx="9125807" cy="4525963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Якщо</a:t>
            </a:r>
            <a:r>
              <a:rPr lang="ru-RU" b="1" dirty="0">
                <a:solidFill>
                  <a:srgbClr val="002060"/>
                </a:solidFill>
              </a:rPr>
              <a:t> ВІЛ-</a:t>
            </a:r>
            <a:r>
              <a:rPr lang="ru-RU" b="1" dirty="0" err="1">
                <a:solidFill>
                  <a:srgbClr val="002060"/>
                </a:solidFill>
              </a:rPr>
              <a:t>інфікована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жінка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народжує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дитину</a:t>
            </a:r>
            <a:r>
              <a:rPr lang="ru-RU" b="1" dirty="0">
                <a:solidFill>
                  <a:srgbClr val="002060"/>
                </a:solidFill>
              </a:rPr>
              <a:t>, то за </a:t>
            </a:r>
            <a:r>
              <a:rPr lang="ru-RU" b="1" dirty="0" err="1">
                <a:solidFill>
                  <a:srgbClr val="002060"/>
                </a:solidFill>
              </a:rPr>
              <a:t>останніми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дослідженнями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ця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дитина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зовсім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обов'язково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має</a:t>
            </a:r>
            <a:r>
              <a:rPr lang="ru-RU" b="1" dirty="0">
                <a:solidFill>
                  <a:srgbClr val="002060"/>
                </a:solidFill>
              </a:rPr>
              <a:t> бути </a:t>
            </a:r>
            <a:r>
              <a:rPr lang="ru-RU" b="1" dirty="0" err="1">
                <a:solidFill>
                  <a:srgbClr val="002060"/>
                </a:solidFill>
              </a:rPr>
              <a:t>носієм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вірусу</a:t>
            </a:r>
            <a:r>
              <a:rPr lang="ru-RU" b="1" dirty="0">
                <a:solidFill>
                  <a:srgbClr val="002060"/>
                </a:solidFill>
              </a:rPr>
              <a:t>. При </a:t>
            </a:r>
            <a:r>
              <a:rPr lang="ru-RU" b="1" dirty="0" err="1">
                <a:solidFill>
                  <a:srgbClr val="002060"/>
                </a:solidFill>
              </a:rPr>
              <a:t>проведенні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антиретровірусної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терапії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ризик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передати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вірус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матері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дитини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знижується</a:t>
            </a:r>
            <a:r>
              <a:rPr lang="ru-RU" b="1" dirty="0">
                <a:solidFill>
                  <a:srgbClr val="002060"/>
                </a:solidFill>
              </a:rPr>
              <a:t> аж до 6 </a:t>
            </a:r>
            <a:r>
              <a:rPr lang="ru-RU" b="1" dirty="0" err="1">
                <a:solidFill>
                  <a:srgbClr val="002060"/>
                </a:solidFill>
              </a:rPr>
              <a:t>відсотків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672408" cy="29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8227"/>
            <a:ext cx="3816846" cy="286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СИМПТОМИ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97971"/>
          </a:xfrm>
        </p:spPr>
        <p:txBody>
          <a:bodyPr/>
          <a:lstStyle/>
          <a:p>
            <a:r>
              <a:rPr lang="ru-RU" sz="3200" b="1" dirty="0" err="1">
                <a:solidFill>
                  <a:srgbClr val="002060"/>
                </a:solidFill>
              </a:rPr>
              <a:t>Збільшення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лімфовузлів</a:t>
            </a:r>
            <a:r>
              <a:rPr lang="ru-RU" sz="3200" b="1" dirty="0">
                <a:solidFill>
                  <a:srgbClr val="002060"/>
                </a:solidFill>
              </a:rPr>
              <a:t>, лихоманка, </a:t>
            </a:r>
            <a:r>
              <a:rPr lang="ru-RU" sz="3200" b="1" dirty="0" err="1">
                <a:solidFill>
                  <a:srgbClr val="002060"/>
                </a:solidFill>
              </a:rPr>
              <a:t>втрата</a:t>
            </a:r>
            <a:r>
              <a:rPr lang="ru-RU" sz="3200" b="1" dirty="0">
                <a:solidFill>
                  <a:srgbClr val="002060"/>
                </a:solidFill>
              </a:rPr>
              <a:t> 10% ваги </a:t>
            </a:r>
            <a:r>
              <a:rPr lang="ru-RU" sz="3200" b="1" dirty="0" err="1">
                <a:solidFill>
                  <a:srgbClr val="002060"/>
                </a:solidFill>
              </a:rPr>
              <a:t>тіла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протягом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двох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місяців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слабкість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82758"/>
            <a:ext cx="2936000" cy="21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34792"/>
            <a:ext cx="2524693" cy="18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07641"/>
            <a:ext cx="3059832" cy="204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ДІАГНОСТИКА СНІДУ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Оскільки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ранній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період</a:t>
            </a:r>
            <a:r>
              <a:rPr lang="ru-RU" b="1" dirty="0">
                <a:solidFill>
                  <a:srgbClr val="002060"/>
                </a:solidFill>
              </a:rPr>
              <a:t> ВІЛ-</a:t>
            </a:r>
            <a:r>
              <a:rPr lang="ru-RU" b="1" dirty="0" err="1">
                <a:solidFill>
                  <a:srgbClr val="002060"/>
                </a:solidFill>
              </a:rPr>
              <a:t>інфекції</a:t>
            </a:r>
            <a:r>
              <a:rPr lang="ru-RU" b="1" dirty="0">
                <a:solidFill>
                  <a:srgbClr val="002060"/>
                </a:solidFill>
              </a:rPr>
              <a:t> часто є </a:t>
            </a:r>
            <a:r>
              <a:rPr lang="ru-RU" b="1" dirty="0" err="1">
                <a:solidFill>
                  <a:srgbClr val="002060"/>
                </a:solidFill>
              </a:rPr>
              <a:t>безсимптомним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лікарі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інший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медичний</a:t>
            </a:r>
            <a:r>
              <a:rPr lang="ru-RU" b="1" dirty="0">
                <a:solidFill>
                  <a:srgbClr val="002060"/>
                </a:solidFill>
              </a:rPr>
              <a:t> персонал </a:t>
            </a:r>
            <a:r>
              <a:rPr lang="ru-RU" b="1" dirty="0" err="1">
                <a:solidFill>
                  <a:srgbClr val="002060"/>
                </a:solidFill>
              </a:rPr>
              <a:t>можуть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виявити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лише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допомогою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дослідження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пацієнта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наявність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ній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антитіл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до </a:t>
            </a:r>
            <a:r>
              <a:rPr lang="ru-RU" b="1" dirty="0" err="1">
                <a:solidFill>
                  <a:srgbClr val="002060"/>
                </a:solidFill>
              </a:rPr>
              <a:t>компонентів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ВІЛ.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89648"/>
            <a:ext cx="4752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7"/>
            <a:ext cx="8964488" cy="452596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Людей,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контакт з </a:t>
            </a:r>
            <a:r>
              <a:rPr lang="ru-RU" dirty="0" err="1">
                <a:solidFill>
                  <a:srgbClr val="002060"/>
                </a:solidFill>
              </a:rPr>
              <a:t>вірусом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потрібно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обстежувати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наявність</a:t>
            </a:r>
            <a:r>
              <a:rPr lang="ru-RU" dirty="0">
                <a:solidFill>
                  <a:srgbClr val="002060"/>
                </a:solidFill>
              </a:rPr>
              <a:t> ВІЛ-</a:t>
            </a:r>
            <a:r>
              <a:rPr lang="ru-RU" dirty="0" err="1">
                <a:solidFill>
                  <a:srgbClr val="002060"/>
                </a:solidFill>
              </a:rPr>
              <a:t>інфекції</a:t>
            </a:r>
            <a:r>
              <a:rPr lang="ru-RU" dirty="0">
                <a:solidFill>
                  <a:srgbClr val="002060"/>
                </a:solidFill>
              </a:rPr>
              <a:t>, як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пройде</a:t>
            </a:r>
            <a:r>
              <a:rPr lang="ru-RU" dirty="0">
                <a:solidFill>
                  <a:srgbClr val="002060"/>
                </a:solidFill>
              </a:rPr>
              <a:t> час, </a:t>
            </a:r>
            <a:r>
              <a:rPr lang="ru-RU" dirty="0" err="1">
                <a:solidFill>
                  <a:srgbClr val="002060"/>
                </a:solidFill>
              </a:rPr>
              <a:t>необхідний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нагромадження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крові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противірусних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антитіл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Завдяки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ранній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діагностиці</a:t>
            </a:r>
            <a:r>
              <a:rPr lang="ru-RU" dirty="0">
                <a:solidFill>
                  <a:srgbClr val="002060"/>
                </a:solidFill>
              </a:rPr>
              <a:t> вони </a:t>
            </a:r>
            <a:r>
              <a:rPr lang="ru-RU" dirty="0" err="1">
                <a:solidFill>
                  <a:srgbClr val="002060"/>
                </a:solidFill>
              </a:rPr>
              <a:t>можуть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отримати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адекватне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лікування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період</a:t>
            </a:r>
            <a:r>
              <a:rPr lang="ru-RU" dirty="0">
                <a:solidFill>
                  <a:srgbClr val="002060"/>
                </a:solidFill>
              </a:rPr>
              <a:t>, коли </a:t>
            </a:r>
            <a:r>
              <a:rPr lang="ru-RU" dirty="0" err="1">
                <a:solidFill>
                  <a:srgbClr val="002060"/>
                </a:solidFill>
              </a:rPr>
              <a:t>їхня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імунна</a:t>
            </a:r>
            <a:r>
              <a:rPr lang="ru-RU" dirty="0">
                <a:solidFill>
                  <a:srgbClr val="002060"/>
                </a:solidFill>
              </a:rPr>
              <a:t> система </a:t>
            </a:r>
            <a:r>
              <a:rPr lang="ru-RU" dirty="0" err="1">
                <a:solidFill>
                  <a:srgbClr val="002060"/>
                </a:solidFill>
              </a:rPr>
              <a:t>найбільше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спроможна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боротися</a:t>
            </a:r>
            <a:r>
              <a:rPr lang="ru-RU" dirty="0">
                <a:solidFill>
                  <a:srgbClr val="002060"/>
                </a:solidFill>
              </a:rPr>
              <a:t> з ВІЛ, і таким чином </a:t>
            </a:r>
            <a:r>
              <a:rPr lang="ru-RU" dirty="0" err="1">
                <a:solidFill>
                  <a:srgbClr val="002060"/>
                </a:solidFill>
              </a:rPr>
              <a:t>запобігти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розвитку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деяких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опортуністичних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інфекцій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816424" cy="280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696072" cy="277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6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22</TotalTime>
  <Words>466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La mente</vt:lpstr>
      <vt:lpstr>СНІД</vt:lpstr>
      <vt:lpstr>Презентация PowerPoint</vt:lpstr>
      <vt:lpstr>ЗАГАЛЬНІ ВІДОМОСТІ</vt:lpstr>
      <vt:lpstr>Презентация PowerPoint</vt:lpstr>
      <vt:lpstr>Презентация PowerPoint</vt:lpstr>
      <vt:lpstr>Презентация PowerPoint</vt:lpstr>
      <vt:lpstr>СИМПТОМИ</vt:lpstr>
      <vt:lpstr>ДІАГНОСТИКА СНІДУ</vt:lpstr>
      <vt:lpstr>Презентация PowerPoint</vt:lpstr>
      <vt:lpstr>ПРОФІЛАКТИКА ХВОРОБИ</vt:lpstr>
      <vt:lpstr>Презентация PowerPoint</vt:lpstr>
      <vt:lpstr>Отже: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СНІД</dc:title>
  <dc:creator>Лєна</dc:creator>
  <cp:lastModifiedBy>Lenovo</cp:lastModifiedBy>
  <cp:revision>4</cp:revision>
  <dcterms:created xsi:type="dcterms:W3CDTF">2015-04-04T12:47:17Z</dcterms:created>
  <dcterms:modified xsi:type="dcterms:W3CDTF">2015-04-04T13:19:50Z</dcterms:modified>
</cp:coreProperties>
</file>