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3" d="100"/>
          <a:sy n="43" d="100"/>
        </p:scale>
        <p:origin x="-11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18.04.2014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18.04.2014</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1000" y="642919"/>
            <a:ext cx="8458200" cy="5432868"/>
          </a:xfrm>
        </p:spPr>
        <p:txBody>
          <a:bodyPr>
            <a:normAutofit/>
          </a:bodyPr>
          <a:lstStyle/>
          <a:p>
            <a:pPr algn="ctr"/>
            <a:r>
              <a:rPr lang="en-US" sz="5300" dirty="0" smtClean="0"/>
              <a:t>Youth organizations in Great Britain</a:t>
            </a:r>
            <a:r>
              <a:rPr lang="en-US" dirty="0" smtClean="0"/>
              <a:t/>
            </a:r>
            <a:br>
              <a:rPr lang="en-US" dirty="0" smtClean="0"/>
            </a:br>
            <a:endParaRPr lang="ru-RU" dirty="0"/>
          </a:p>
        </p:txBody>
      </p:sp>
      <p:sp>
        <p:nvSpPr>
          <p:cNvPr id="3" name="Подзаголовок 2"/>
          <p:cNvSpPr>
            <a:spLocks noGrp="1"/>
          </p:cNvSpPr>
          <p:nvPr>
            <p:ph type="subTitle" idx="1"/>
          </p:nvPr>
        </p:nvSpPr>
        <p:spPr>
          <a:xfrm>
            <a:off x="381000" y="4071942"/>
            <a:ext cx="8458200" cy="1285884"/>
          </a:xfrm>
        </p:spPr>
        <p:txBody>
          <a:bodyPr>
            <a:noAutofit/>
          </a:bodyPr>
          <a:lstStyle/>
          <a:p>
            <a:r>
              <a:rPr lang="en-US" sz="2000" dirty="0" smtClean="0"/>
              <a:t>Made by</a:t>
            </a:r>
            <a:r>
              <a:rPr lang="ru-RU" sz="2000" dirty="0" smtClean="0"/>
              <a:t>:</a:t>
            </a:r>
          </a:p>
          <a:p>
            <a:r>
              <a:rPr lang="en-US" sz="2000" dirty="0" err="1" smtClean="0"/>
              <a:t>Kyznetsova</a:t>
            </a:r>
            <a:r>
              <a:rPr lang="en-US" sz="2000" dirty="0" smtClean="0"/>
              <a:t> </a:t>
            </a:r>
            <a:r>
              <a:rPr lang="en-US" sz="2000" dirty="0" err="1" smtClean="0"/>
              <a:t>Katia</a:t>
            </a:r>
            <a:endParaRPr lang="en-US" sz="2000" dirty="0" smtClean="0"/>
          </a:p>
          <a:p>
            <a:r>
              <a:rPr lang="en-US" sz="2000" dirty="0" smtClean="0"/>
              <a:t>Form </a:t>
            </a:r>
            <a:r>
              <a:rPr lang="en-US" sz="2000" dirty="0" smtClean="0"/>
              <a:t>11</a:t>
            </a:r>
            <a:r>
              <a:rPr lang="en-US" sz="2000" dirty="0" smtClean="0"/>
              <a:t> A</a:t>
            </a:r>
            <a:endParaRPr lang="en-US" sz="2000" dirty="0" smtClean="0"/>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60 youth organizations</a:t>
            </a:r>
            <a:endParaRPr lang="ru-RU" dirty="0"/>
          </a:p>
        </p:txBody>
      </p:sp>
      <p:pic>
        <p:nvPicPr>
          <p:cNvPr id="5" name="Содержимое 4" descr="flag.jpg"/>
          <p:cNvPicPr>
            <a:picLocks noGrp="1" noChangeAspect="1"/>
          </p:cNvPicPr>
          <p:nvPr>
            <p:ph sz="half" idx="1"/>
          </p:nvPr>
        </p:nvPicPr>
        <p:blipFill>
          <a:blip r:embed="rId2" cstate="print"/>
          <a:stretch>
            <a:fillRect/>
          </a:stretch>
        </p:blipFill>
        <p:spPr>
          <a:xfrm>
            <a:off x="214282" y="2000240"/>
            <a:ext cx="4568275" cy="3158504"/>
          </a:xfrm>
        </p:spPr>
      </p:pic>
      <p:sp>
        <p:nvSpPr>
          <p:cNvPr id="4" name="Содержимое 3"/>
          <p:cNvSpPr>
            <a:spLocks noGrp="1"/>
          </p:cNvSpPr>
          <p:nvPr>
            <p:ph sz="half" idx="2"/>
          </p:nvPr>
        </p:nvSpPr>
        <p:spPr>
          <a:xfrm>
            <a:off x="4714876" y="1643050"/>
            <a:ext cx="4276724" cy="4681550"/>
          </a:xfrm>
        </p:spPr>
        <p:txBody>
          <a:bodyPr>
            <a:normAutofit fontScale="62500" lnSpcReduction="20000"/>
            <a:scene3d>
              <a:camera prst="orthographicFront"/>
              <a:lightRig rig="threePt" dir="t"/>
            </a:scene3d>
            <a:sp3d extrusionH="57150">
              <a:bevelT w="38100" h="38100"/>
            </a:sp3d>
          </a:bodyPr>
          <a:lstStyle/>
          <a:p>
            <a:r>
              <a:rPr lang="en-US" sz="4100" dirty="0" smtClean="0"/>
              <a:t>There are about 60 youth organizations in Great Britain. All youth organizations can be divided into three large groups: 1. non-political organizations; 2. youth organizations associated with political parties;         3. youth organizations controlled by religious bodies.</a:t>
            </a:r>
            <a:r>
              <a:rPr lang="en-US" dirty="0" smtClean="0"/>
              <a:t/>
            </a:r>
            <a:br>
              <a:rPr lang="en-US" dirty="0" smtClean="0"/>
            </a:br>
            <a:r>
              <a:rPr lang="en-US" dirty="0" smtClean="0"/>
              <a:t/>
            </a:r>
            <a:br>
              <a:rPr lang="en-US" dirty="0" smtClean="0"/>
            </a:br>
            <a:endParaRPr lang="ru-RU" dirty="0"/>
          </a:p>
        </p:txBody>
      </p:sp>
    </p:spTree>
  </p:cSld>
  <p:clrMapOvr>
    <a:masterClrMapping/>
  </p:clrMapOvr>
  <p:transition>
    <p:newsfla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458200" cy="642942"/>
          </a:xfrm>
        </p:spPr>
        <p:txBody>
          <a:bodyPr>
            <a:normAutofit/>
          </a:bodyPr>
          <a:lstStyle/>
          <a:p>
            <a:pPr algn="ctr"/>
            <a:r>
              <a:rPr lang="en-US" sz="2800" b="0" dirty="0" smtClean="0"/>
              <a:t>The Scout Association</a:t>
            </a:r>
            <a:endParaRPr lang="ru-RU" sz="2800" dirty="0"/>
          </a:p>
        </p:txBody>
      </p:sp>
      <p:sp>
        <p:nvSpPr>
          <p:cNvPr id="3" name="Текст 2"/>
          <p:cNvSpPr>
            <a:spLocks noGrp="1"/>
          </p:cNvSpPr>
          <p:nvPr>
            <p:ph type="body" idx="2"/>
          </p:nvPr>
        </p:nvSpPr>
        <p:spPr>
          <a:xfrm>
            <a:off x="457200" y="928670"/>
            <a:ext cx="3008313" cy="4857784"/>
          </a:xfrm>
        </p:spPr>
        <p:txBody>
          <a:bodyPr>
            <a:noAutofit/>
          </a:bodyPr>
          <a:lstStyle/>
          <a:p>
            <a:r>
              <a:rPr lang="en-US" sz="2400" dirty="0" smtClean="0"/>
              <a:t>The two largest non-political youth organizations are the associations of the Boy Scouts and the Girl Guides. There are about 1300000 boys and girls in them. The membership is voluntary.</a:t>
            </a:r>
            <a:br>
              <a:rPr lang="en-US" sz="2400" dirty="0" smtClean="0"/>
            </a:br>
            <a:r>
              <a:rPr lang="en-US" sz="2400" dirty="0" smtClean="0"/>
              <a:t/>
            </a:r>
            <a:br>
              <a:rPr lang="en-US" sz="2400" dirty="0" smtClean="0"/>
            </a:br>
            <a:endParaRPr lang="ru-RU" sz="2400" dirty="0"/>
          </a:p>
        </p:txBody>
      </p:sp>
      <p:pic>
        <p:nvPicPr>
          <p:cNvPr id="5" name="Содержимое 4" descr="article_text_670.jpg"/>
          <p:cNvPicPr>
            <a:picLocks noGrp="1" noChangeAspect="1"/>
          </p:cNvPicPr>
          <p:nvPr>
            <p:ph sz="half" idx="1"/>
          </p:nvPr>
        </p:nvPicPr>
        <p:blipFill>
          <a:blip r:embed="rId2" cstate="print"/>
          <a:stretch>
            <a:fillRect/>
          </a:stretch>
        </p:blipFill>
        <p:spPr>
          <a:xfrm>
            <a:off x="4000496" y="1000108"/>
            <a:ext cx="4714908" cy="4714908"/>
          </a:xfrm>
        </p:spPr>
      </p:pic>
    </p:spTree>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24191.jpg"/>
          <p:cNvPicPr>
            <a:picLocks noGrp="1" noChangeAspect="1"/>
          </p:cNvPicPr>
          <p:nvPr>
            <p:ph type="pic" idx="1"/>
          </p:nvPr>
        </p:nvPicPr>
        <p:blipFill>
          <a:blip r:embed="rId2" cstate="print"/>
          <a:srcRect l="15439" r="15439"/>
          <a:stretch>
            <a:fillRect/>
          </a:stretch>
        </p:blipFill>
        <p:spPr>
          <a:xfrm>
            <a:off x="4348305" y="1643051"/>
            <a:ext cx="4581413" cy="4435972"/>
          </a:xfrm>
        </p:spPr>
      </p:pic>
      <p:sp>
        <p:nvSpPr>
          <p:cNvPr id="3" name="Заголовок 2"/>
          <p:cNvSpPr>
            <a:spLocks noGrp="1"/>
          </p:cNvSpPr>
          <p:nvPr>
            <p:ph type="title"/>
          </p:nvPr>
        </p:nvSpPr>
        <p:spPr>
          <a:xfrm>
            <a:off x="428596" y="142852"/>
            <a:ext cx="8429684" cy="1143008"/>
          </a:xfrm>
        </p:spPr>
        <p:txBody>
          <a:bodyPr>
            <a:normAutofit/>
          </a:bodyPr>
          <a:lstStyle/>
          <a:p>
            <a:pPr algn="ctr"/>
            <a:r>
              <a:rPr lang="en-US" sz="4000" b="0" dirty="0" smtClean="0"/>
              <a:t>The Scout Association</a:t>
            </a:r>
            <a:endParaRPr lang="ru-RU" sz="4000" dirty="0"/>
          </a:p>
        </p:txBody>
      </p:sp>
      <p:sp>
        <p:nvSpPr>
          <p:cNvPr id="4" name="Текст 3"/>
          <p:cNvSpPr>
            <a:spLocks noGrp="1"/>
          </p:cNvSpPr>
          <p:nvPr>
            <p:ph type="body" sz="half" idx="2"/>
          </p:nvPr>
        </p:nvSpPr>
        <p:spPr>
          <a:xfrm>
            <a:off x="381000" y="1928802"/>
            <a:ext cx="3905248" cy="4372766"/>
          </a:xfrm>
        </p:spPr>
        <p:txBody>
          <a:bodyPr>
            <a:normAutofit fontScale="92500"/>
          </a:bodyPr>
          <a:lstStyle/>
          <a:p>
            <a:r>
              <a:rPr lang="en-US" sz="2400" dirty="0" smtClean="0"/>
              <a:t>The Scout Association was formed in 1908 by General Baden Powell. His idea was to train boys in mapping, signaling, knotting, first aid and all the skills that would arise from camping and outdoor activities. Most important of all for a Scout was to make a promise that he would do his best to do his duty to.</a:t>
            </a:r>
            <a:r>
              <a:rPr lang="en-US" dirty="0" smtClean="0"/>
              <a:t/>
            </a:r>
            <a:br>
              <a:rPr lang="en-US" dirty="0" smtClean="0"/>
            </a:br>
            <a:r>
              <a:rPr lang="en-US" dirty="0" smtClean="0"/>
              <a:t/>
            </a:r>
            <a:br>
              <a:rPr lang="en-US" dirty="0" smtClean="0"/>
            </a:br>
            <a:endParaRPr lang="ru-RU" dirty="0"/>
          </a:p>
        </p:txBody>
      </p:sp>
    </p:spTree>
  </p:cSld>
  <p:clrMapOvr>
    <a:masterClrMapping/>
  </p:clrMapOvr>
  <p:transition>
    <p:split orient="vert"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400" dirty="0" smtClean="0"/>
              <a:t>The Girl Guides Association</a:t>
            </a:r>
            <a:endParaRPr lang="ru-RU" sz="4400" dirty="0"/>
          </a:p>
        </p:txBody>
      </p:sp>
      <p:pic>
        <p:nvPicPr>
          <p:cNvPr id="5" name="Содержимое 4" descr="tumblr_l4ypgizT4M1qb4kjro1_500.jpg"/>
          <p:cNvPicPr>
            <a:picLocks noGrp="1" noChangeAspect="1"/>
          </p:cNvPicPr>
          <p:nvPr>
            <p:ph sz="half" idx="1"/>
          </p:nvPr>
        </p:nvPicPr>
        <p:blipFill>
          <a:blip r:embed="rId2" cstate="print"/>
          <a:stretch>
            <a:fillRect/>
          </a:stretch>
        </p:blipFill>
        <p:spPr>
          <a:xfrm>
            <a:off x="304800" y="1842821"/>
            <a:ext cx="4267200" cy="4164787"/>
          </a:xfrm>
        </p:spPr>
      </p:pic>
      <p:sp>
        <p:nvSpPr>
          <p:cNvPr id="4" name="Содержимое 3"/>
          <p:cNvSpPr>
            <a:spLocks noGrp="1"/>
          </p:cNvSpPr>
          <p:nvPr>
            <p:ph sz="half" idx="2"/>
          </p:nvPr>
        </p:nvSpPr>
        <p:spPr/>
        <p:txBody>
          <a:bodyPr>
            <a:normAutofit fontScale="70000" lnSpcReduction="20000"/>
          </a:bodyPr>
          <a:lstStyle/>
          <a:p>
            <a:r>
              <a:rPr lang="en-US" sz="3300" dirty="0" smtClean="0"/>
              <a:t>The Girl Guides Association was founded by Baden </a:t>
            </a:r>
            <a:r>
              <a:rPr lang="en-US" sz="3300" dirty="0" err="1" smtClean="0"/>
              <a:t>Pawell</a:t>
            </a:r>
            <a:r>
              <a:rPr lang="en-US" sz="3300" dirty="0" smtClean="0"/>
              <a:t> in 1910. It’s divided into three sections: Brownies (from 7.5 to 11), Guides (from 11 to 16), Rangers (from 16 to 21). The </a:t>
            </a:r>
            <a:r>
              <a:rPr lang="en-US" sz="3300" dirty="0" err="1" smtClean="0"/>
              <a:t>programme</a:t>
            </a:r>
            <a:r>
              <a:rPr lang="en-US" sz="3300" dirty="0" smtClean="0"/>
              <a:t> of training is planned to develop intelligence and practical skills including cookery, needlework, childcare. Like a Scout a Girl Guide must be a friend to animals.</a:t>
            </a:r>
            <a:r>
              <a:rPr lang="en-US" dirty="0" smtClean="0"/>
              <a:t/>
            </a:r>
            <a:br>
              <a:rPr lang="en-US" dirty="0" smtClean="0"/>
            </a:br>
            <a:r>
              <a:rPr lang="en-US" dirty="0" smtClean="0"/>
              <a:t/>
            </a:r>
            <a:br>
              <a:rPr lang="en-US" dirty="0" smtClean="0"/>
            </a:br>
            <a:endParaRPr lang="ru-RU" dirty="0"/>
          </a:p>
        </p:txBody>
      </p:sp>
    </p:spTree>
  </p:cSld>
  <p:clrMapOvr>
    <a:masterClrMapping/>
  </p:clrMapOvr>
  <p:transition>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08" y="142852"/>
            <a:ext cx="6772292" cy="642942"/>
          </a:xfrm>
        </p:spPr>
        <p:txBody>
          <a:bodyPr>
            <a:normAutofit/>
          </a:bodyPr>
          <a:lstStyle/>
          <a:p>
            <a:pPr algn="ctr"/>
            <a:r>
              <a:rPr lang="en-US" sz="2800" b="0" dirty="0" smtClean="0"/>
              <a:t>non-political organizations</a:t>
            </a:r>
            <a:endParaRPr lang="ru-RU" sz="2800" dirty="0"/>
          </a:p>
        </p:txBody>
      </p:sp>
      <p:sp>
        <p:nvSpPr>
          <p:cNvPr id="3" name="Текст 2"/>
          <p:cNvSpPr>
            <a:spLocks noGrp="1"/>
          </p:cNvSpPr>
          <p:nvPr>
            <p:ph type="body" idx="2"/>
          </p:nvPr>
        </p:nvSpPr>
        <p:spPr>
          <a:xfrm>
            <a:off x="214282" y="714356"/>
            <a:ext cx="3929090" cy="5072098"/>
          </a:xfrm>
        </p:spPr>
        <p:txBody>
          <a:bodyPr>
            <a:normAutofit lnSpcReduction="10000"/>
          </a:bodyPr>
          <a:lstStyle/>
          <a:p>
            <a:r>
              <a:rPr lang="en-US" sz="2800" dirty="0" smtClean="0"/>
              <a:t>There are some other non-political organizations: the Combined Cadet Force, Sea Cadet Corps, the Woodcraft Folk, the Youth Hostels Association, the National Federation of Young Farmers Clubs, Greenpeace.</a:t>
            </a:r>
            <a:br>
              <a:rPr lang="en-US" sz="2800" dirty="0" smtClean="0"/>
            </a:br>
            <a:r>
              <a:rPr lang="en-US" dirty="0" smtClean="0"/>
              <a:t/>
            </a:r>
            <a:br>
              <a:rPr lang="en-US" dirty="0" smtClean="0"/>
            </a:br>
            <a:endParaRPr lang="ru-RU" dirty="0"/>
          </a:p>
        </p:txBody>
      </p:sp>
      <p:pic>
        <p:nvPicPr>
          <p:cNvPr id="5" name="Содержимое 4" descr="img_5693_4.jpg"/>
          <p:cNvPicPr>
            <a:picLocks noGrp="1" noChangeAspect="1"/>
          </p:cNvPicPr>
          <p:nvPr>
            <p:ph sz="half" idx="1"/>
          </p:nvPr>
        </p:nvPicPr>
        <p:blipFill>
          <a:blip r:embed="rId2" cstate="print"/>
          <a:stretch>
            <a:fillRect/>
          </a:stretch>
        </p:blipFill>
        <p:spPr>
          <a:xfrm>
            <a:off x="4714876" y="928670"/>
            <a:ext cx="3489216" cy="4853588"/>
          </a:xfrm>
        </p:spPr>
      </p:pic>
    </p:spTree>
  </p:cSld>
  <p:clrMapOvr>
    <a:masterClrMapping/>
  </p:clrMapOvr>
  <p:transition>
    <p:blind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4000" dirty="0" smtClean="0"/>
              <a:t>Religious young organizations</a:t>
            </a:r>
            <a:endParaRPr lang="ru-RU" sz="4000" dirty="0"/>
          </a:p>
        </p:txBody>
      </p:sp>
      <p:sp>
        <p:nvSpPr>
          <p:cNvPr id="3" name="Содержимое 2"/>
          <p:cNvSpPr>
            <a:spLocks noGrp="1"/>
          </p:cNvSpPr>
          <p:nvPr>
            <p:ph sz="half" idx="1"/>
          </p:nvPr>
        </p:nvSpPr>
        <p:spPr/>
        <p:txBody>
          <a:bodyPr>
            <a:normAutofit fontScale="70000" lnSpcReduction="20000"/>
          </a:bodyPr>
          <a:lstStyle/>
          <a:p>
            <a:r>
              <a:rPr lang="en-US" sz="3300" dirty="0" smtClean="0"/>
              <a:t>Religious young organizations and groups aim at helping to elderly people or working in hospitals. There are even groups where young people help released prisoners to start then life a-new. Religious organizations pay attention not only to the study of religious views but involve youth into such activities as music festivals and amateur theatre.</a:t>
            </a:r>
            <a:r>
              <a:rPr lang="en-US" dirty="0" smtClean="0"/>
              <a:t/>
            </a:r>
            <a:br>
              <a:rPr lang="en-US" dirty="0" smtClean="0"/>
            </a:br>
            <a:endParaRPr lang="ru-RU" dirty="0"/>
          </a:p>
        </p:txBody>
      </p:sp>
      <p:pic>
        <p:nvPicPr>
          <p:cNvPr id="5" name="Содержимое 4" descr="s1_63125_86.jpg"/>
          <p:cNvPicPr>
            <a:picLocks noGrp="1" noChangeAspect="1"/>
          </p:cNvPicPr>
          <p:nvPr>
            <p:ph sz="half" idx="2"/>
          </p:nvPr>
        </p:nvPicPr>
        <p:blipFill>
          <a:blip r:embed="rId2" cstate="print"/>
          <a:stretch>
            <a:fillRect/>
          </a:stretch>
        </p:blipFill>
        <p:spPr>
          <a:xfrm>
            <a:off x="4357686" y="2143116"/>
            <a:ext cx="4598080" cy="2928958"/>
          </a:xfrm>
        </p:spPr>
      </p:pic>
    </p:spTree>
  </p:cSld>
  <p:clrMapOvr>
    <a:masterClrMapping/>
  </p:clrMapOvr>
  <p:transition>
    <p:checke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458200" cy="642942"/>
          </a:xfrm>
        </p:spPr>
        <p:txBody>
          <a:bodyPr>
            <a:normAutofit/>
          </a:bodyPr>
          <a:lstStyle/>
          <a:p>
            <a:pPr algn="ctr"/>
            <a:r>
              <a:rPr lang="en-US" sz="3200" dirty="0" smtClean="0"/>
              <a:t>all there organizations</a:t>
            </a:r>
            <a:endParaRPr lang="ru-RU" sz="3200" dirty="0"/>
          </a:p>
        </p:txBody>
      </p:sp>
      <p:sp>
        <p:nvSpPr>
          <p:cNvPr id="3" name="Текст 2"/>
          <p:cNvSpPr>
            <a:spLocks noGrp="1"/>
          </p:cNvSpPr>
          <p:nvPr>
            <p:ph type="body" idx="2"/>
          </p:nvPr>
        </p:nvSpPr>
        <p:spPr>
          <a:xfrm>
            <a:off x="4643438" y="1000108"/>
            <a:ext cx="4286280" cy="4410092"/>
          </a:xfrm>
        </p:spPr>
        <p:txBody>
          <a:bodyPr>
            <a:normAutofit fontScale="92500" lnSpcReduction="10000"/>
          </a:bodyPr>
          <a:lstStyle/>
          <a:p>
            <a:r>
              <a:rPr lang="en-US" sz="2800" dirty="0" smtClean="0"/>
              <a:t>As you see, all there organizations aim at preserving and strengthening the social and political system existing in the country. Many of them have done and still are doing useful work in providing leisure facilities for young English people.</a:t>
            </a:r>
            <a:r>
              <a:rPr lang="en-US" dirty="0" smtClean="0"/>
              <a:t/>
            </a:r>
            <a:br>
              <a:rPr lang="en-US" dirty="0" smtClean="0"/>
            </a:br>
            <a:r>
              <a:rPr lang="en-US" dirty="0" smtClean="0"/>
              <a:t/>
            </a:r>
            <a:br>
              <a:rPr lang="en-US" dirty="0" smtClean="0"/>
            </a:br>
            <a:endParaRPr lang="ru-RU" dirty="0"/>
          </a:p>
        </p:txBody>
      </p:sp>
      <p:pic>
        <p:nvPicPr>
          <p:cNvPr id="5" name="Содержимое 4" descr="18508341_london785233.jpg"/>
          <p:cNvPicPr>
            <a:picLocks noGrp="1" noChangeAspect="1"/>
          </p:cNvPicPr>
          <p:nvPr>
            <p:ph sz="half" idx="1"/>
          </p:nvPr>
        </p:nvPicPr>
        <p:blipFill>
          <a:blip r:embed="rId2" cstate="print"/>
          <a:stretch>
            <a:fillRect/>
          </a:stretch>
        </p:blipFill>
        <p:spPr>
          <a:xfrm>
            <a:off x="357158" y="1928802"/>
            <a:ext cx="4191029" cy="3143272"/>
          </a:xfrm>
        </p:spPr>
      </p:pic>
    </p:spTree>
  </p:cSld>
  <p:clrMapOvr>
    <a:masterClrMapping/>
  </p:clrMapOvr>
  <p:transition>
    <p:comb dir="vert"/>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TotalTime>
  <Words>380</Words>
  <Application>Microsoft Office PowerPoint</Application>
  <PresentationFormat>Экран (4:3)</PresentationFormat>
  <Paragraphs>18</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Трек</vt:lpstr>
      <vt:lpstr>Youth organizations in Great Britain </vt:lpstr>
      <vt:lpstr>60 youth organizations</vt:lpstr>
      <vt:lpstr>The Scout Association</vt:lpstr>
      <vt:lpstr>The Scout Association</vt:lpstr>
      <vt:lpstr>The Girl Guides Association</vt:lpstr>
      <vt:lpstr>non-political organizations</vt:lpstr>
      <vt:lpstr>Religious young organizations</vt:lpstr>
      <vt:lpstr>all there organizations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Youth organizations in Great Britain </dc:title>
  <cp:lastModifiedBy>Пользователь</cp:lastModifiedBy>
  <cp:revision>5</cp:revision>
  <dcterms:modified xsi:type="dcterms:W3CDTF">2014-04-18T19:22:38Z</dcterms:modified>
</cp:coreProperties>
</file>