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4" r:id="rId4"/>
    <p:sldId id="257" r:id="rId5"/>
    <p:sldId id="259" r:id="rId6"/>
    <p:sldId id="265" r:id="rId7"/>
    <p:sldId id="263" r:id="rId8"/>
    <p:sldId id="266" r:id="rId9"/>
    <p:sldId id="267" r:id="rId10"/>
    <p:sldId id="268" r:id="rId11"/>
    <p:sldId id="272" r:id="rId12"/>
    <p:sldId id="276" r:id="rId13"/>
    <p:sldId id="271" r:id="rId14"/>
    <p:sldId id="279" r:id="rId15"/>
    <p:sldId id="280" r:id="rId16"/>
    <p:sldId id="278" r:id="rId17"/>
    <p:sldId id="281" r:id="rId18"/>
    <p:sldId id="286" r:id="rId19"/>
    <p:sldId id="282" r:id="rId20"/>
    <p:sldId id="283" r:id="rId21"/>
    <p:sldId id="284" r:id="rId22"/>
    <p:sldId id="285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 Каленюк" initials="Д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61206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Міністерство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освіти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науки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Івано-Франківський природничо-математичний ліцей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060848"/>
            <a:ext cx="4896544" cy="249299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Статеве розмноження людини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3645024"/>
            <a:ext cx="2286000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Підготувала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 lvl="0" algn="ctr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ліцеїстка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32 групи</a:t>
            </a:r>
          </a:p>
          <a:p>
            <a:pPr lvl="0"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ПМЛ</a:t>
            </a:r>
          </a:p>
          <a:p>
            <a:pPr lvl="0" algn="ctr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Тачинська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Ю.І.</a:t>
            </a:r>
          </a:p>
          <a:p>
            <a:pPr lvl="0"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Перевірила:</a:t>
            </a:r>
          </a:p>
          <a:p>
            <a:pPr lvl="0"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Іванишин В.М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6021288"/>
            <a:ext cx="1638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м.Івано-Франківськ</a:t>
            </a:r>
            <a:endParaRPr lang="ru-RU" sz="1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upload.wikimedia.org/wikipedia/commons/thumb/0/0c/Tanner_scale-female.svg/200px-Tanner_scale-fema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057128" cy="2592288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556792"/>
            <a:ext cx="38783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-Г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рудний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дихальний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шлях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талія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Коротший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ширший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таз,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широкі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тегна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Ширший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коротший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сечовий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міхур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Трикутна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волосся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лобку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Заокруглені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-Жирова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тканина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накопичується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головним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чином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навколо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стегон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Шкіра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тонша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блідша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можливості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рухів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суглобів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Нижче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розташований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центр ваги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м’язів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Вищий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кров’яний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Менші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потреби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їжі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імунітет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хворобливість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Аналітичний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пам’яті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тривалість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45" name="Picture 5" descr="http://detvrach.com/wp-content/uploads/2012/03/21-300x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2857500" cy="21717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242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Вторинні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статеві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ознаки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чоловіків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484784"/>
            <a:ext cx="449315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Груди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нерозвинені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череп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-Череп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характеризують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виражені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місця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прикріплення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м’язів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Виступаючі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брови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похилене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чоло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Нижчі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очниці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вивернуті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кути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підборіддя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щелепа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підборіддя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зуби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-Сильна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верхніх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плечовий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пояс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грудна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клітка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Діафрагмовий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дихальний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шлях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Вузькі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стегна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розбіжність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колінними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суглобами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Менші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можливості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рухів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суглобів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http://ua.textreferat.com/images/referats/16336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3"/>
            <a:ext cx="5292080" cy="232455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krreferat.com/lib/anatomy/vik_fiz_shkl_gig/2.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4713337" cy="3744416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1520" y="1628800"/>
            <a:ext cx="345966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волосатість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волосся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рхній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губі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підборідді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 на грудях,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животі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передпліччях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гомілках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деколи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руках,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стегнах,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сідницях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плечах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волосся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типовими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кути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чола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два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пасма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волосся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сходять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потилиці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-Жирова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тканина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накопичується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чином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навколо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плечового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поясу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уява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здатність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асоціативності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синтезування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Низька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тональність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голосу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Швидший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обмін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речовин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фізична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витривалість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9162" y="332656"/>
            <a:ext cx="4334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Гаметогенез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Гаметогенез</a:t>
            </a:r>
            <a:r>
              <a:rPr lang="ru-RU" dirty="0" smtClean="0"/>
              <a:t> 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гамети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грец</a:t>
            </a:r>
            <a:r>
              <a:rPr lang="ru-RU" dirty="0" smtClean="0"/>
              <a:t>. </a:t>
            </a:r>
            <a:r>
              <a:rPr lang="en-US" dirty="0" smtClean="0"/>
              <a:t>genesis — </a:t>
            </a:r>
            <a:r>
              <a:rPr lang="ru-RU" dirty="0" err="1" smtClean="0"/>
              <a:t>походження</a:t>
            </a:r>
            <a:r>
              <a:rPr lang="ru-RU" dirty="0" smtClean="0"/>
              <a:t>) —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— гамет.</a:t>
            </a:r>
            <a:endParaRPr lang="ru-RU" dirty="0"/>
          </a:p>
        </p:txBody>
      </p:sp>
      <p:pic>
        <p:nvPicPr>
          <p:cNvPr id="7172" name="Picture 4" descr="http://www.merriam-webster.com/art/med/ov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2722132"/>
            <a:ext cx="5976663" cy="41358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2253" y="260648"/>
            <a:ext cx="4717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Сперматогенез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 smtClean="0"/>
              <a:t>Сперматогене́з</a:t>
            </a:r>
            <a:r>
              <a:rPr lang="ru-RU" dirty="0" smtClean="0"/>
              <a:t> </a:t>
            </a:r>
            <a:r>
              <a:rPr lang="uk-UA" dirty="0" smtClean="0"/>
              <a:t>- розвиток чоловічих статевих клітин (сперматозоїдів), що відбувається під регулюючим впливом</a:t>
            </a:r>
            <a:r>
              <a:rPr lang="ru-RU" dirty="0" smtClean="0"/>
              <a:t> </a:t>
            </a:r>
            <a:r>
              <a:rPr lang="uk-UA" dirty="0" smtClean="0"/>
              <a:t>гормонів. </a:t>
            </a:r>
            <a:endParaRPr lang="ru-RU" dirty="0"/>
          </a:p>
        </p:txBody>
      </p:sp>
      <p:pic>
        <p:nvPicPr>
          <p:cNvPr id="3074" name="Picture 2" descr="http://img.babyblog.ru/1/0/9/1092f3db52a314cdc6b5dcbd1d8bdd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40965">
            <a:off x="1415512" y="2297385"/>
            <a:ext cx="2571750" cy="4286250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sWAADM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3334519" cy="5229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7844" y="404664"/>
            <a:ext cx="2868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Оогенез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00808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Оогене́з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овогене́з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грец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el-GR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ōón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яйце +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грец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el-GR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genésis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виникнення)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— у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тварин, розвиток жіночої статевої клітини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яйцеклітини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(яйця).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C:\Users\Администратор\Desktop\ssWAAfDM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4181103" cy="5301208"/>
          </a:xfrm>
          <a:prstGeom prst="rect">
            <a:avLst/>
          </a:prstGeom>
          <a:noFill/>
        </p:spPr>
      </p:pic>
      <p:pic>
        <p:nvPicPr>
          <p:cNvPr id="2057" name="Picture 9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28194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0"/>
            <a:ext cx="525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Визначення статі</a:t>
            </a:r>
            <a:endParaRPr lang="ru-RU" sz="5400" dirty="0"/>
          </a:p>
        </p:txBody>
      </p:sp>
      <p:pic>
        <p:nvPicPr>
          <p:cNvPr id="1026" name="Picture 2" descr="http://school.xvatit.com/images/3/33/13.2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12976"/>
            <a:ext cx="2304256" cy="364502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92696"/>
            <a:ext cx="91440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людини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головну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роль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визначенні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статі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відіграють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статеві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хромосоми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Наша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спадкова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інформація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зосереджена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головним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чином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ядрі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клітин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нашого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тіла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представлена там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вигляді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23 пар хромосом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кожна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хромосома представлена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двома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екземплярами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—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спеціальних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тілець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до складу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входять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білки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 ДНК.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Тобто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всього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кожна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клітина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нашого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організму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містить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46 хромосом.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Лише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гаметах хромосом не 46, а 23. У них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кожна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хромосома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предсталена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лише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одному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екземплярі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22 пари хромосом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чоловіків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жінок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однакові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хромосоми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називають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аутосомами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А от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хромосоми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останньої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пари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чоловіків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жінок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відрізняються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звані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статеві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хромосоми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жінок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статеві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хромосоми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представлені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двома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великими Х-хромосомами, а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чоловіків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одна велика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Х-хромосомай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одна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маленька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Y-хромосома.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Маленька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Y-хромосома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містить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мало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спадкової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інформації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але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виконує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дуже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важливу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функцію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Саме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хромосома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вмикає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програму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розвитку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чоловіків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Без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її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наявності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розвиток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організму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чоловіка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неможливий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Оскільки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жіночі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клітини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мають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своєму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ядрі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лише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Х-хромосоми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то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 гаметах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жіночого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організму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будуть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знаходитися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лише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статеві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хромосоми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цього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типу.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Тобто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цією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ознакою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всі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жіночі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гамети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будуть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однаковими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Під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час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утворення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ж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чоловічих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гамет одна половина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них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отримає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Х-хромосому, 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інша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— Y-хромосому.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Тобто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цією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ознакою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чоловічі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гамети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будуть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двох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типів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Стать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майбутньої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дитини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визначається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момент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запліднення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Якщо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яйцеклітиною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злився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сперматозоїд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Х-хромосому, то народиться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дівчинка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якщо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сперматозоїд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Y-хромосому, то народиться хлопчик.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ua-referat.com/ref-0_199530907-2068.cool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752850" cy="28765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Ембріональний </a:t>
            </a:r>
            <a:r>
              <a:rPr lang="uk-UA" dirty="0" smtClean="0"/>
              <a:t>розвиток — </a:t>
            </a:r>
            <a:r>
              <a:rPr lang="uk-UA" dirty="0" err="1" smtClean="0"/>
              <a:t>розвиток</a:t>
            </a:r>
            <a:r>
              <a:rPr lang="uk-UA" dirty="0" smtClean="0"/>
              <a:t> організму тварини, що відбувається в оболонках яйця поза материнським організмом або усередині нього. Зародковому розвитку передує період </a:t>
            </a:r>
            <a:r>
              <a:rPr lang="uk-UA" dirty="0" err="1" smtClean="0"/>
              <a:t>передзародкового</a:t>
            </a:r>
            <a:r>
              <a:rPr lang="uk-UA" dirty="0" smtClean="0"/>
              <a:t> розвитку, коли зростає, формується і дозріває</a:t>
            </a:r>
            <a:r>
              <a:rPr lang="ru-RU" dirty="0" smtClean="0"/>
              <a:t> </a:t>
            </a:r>
            <a:r>
              <a:rPr lang="uk-UA" dirty="0" smtClean="0"/>
              <a:t>яйцеклітина. Після зародкового розвитку період </a:t>
            </a:r>
            <a:r>
              <a:rPr lang="uk-UA" dirty="0" err="1" smtClean="0"/>
              <a:t>післязародкового</a:t>
            </a:r>
            <a:r>
              <a:rPr lang="uk-UA" dirty="0" smtClean="0"/>
              <a:t> (постембріонального) розвитку. В ході зародкового розвитку з однієї відносно просто організованої яйцеклітини утворюється багатоклітинний організм, що складається з різних органів і тканин і здатний до самостійного існування.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047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Ембріональний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період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22" name="Picture 2" descr="http://image.tsn.ua/media/images2/original/Mar2008/52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328" y="1628800"/>
            <a:ext cx="4536672" cy="329939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www.zdravitsa.ru/site/site-gallery/calenda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640" b="8640"/>
          <a:stretch>
            <a:fillRect/>
          </a:stretch>
        </p:blipFill>
        <p:spPr bwMode="auto">
          <a:xfrm>
            <a:off x="1560576" y="0"/>
            <a:ext cx="7583424" cy="45689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4509120"/>
            <a:ext cx="6860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Періоди ембріогенезу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490345"/>
            <a:ext cx="9144000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Початок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зародкового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запліднення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відбувається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материнському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водному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Чоловіча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клітка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рухливий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сперматозоїд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досягає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жіночої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яйцеклітини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проникає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часто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спеціальні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отвори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оболонках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мікропилі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Яйцеклітина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сперматозоїд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містять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одинарні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гаплоїдні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хромосом;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заплідненні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батьківські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материнські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хромосоми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з'єднуються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одному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ядрі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відновлюючи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нормальну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подвійну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диплоїдну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Біологічний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запліднення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полягає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обміні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генетичною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тваринами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однієї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популяції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т.к.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кожний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поєднує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спадкові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батьків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32656"/>
            <a:ext cx="4503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Запліднення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747" name="Picture 3" descr="http://kineskop.kiev.ua/i/12540009718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140968"/>
            <a:ext cx="2476500" cy="3124201"/>
          </a:xfrm>
          <a:prstGeom prst="rect">
            <a:avLst/>
          </a:prstGeom>
          <a:noFill/>
        </p:spPr>
      </p:pic>
      <p:pic>
        <p:nvPicPr>
          <p:cNvPr id="31749" name="Picture 5" descr="https://encrypted-tbn3.gstatic.com/images?q=tbn:ANd9GcTwmeWN4H5FDbLyHXf_qkKgUxR-ebn6emibIrTMYD_i7jI_TQR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12976"/>
            <a:ext cx="1981200" cy="1285876"/>
          </a:xfrm>
          <a:prstGeom prst="rect">
            <a:avLst/>
          </a:prstGeom>
          <a:noFill/>
        </p:spPr>
      </p:pic>
      <p:pic>
        <p:nvPicPr>
          <p:cNvPr id="31751" name="Picture 7" descr="http://aratta-ukraine.com/textua/1204030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085184"/>
            <a:ext cx="2571750" cy="1495426"/>
          </a:xfrm>
          <a:prstGeom prst="rect">
            <a:avLst/>
          </a:prstGeom>
          <a:noFill/>
        </p:spPr>
      </p:pic>
      <p:pic>
        <p:nvPicPr>
          <p:cNvPr id="31753" name="Picture 9" descr="http://intersono.ua/content/invit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764704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S Mincho" pitchFamily="49" charset="-128"/>
                <a:ea typeface="MS Mincho" pitchFamily="49" charset="-128"/>
                <a:cs typeface="MV Boli" pitchFamily="2" charset="0"/>
              </a:rPr>
              <a:t>Зміст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S Mincho" pitchFamily="49" charset="-128"/>
              <a:ea typeface="MS Mincho" pitchFamily="49" charset="-128"/>
              <a:cs typeface="MV Boli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1628800"/>
            <a:ext cx="7123113" cy="3600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uk-UA" sz="1200" dirty="0" smtClean="0"/>
              <a:t>Вступ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Статеве розмноження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Що відбувається при статевому розмноженні?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Роль мейозу в статевому розмноженні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Що відбувається під час статевого дозрівання?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Первинні статеві ознаки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Вторинні статеві ознаки жінок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Вторинні статеві ознаки </a:t>
            </a:r>
            <a:r>
              <a:rPr lang="uk-UA" sz="1200" dirty="0" smtClean="0"/>
              <a:t>чоловіків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Гаметогенез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Сперматогенез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Оогенез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Визначення статі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Ембріональний період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Запліднення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Дроблення і бластуляція</a:t>
            </a:r>
          </a:p>
          <a:p>
            <a:pPr marL="514350" indent="-514350">
              <a:buAutoNum type="arabicPeriod"/>
            </a:pPr>
            <a:r>
              <a:rPr lang="uk-UA" sz="1200" dirty="0" err="1" smtClean="0"/>
              <a:t>Гастуляція</a:t>
            </a:r>
            <a:endParaRPr lang="uk-UA" sz="1200" dirty="0" smtClean="0"/>
          </a:p>
          <a:p>
            <a:pPr marL="514350" indent="-514350">
              <a:buAutoNum type="arabicPeriod"/>
            </a:pPr>
            <a:r>
              <a:rPr lang="uk-UA" sz="1200" dirty="0" smtClean="0"/>
              <a:t>Органогенез</a:t>
            </a:r>
          </a:p>
          <a:p>
            <a:pPr marL="514350" indent="-514350">
              <a:buAutoNum type="arabicPeriod"/>
            </a:pPr>
            <a:r>
              <a:rPr lang="uk-UA" sz="1200" dirty="0" smtClean="0"/>
              <a:t>Постембріональний розвиток</a:t>
            </a:r>
          </a:p>
          <a:p>
            <a:pPr marL="514350" indent="-514350">
              <a:buAutoNum type="arabicPeriod"/>
            </a:pPr>
            <a:endParaRPr lang="uk-UA" sz="12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32656"/>
            <a:ext cx="79015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Дроблення і бластуляція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 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 descr="http://sbio.info/images/tmp3D0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429000"/>
            <a:ext cx="3571875" cy="2981326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70080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 запліднення в період дроблення яйце послідовне багато разів ділиться спочатку на великі, потім на все дрібніші 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бластомери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далі утворюється багатоклітинний зародок (звичайно з порожниною усередині)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бластула 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дроблення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створюються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відмінностей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зародка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диференціалізація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утворилися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ділянок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яйця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отримують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неоднакову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цитоплазму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первинне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диференціювання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здібними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пересувань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майбутнього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 descr="https://upload.wikimedia.org/wikipedia/uk/thumb/a/a7/Urchin_gastrulation-ukr.jpg/400px-Urchin_gastrulation-uk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810000" cy="13716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988840"/>
            <a:ext cx="50760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 час гаструляції відбувається відособлення зародкових листків, розташованих шляхом різних переміщень так, що усередині виявляється ентодерма, зовні ектодерма, а між ними мезодерма 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Гаструляция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протікає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тварин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по-різному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створюється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будови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схожий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віддалених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систематичному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відношенні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тварин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6"/>
            <a:ext cx="3626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Гаструляція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3795" name="Picture 3" descr="Этапы эмбрионального развития: Дробление - Гаструляция - Первичный органогенез. В эмбриональном периоде у большинства многоклеточных организмов независимо от сложности их организации зародыши проходят три одинаковые стадии , что говорит об общности происхожден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1556792"/>
            <a:ext cx="3743325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59632" y="260648"/>
            <a:ext cx="7123113" cy="167322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err="1" smtClean="0">
                <a:solidFill>
                  <a:schemeClr val="tx1"/>
                </a:solidFill>
              </a:rPr>
              <a:t>період</a:t>
            </a:r>
            <a:r>
              <a:rPr lang="ru-RU" dirty="0" smtClean="0">
                <a:solidFill>
                  <a:schemeClr val="tx1"/>
                </a:solidFill>
              </a:rPr>
              <a:t> органогенезу </a:t>
            </a:r>
            <a:r>
              <a:rPr lang="ru-RU" dirty="0" err="1" smtClean="0">
                <a:solidFill>
                  <a:schemeClr val="tx1"/>
                </a:solidFill>
              </a:rPr>
              <a:t>зародкові</a:t>
            </a:r>
            <a:r>
              <a:rPr lang="ru-RU" dirty="0" smtClean="0">
                <a:solidFill>
                  <a:schemeClr val="tx1"/>
                </a:solidFill>
              </a:rPr>
              <a:t> листки </a:t>
            </a:r>
            <a:r>
              <a:rPr lang="ru-RU" dirty="0" err="1" smtClean="0">
                <a:solidFill>
                  <a:schemeClr val="tx1"/>
                </a:solidFill>
              </a:rPr>
              <a:t>розділяються</a:t>
            </a:r>
            <a:r>
              <a:rPr lang="ru-RU" dirty="0" smtClean="0">
                <a:solidFill>
                  <a:schemeClr val="tx1"/>
                </a:solidFill>
              </a:rPr>
              <a:t> на зачатки </a:t>
            </a:r>
            <a:r>
              <a:rPr lang="ru-RU" dirty="0" err="1" smtClean="0">
                <a:solidFill>
                  <a:schemeClr val="tx1"/>
                </a:solidFill>
              </a:rPr>
              <a:t>органів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систем; </a:t>
            </a:r>
            <a:r>
              <a:rPr lang="ru-RU" dirty="0" err="1" smtClean="0">
                <a:solidFill>
                  <a:schemeClr val="tx1"/>
                </a:solidFill>
              </a:rPr>
              <a:t>великі</a:t>
            </a:r>
            <a:r>
              <a:rPr lang="ru-RU" dirty="0" smtClean="0">
                <a:solidFill>
                  <a:schemeClr val="tx1"/>
                </a:solidFill>
              </a:rPr>
              <a:t> зачатки </a:t>
            </a:r>
            <a:r>
              <a:rPr lang="ru-RU" dirty="0" err="1" smtClean="0">
                <a:solidFill>
                  <a:schemeClr val="tx1"/>
                </a:solidFill>
              </a:rPr>
              <a:t>диференціалізуються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дрібніші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таким чином </a:t>
            </a:r>
            <a:r>
              <a:rPr lang="ru-RU" dirty="0" err="1" smtClean="0">
                <a:solidFill>
                  <a:schemeClr val="tx1"/>
                </a:solidFill>
              </a:rPr>
              <a:t>створюється</a:t>
            </a:r>
            <a:r>
              <a:rPr lang="ru-RU" dirty="0" smtClean="0">
                <a:solidFill>
                  <a:schemeClr val="tx1"/>
                </a:solidFill>
              </a:rPr>
              <a:t> усе </a:t>
            </a:r>
            <a:r>
              <a:rPr lang="ru-RU" dirty="0" err="1" smtClean="0">
                <a:solidFill>
                  <a:schemeClr val="tx1"/>
                </a:solidFill>
              </a:rPr>
              <a:t>складніша</a:t>
            </a:r>
            <a:r>
              <a:rPr lang="ru-RU" dirty="0" smtClean="0">
                <a:solidFill>
                  <a:schemeClr val="tx1"/>
                </a:solidFill>
              </a:rPr>
              <a:t> структура </a:t>
            </a:r>
            <a:r>
              <a:rPr lang="ru-RU" dirty="0" err="1" smtClean="0">
                <a:solidFill>
                  <a:schemeClr val="tx1"/>
                </a:solidFill>
              </a:rPr>
              <a:t>цілого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організму</a:t>
            </a:r>
            <a:r>
              <a:rPr lang="ru-RU" dirty="0" smtClean="0">
                <a:solidFill>
                  <a:schemeClr val="tx1"/>
                </a:solidFill>
              </a:rPr>
              <a:t>. Органогенез </a:t>
            </a:r>
            <a:r>
              <a:rPr lang="ru-RU" dirty="0" err="1" smtClean="0">
                <a:solidFill>
                  <a:schemeClr val="tx1"/>
                </a:solidFill>
              </a:rPr>
              <a:t>досягається</a:t>
            </a:r>
            <a:r>
              <a:rPr lang="ru-RU" dirty="0" smtClean="0">
                <a:solidFill>
                  <a:schemeClr val="tx1"/>
                </a:solidFill>
              </a:rPr>
              <a:t> в основному за </a:t>
            </a:r>
            <a:r>
              <a:rPr lang="ru-RU" dirty="0" err="1" smtClean="0">
                <a:solidFill>
                  <a:schemeClr val="tx1"/>
                </a:solidFill>
              </a:rPr>
              <a:t>рахунок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клітинних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переміщень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диференціалізації</a:t>
            </a:r>
            <a:r>
              <a:rPr lang="ru-RU" dirty="0" smtClean="0">
                <a:solidFill>
                  <a:schemeClr val="tx1"/>
                </a:solidFill>
              </a:rPr>
              <a:t> самих </a:t>
            </a:r>
            <a:r>
              <a:rPr lang="ru-RU" dirty="0" err="1" smtClean="0">
                <a:solidFill>
                  <a:schemeClr val="tx1"/>
                </a:solidFill>
              </a:rPr>
              <a:t>клітин</a:t>
            </a:r>
            <a:r>
              <a:rPr lang="ru-RU" dirty="0" smtClean="0">
                <a:solidFill>
                  <a:schemeClr val="tx1"/>
                </a:solidFill>
              </a:rPr>
              <a:t>. Для </a:t>
            </a:r>
            <a:r>
              <a:rPr lang="ru-RU" dirty="0" err="1" smtClean="0">
                <a:solidFill>
                  <a:schemeClr val="tx1"/>
                </a:solidFill>
              </a:rPr>
              <a:t>виходу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зародків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оболонок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народження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кінці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зародкового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розвитку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синтезується</a:t>
            </a:r>
            <a:r>
              <a:rPr lang="ru-RU" dirty="0" smtClean="0">
                <a:solidFill>
                  <a:schemeClr val="tx1"/>
                </a:solidFill>
              </a:rPr>
              <a:t> фермент, </a:t>
            </a:r>
            <a:r>
              <a:rPr lang="ru-RU" dirty="0" err="1" smtClean="0">
                <a:solidFill>
                  <a:schemeClr val="tx1"/>
                </a:solidFill>
              </a:rPr>
              <a:t>який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розчиняє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оболонки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з'являються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пристосування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допомагають</a:t>
            </a:r>
            <a:r>
              <a:rPr lang="ru-RU" dirty="0" smtClean="0">
                <a:solidFill>
                  <a:schemeClr val="tx1"/>
                </a:solidFill>
              </a:rPr>
              <a:t> розбити </a:t>
            </a:r>
            <a:r>
              <a:rPr lang="ru-RU" dirty="0" err="1" smtClean="0">
                <a:solidFill>
                  <a:schemeClr val="tx1"/>
                </a:solidFill>
              </a:rPr>
              <a:t>шкаралупу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тощо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628800"/>
            <a:ext cx="3965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Органогенез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6866" name="Picture 2" descr="http://intranet.tdmu.edu.ua/data/kafedra/internal/histolog/classes_stud/uk/stomat/ptn/1/04%D0%93%D0%B0%D1%81%D1%82%D1%80%D1%83%D0%BB%D1%8F%D1%86%D1%96%D1%8F.%20%D0%93%D1%96%D1%81%D1%82%D0%BE-%20%D1%82%D0%B0%20%D0%BE%D1%80%D0%B3%D0%B0%D0%BD%D0%BE%D0%B3%D0%B5%D0%BD%D0%B5%D0%B7.files/image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52936"/>
            <a:ext cx="5040560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6867" y="404664"/>
            <a:ext cx="81492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Постембріональний</a:t>
            </a:r>
            <a:r>
              <a:rPr lang="ru-R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розвиток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895123"/>
            <a:ext cx="9144000" cy="10515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народження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поділити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кілька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етапів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тривалість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відрізняється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чоловіків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жінок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Крім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того,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велике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особисті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характеристики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спадковість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спосіб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Зовнішні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фактори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впливати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тривалість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окремих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етапів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онтогенезу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9" name="Picture 11" descr="http://tsitaty.org/wp-content/uploads/2011/10/big_fotometki_image_f14d90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36912"/>
            <a:ext cx="1907704" cy="1382981"/>
          </a:xfrm>
          <a:prstGeom prst="rect">
            <a:avLst/>
          </a:prstGeom>
          <a:noFill/>
        </p:spPr>
      </p:pic>
      <p:pic>
        <p:nvPicPr>
          <p:cNvPr id="37901" name="Picture 13" descr="http://s0.tchkcdn.com/g2-BVKFFFxmRLxdgp3crmHvQA/lady/640x480/f/0/1-1-9-7-20197/131970_shutterstock_68334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2363754" cy="1772816"/>
          </a:xfrm>
          <a:prstGeom prst="rect">
            <a:avLst/>
          </a:prstGeom>
          <a:noFill/>
        </p:spPr>
      </p:pic>
      <p:pic>
        <p:nvPicPr>
          <p:cNvPr id="37903" name="Picture 15" descr="D:\фоточки\Створити папку\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1545636" cy="2060848"/>
          </a:xfrm>
          <a:prstGeom prst="rect">
            <a:avLst/>
          </a:prstGeom>
          <a:noFill/>
        </p:spPr>
      </p:pic>
      <p:pic>
        <p:nvPicPr>
          <p:cNvPr id="37904" name="Picture 16" descr="D:\фоточки\малюки\DSCI2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924944"/>
            <a:ext cx="2147731" cy="1610798"/>
          </a:xfrm>
          <a:prstGeom prst="rect">
            <a:avLst/>
          </a:prstGeom>
          <a:noFill/>
        </p:spPr>
      </p:pic>
      <p:pic>
        <p:nvPicPr>
          <p:cNvPr id="37905" name="Picture 17" descr="C:\Users\Администратор\Desktop\Новая папка\DSC05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708921"/>
            <a:ext cx="2688300" cy="2016224"/>
          </a:xfrm>
          <a:prstGeom prst="rect">
            <a:avLst/>
          </a:prstGeom>
          <a:noFill/>
        </p:spPr>
      </p:pic>
      <p:pic>
        <p:nvPicPr>
          <p:cNvPr id="37907" name="Picture 19" descr="http://novynar.img.com.ua/img/forall/a/1492/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725144"/>
            <a:ext cx="2453644" cy="1717552"/>
          </a:xfrm>
          <a:prstGeom prst="rect">
            <a:avLst/>
          </a:prstGeom>
          <a:noFill/>
        </p:spPr>
      </p:pic>
      <p:pic>
        <p:nvPicPr>
          <p:cNvPr id="37909" name="Picture 21" descr="http://i.i.ua/photo/images/pic/5/7/4498875_86e55b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157192"/>
            <a:ext cx="2373614" cy="1584176"/>
          </a:xfrm>
          <a:prstGeom prst="rect">
            <a:avLst/>
          </a:prstGeom>
          <a:noFill/>
        </p:spPr>
      </p:pic>
      <p:pic>
        <p:nvPicPr>
          <p:cNvPr id="37911" name="Picture 23" descr="http://informatio.ru/wp-content/uploads/2011/03/9d64c3090c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2481" y="5517232"/>
            <a:ext cx="1871519" cy="1340768"/>
          </a:xfrm>
          <a:prstGeom prst="rect">
            <a:avLst/>
          </a:prstGeom>
          <a:noFill/>
        </p:spPr>
      </p:pic>
      <p:pic>
        <p:nvPicPr>
          <p:cNvPr id="37913" name="Picture 25" descr="http://ye.ua/images/news/Pomer_naystarshiy_hmelnichanin_yakiy_neschodavno_vidznachiv_104_y_den_narodzhennya_132808499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789040"/>
            <a:ext cx="2135561" cy="170844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6633"/>
          <a:ext cx="3960426" cy="6741367"/>
        </p:xfrm>
        <a:graphic>
          <a:graphicData uri="http://schemas.openxmlformats.org/drawingml/2006/table">
            <a:tbl>
              <a:tblPr/>
              <a:tblGrid>
                <a:gridCol w="775060"/>
                <a:gridCol w="675826"/>
                <a:gridCol w="666891"/>
                <a:gridCol w="1842649"/>
              </a:tblGrid>
              <a:tr h="1685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Період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Тривалість періоду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Що відбувається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1685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чоловіки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жінки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8426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Період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новонародже-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ності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Перші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 днів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Перші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 днів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Перебудова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організму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пов’язана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адаптацією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життя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поза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організмом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матері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Дегенерація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структур,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пов’язаних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обміном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речовин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через плаценту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10112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Грудний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період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 днів —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рік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 днів —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рік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Найвищі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постембріональному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періоді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темпи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росту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розвитку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всіх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систем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органів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Укріплення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опорно-рухового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апарата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формування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великої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кількості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умовних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рефлексів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13482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Раннє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дитинство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1–3 роки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1–3 роки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Високі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темпи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росту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розвитку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всіх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систем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органів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Початок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самостійних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активних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рухів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перехід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харчування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дорослою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їжею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Розвиток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молочних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зубів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Початок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користування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мовою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кінці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періоду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темпи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росту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вповільнюються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11797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Перше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дитинство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4–7 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4–7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Уповільнення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темпів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росту.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Активне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накопичення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інформації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про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навколишній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світ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Формування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вмінь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навичок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необхідних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нормальної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самостійної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життєдіяльності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Розвиток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постійних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зубів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10112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Друге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дитинство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8–12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8–11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Відносно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невисокі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темпи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росту.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Продовжується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активне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накопичення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інформації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про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навколишній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світ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формування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вмінь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навичок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необхідних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для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самостійної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життєдіяльності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10112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Підлітковий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період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13–16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12–15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Початок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періоду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статевого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дозрівання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 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Різке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підвищення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темпів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росту.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Суттєві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гормональні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перебудови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організмі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Початок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функціонування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статевих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систем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3968" y="116631"/>
          <a:ext cx="4456112" cy="6552728"/>
        </p:xfrm>
        <a:graphic>
          <a:graphicData uri="http://schemas.openxmlformats.org/drawingml/2006/table">
            <a:tbl>
              <a:tblPr/>
              <a:tblGrid>
                <a:gridCol w="872067"/>
                <a:gridCol w="760412"/>
                <a:gridCol w="750358"/>
                <a:gridCol w="2073275"/>
              </a:tblGrid>
              <a:tr h="11914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Юнацький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період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17–21 рік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16–20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Завершення періоду статевого дозрівання. Зменшення темпів розвитку, закінчення росту тіла. Статеві системи виходять на нормальний режим функціонування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99283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Зрілий вік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(перший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період)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22–35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21–35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Найбільш продуктивний період життя. Розвиток здатностей досягає найвищого рівня, робота всіх систем організму є найбільш ефективною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158853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Зрілий вік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(другий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період)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36–60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36–55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Дуже продуктивний період. Достатньо високі фізичні можливості поєднуються з багатим досвідом і дозволяють досягати найвищих результатів. У кінці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періоду спостерігається поступове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згасання функцій репродуктивної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системи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11914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Похилий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вік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61–74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56–74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Стан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організму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суттєво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залежить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особливостей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життя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яке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людина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вела в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попередні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періоди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Репродуктивні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функції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чоловіків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продовжують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згасати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жінок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припиняються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взагалі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794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Старечий вік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75–90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75–90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організмі відбуваються структурні, функціональні та біохімічні зміни, які значною мірою обмежують його можливості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794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Довгожитель-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Більше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90 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Більше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90 років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організмі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продовжуються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структурні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функціональні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біохімічні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зміни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обмежують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його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можливості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876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/>
              <a:t>Розмно́ження</a:t>
            </a:r>
            <a:r>
              <a:rPr lang="ru-RU" dirty="0" smtClean="0"/>
              <a:t> </a:t>
            </a:r>
            <a:r>
              <a:rPr lang="uk-UA" dirty="0" smtClean="0"/>
              <a:t>(відтворення, репродукція)</a:t>
            </a:r>
            <a:r>
              <a:rPr lang="ru-RU" dirty="0" smtClean="0"/>
              <a:t> </a:t>
            </a:r>
            <a:r>
              <a:rPr lang="uk-UA" dirty="0" smtClean="0"/>
              <a:t>— біологічний процес, за допомогою якого утворюються нові</a:t>
            </a:r>
            <a:r>
              <a:rPr lang="ru-RU" dirty="0" smtClean="0"/>
              <a:t> </a:t>
            </a:r>
            <a:r>
              <a:rPr lang="uk-UA" dirty="0" smtClean="0"/>
              <a:t>організми, відтворення собі подібних. </a:t>
            </a:r>
            <a:r>
              <a:rPr lang="ru-RU" dirty="0" err="1" smtClean="0"/>
              <a:t>Розмноження</a:t>
            </a:r>
            <a:r>
              <a:rPr lang="ru-RU" dirty="0" smtClean="0"/>
              <a:t> — фундаментальна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 </a:t>
            </a:r>
            <a:r>
              <a:rPr lang="ru-RU" dirty="0" err="1" smtClean="0"/>
              <a:t>життєвих</a:t>
            </a:r>
            <a:r>
              <a:rPr lang="ru-RU" dirty="0" smtClean="0"/>
              <a:t> форм,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індивідуальний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розмноження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53918" y="404664"/>
            <a:ext cx="1863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Вступ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8438" name="Picture 6" descr="http://2.bp.blogspot.com/_0AyNA9sRlIs/TOfLOoD64uI/AAAAAAAAKWE/Iq9nPpzYUMI/s1600/Symbols-Venus-Mars-joined-togeth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36912"/>
            <a:ext cx="3827006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75656" y="116632"/>
            <a:ext cx="62505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Статеве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розмноження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836712"/>
            <a:ext cx="6390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Статеве розмноження</a:t>
            </a:r>
            <a:r>
              <a:rPr lang="uk-UA" sz="1600" dirty="0" smtClean="0"/>
              <a:t> є типом розмноження, при якому організми утворюють нащадків, що мають комбінацію</a:t>
            </a:r>
            <a:r>
              <a:rPr lang="ru-RU" sz="1600" dirty="0" smtClean="0"/>
              <a:t> </a:t>
            </a:r>
            <a:r>
              <a:rPr lang="uk-UA" sz="1600" dirty="0" smtClean="0"/>
              <a:t>генетичного матеріалу</a:t>
            </a:r>
            <a:r>
              <a:rPr lang="ru-RU" sz="1600" dirty="0" smtClean="0"/>
              <a:t> </a:t>
            </a:r>
            <a:r>
              <a:rPr lang="uk-UA" sz="1600" dirty="0" smtClean="0"/>
              <a:t>від більш ніж одного (зазвичай двох) різних представників виду. Кожен з двох організмів-батьків надає приблизно половину генетичної інформації нащадкові, продукуючи</a:t>
            </a:r>
            <a:r>
              <a:rPr lang="ru-RU" sz="1600" dirty="0" smtClean="0"/>
              <a:t> </a:t>
            </a:r>
            <a:r>
              <a:rPr lang="uk-UA" sz="1600" dirty="0" err="1" smtClean="0"/>
              <a:t>гаплоїдні</a:t>
            </a:r>
            <a:r>
              <a:rPr lang="ru-RU" sz="1600" dirty="0" smtClean="0"/>
              <a:t> </a:t>
            </a:r>
            <a:r>
              <a:rPr lang="uk-UA" sz="1600" dirty="0" smtClean="0"/>
              <a:t>гамети. Більшість організмів формують два різні типи гамет. У</a:t>
            </a:r>
            <a:r>
              <a:rPr lang="ru-RU" sz="1600" dirty="0" smtClean="0"/>
              <a:t> </a:t>
            </a:r>
            <a:r>
              <a:rPr lang="uk-UA" sz="1600" dirty="0" err="1" smtClean="0"/>
              <a:t>анізогамних</a:t>
            </a:r>
            <a:r>
              <a:rPr lang="ru-RU" sz="1600" dirty="0" smtClean="0"/>
              <a:t> </a:t>
            </a:r>
            <a:r>
              <a:rPr lang="uk-UA" sz="1600" dirty="0" smtClean="0"/>
              <a:t>видів гамети різні, у такому випадку розрізняють дві статі</a:t>
            </a:r>
            <a:r>
              <a:rPr lang="ru-RU" sz="1600" dirty="0" smtClean="0"/>
              <a:t> </a:t>
            </a:r>
            <a:r>
              <a:rPr lang="uk-UA" sz="1600" dirty="0" smtClean="0"/>
              <a:t>—</a:t>
            </a:r>
            <a:r>
              <a:rPr lang="ru-RU" sz="1600" dirty="0" smtClean="0"/>
              <a:t> </a:t>
            </a:r>
            <a:r>
              <a:rPr lang="uk-UA" sz="1600" dirty="0" smtClean="0"/>
              <a:t>самця</a:t>
            </a:r>
            <a:r>
              <a:rPr lang="ru-RU" sz="1600" dirty="0" smtClean="0"/>
              <a:t> </a:t>
            </a:r>
            <a:r>
              <a:rPr lang="uk-UA" sz="1600" dirty="0" smtClean="0"/>
              <a:t>(виробляє</a:t>
            </a:r>
            <a:r>
              <a:rPr lang="ru-RU" sz="1600" dirty="0" smtClean="0"/>
              <a:t> </a:t>
            </a:r>
            <a:r>
              <a:rPr lang="uk-UA" sz="1600" dirty="0" smtClean="0"/>
              <a:t>сперму</a:t>
            </a:r>
            <a:r>
              <a:rPr lang="ru-RU" sz="1600" dirty="0" smtClean="0"/>
              <a:t> </a:t>
            </a:r>
            <a:r>
              <a:rPr lang="uk-UA" sz="1600" dirty="0" smtClean="0"/>
              <a:t>або мікроспори) і самку</a:t>
            </a:r>
            <a:r>
              <a:rPr lang="ru-RU" sz="1600" dirty="0" smtClean="0"/>
              <a:t> </a:t>
            </a:r>
            <a:r>
              <a:rPr lang="uk-UA" sz="1600" dirty="0" smtClean="0"/>
              <a:t>(виробляє</a:t>
            </a:r>
            <a:r>
              <a:rPr lang="ru-RU" sz="1600" dirty="0" smtClean="0"/>
              <a:t> </a:t>
            </a:r>
            <a:r>
              <a:rPr lang="uk-UA" sz="1600" dirty="0" smtClean="0"/>
              <a:t>яйцеклітини</a:t>
            </a:r>
            <a:r>
              <a:rPr lang="ru-RU" sz="1600" dirty="0" smtClean="0"/>
              <a:t> </a:t>
            </a:r>
            <a:r>
              <a:rPr lang="uk-UA" sz="1600" dirty="0" smtClean="0"/>
              <a:t>або мегаспори). Крайній випадок ізогамії, коли гамети дуже різні, називається</a:t>
            </a:r>
            <a:r>
              <a:rPr lang="ru-RU" sz="1600" dirty="0" smtClean="0"/>
              <a:t> </a:t>
            </a:r>
            <a:r>
              <a:rPr lang="uk-UA" sz="1600" dirty="0" smtClean="0"/>
              <a:t>оогамією.</a:t>
            </a:r>
            <a:endParaRPr lang="ru-RU" sz="1600" dirty="0"/>
          </a:p>
        </p:txBody>
      </p:sp>
      <p:pic>
        <p:nvPicPr>
          <p:cNvPr id="17412" name="Picture 4" descr="http://cs319627.vk.me/v319627437/14df/_5qcBRMkB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3429000"/>
            <a:ext cx="5753100" cy="32385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4965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відбувається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статевому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розмноженні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556792"/>
            <a:ext cx="51480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статевому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розмноженні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потомство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виходить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результаті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злиття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генетичного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матеріалу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гаплоїдни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ядер.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Зазвичай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ядра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утриму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спеціалізованих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статевих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клітинах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- гаметах; при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заплідненні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гамети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зливаються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утворюючи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диплоїдні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зиготу,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як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процесі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виходить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зрілий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організм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Гамети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гаплоїдн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-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містять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один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набір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хромосом,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отриманий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результаті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мейозу;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служать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сполучною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ланкою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даним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поколінням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наступним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Picture 5" descr="http://my.science.ua/uploads/images/00/00/04/2013/05/17/b75d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474468" cy="33558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5576" y="476672"/>
            <a:ext cx="792088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692696"/>
            <a:ext cx="79862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Роль мейозу в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статевому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розмноженні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00808"/>
            <a:ext cx="540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Мейоз</a:t>
            </a:r>
            <a:r>
              <a:rPr lang="uk-UA" sz="1600" dirty="0" smtClean="0"/>
              <a:t> - важливий етап життєвих циклів, що включають статеве розмноження, так як він веде до зменшення кількості генетичного матеріалу вдвічі. Завдяки цьому в ряду поколінь, що розмножуються статевим шляхом, ця кількість залишається постійною, хоча при заплідненні кожного разу подвоюється. Під час мейозу в результаті випадкового народження хромосом  та обміну генетичним матеріалом між гомологічними хромосомами.</a:t>
            </a:r>
            <a:br>
              <a:rPr lang="uk-UA" sz="1600" dirty="0" smtClean="0"/>
            </a:br>
            <a:r>
              <a:rPr lang="uk-UA" sz="1600" b="1" dirty="0" smtClean="0"/>
              <a:t>Кросинговер</a:t>
            </a:r>
            <a:r>
              <a:rPr lang="uk-UA" sz="1600" dirty="0" smtClean="0"/>
              <a:t>. В результаті кросинговеру виникають нові комбінації генів, що потрапили в одну гамету, і таке перетасовування підвищує генетичну різноманітність.</a:t>
            </a:r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14338" name="Picture 2" descr="http://intranet.tdmu.edu.ua/data/kafedra/internal/distance/lectures_stud/%D0%A3%D0%BA%D1%80%D0%B0%D1%97%D0%BD%D1%81%D1%8C%D0%BA%D0%B0/1%20%D0%BA%D1%83%D1%80%D1%81/%D0%9C%D0%B5%D0%B4%D0%B8%D1%87%D0%BD%D0%B0%20%D0%B1%D1%96%D0%BE%D0%BB%D0%BE%D0%B3%D1%96%D1%8F,%20%D0%BF%D0%B0%D1%80%D0%B0%D0%B7%D0%B8%D1%82%D0%BE%D0%BB%D0%BE%D0%B3%D1%96%D1%8F%20%D1%82%D0%B0%20%D0%B3%D0%B5%D0%BD%D0%B5%D1%82%D0%B8%D0%BA%D0%B0/2.%20%D0%A0%D0%BE%D0%B7%D0%BC%D0%BD%D0%BE%D0%B6%D0%B5%D0%BD%D0%BD%D1%8F.%20%D0%9E%D0%BD%D1%82%D0%BE%D0%B3%D0%B5%D0%BD%D0%B5%D0%B7.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94211"/>
            <a:ext cx="3650155" cy="2763789"/>
          </a:xfrm>
          <a:prstGeom prst="rect">
            <a:avLst/>
          </a:prstGeom>
          <a:noFill/>
        </p:spPr>
      </p:pic>
      <p:pic>
        <p:nvPicPr>
          <p:cNvPr id="14340" name="Picture 4" descr="http://900igr.net/datai/biologija/Mitoz-i-mejoz/0030-028-Razvitie-gamet-u-tsvetkovykh-rasten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26281"/>
            <a:ext cx="4680520" cy="233171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476672"/>
            <a:ext cx="64477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відбувається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під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час </a:t>
            </a:r>
            <a:r>
              <a:rPr lang="ru-RU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статевого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дозрівання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  <a:p>
            <a:pPr algn="ctr"/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70080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статевого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дозрівання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ссавців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регулюється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щитовидною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залозою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зокрема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виробленим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гормоном тироксином.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дозрівання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чоловічий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починає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виробляти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сперму ( сперматогенез), в той час як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жіночий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здатні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запліднення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яйцеклітини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виносити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вагітності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коли ж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запліднення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відбулося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яйцеклітина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виходить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менструації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Перше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менструальна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кровотеча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менархе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відбувається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зазвичай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попередньої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овуляції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нерегулярних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ановуляторних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циклів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перша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овуляція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моменту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жіноча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здатна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статевого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розмноження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того,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період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статевого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дозрівання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відбувається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первинних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вторинних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статевих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статей.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https://encrypted-tbn3.gstatic.com/images?q=tbn:ANd9GcTqdwYiTIrxVC0ZAwHzJ_3OKlpXw8_obAXkXcDpIVrNjnKlDdZF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770485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2151" y="332656"/>
            <a:ext cx="7447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Первинні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статеві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ознаки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2852936"/>
          <a:ext cx="6096000" cy="3755856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У жінок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200" dirty="0">
                          <a:latin typeface="Calibri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3200" dirty="0" err="1">
                          <a:latin typeface="Calibri"/>
                          <a:ea typeface="Times New Roman"/>
                          <a:cs typeface="Times New Roman"/>
                        </a:rPr>
                        <a:t>чоловіків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  <a:tr h="30243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Яєчники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Матка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Вульва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Маткові труби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Піхва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Соромітні губи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Клітор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err="1">
                          <a:latin typeface="Calibri"/>
                          <a:ea typeface="Times New Roman"/>
                          <a:cs typeface="Times New Roman"/>
                        </a:rPr>
                        <a:t>Сім’яники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err="1">
                          <a:latin typeface="Calibri"/>
                          <a:ea typeface="Times New Roman"/>
                          <a:cs typeface="Times New Roman"/>
                        </a:rPr>
                        <a:t>Сім’явивідні</a:t>
                      </a: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протоки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err="1">
                          <a:latin typeface="Calibri"/>
                          <a:ea typeface="Times New Roman"/>
                          <a:cs typeface="Times New Roman"/>
                        </a:rPr>
                        <a:t>Передміхурова</a:t>
                      </a: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Times New Roman"/>
                          <a:cs typeface="Times New Roman"/>
                        </a:rPr>
                        <a:t>залоза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Мошонка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err="1">
                          <a:latin typeface="Calibri"/>
                          <a:ea typeface="Times New Roman"/>
                          <a:cs typeface="Times New Roman"/>
                        </a:rPr>
                        <a:t>Пеніс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32656"/>
            <a:ext cx="9270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Вторинні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статеві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ознаки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жінок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556792"/>
            <a:ext cx="483331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-Добре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розвинені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груди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розміри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легші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кістки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Менший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зріст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Довгий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відносно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кінцівок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тулуб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Слабша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делікатніша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скелета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Менший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-Брак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заросту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обличчя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Волосся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трохи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пігментовані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S-подібна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ключиця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Вузькі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плечі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довші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два ребра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-Через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репродуктивні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функції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грудна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клітка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бочкувата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розташована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діафрагма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розташоване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поперечно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гортань,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печінка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легені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family-doctor.com.ua/wp-content/uploads/2011/11/polovoe-sozrevanie-devoch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56792"/>
            <a:ext cx="5256584" cy="254659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837</TotalTime>
  <Words>1334</Words>
  <Application>Microsoft Office PowerPoint</Application>
  <PresentationFormat>Экран (4:3)</PresentationFormat>
  <Paragraphs>246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116</cp:revision>
  <dcterms:created xsi:type="dcterms:W3CDTF">2013-05-10T11:28:15Z</dcterms:created>
  <dcterms:modified xsi:type="dcterms:W3CDTF">2013-05-30T19:42:52Z</dcterms:modified>
</cp:coreProperties>
</file>