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1" r:id="rId4"/>
    <p:sldId id="262" r:id="rId5"/>
    <p:sldId id="259" r:id="rId6"/>
    <p:sldId id="260" r:id="rId7"/>
    <p:sldId id="25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Стадія захопленості</c:v>
                </c:pt>
                <c:pt idx="1">
                  <c:v>Стадія ризику</c:v>
                </c:pt>
                <c:pt idx="2">
                  <c:v>Відсутність залежності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0.52</c:v>
                </c:pt>
                <c:pt idx="1">
                  <c:v>0.39</c:v>
                </c:pt>
                <c:pt idx="2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Стадія захопленості</c:v>
                </c:pt>
                <c:pt idx="1">
                  <c:v>Стадія ризику</c:v>
                </c:pt>
                <c:pt idx="2">
                  <c:v>Відсутність залежності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20619416"/>
        <c:axId val="420615104"/>
        <c:axId val="0"/>
      </c:bar3DChart>
      <c:catAx>
        <c:axId val="42061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0615104"/>
        <c:crosses val="autoZero"/>
        <c:auto val="1"/>
        <c:lblAlgn val="ctr"/>
        <c:lblOffset val="100"/>
        <c:noMultiLvlLbl val="0"/>
      </c:catAx>
      <c:valAx>
        <c:axId val="42061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0619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79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04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71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890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458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5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264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4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19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40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08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89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14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48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3D02F68-2325-4FCB-AEAA-CDCF9C084D9A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DD7C467-C6B1-45A7-A368-43D750E5C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85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49147"/>
            <a:ext cx="11382001" cy="2971051"/>
          </a:xfrm>
        </p:spPr>
        <p:txBody>
          <a:bodyPr/>
          <a:lstStyle/>
          <a:p>
            <a:pPr algn="ctr"/>
            <a:r>
              <a:rPr lang="ru-RU" b="0" dirty="0" err="1"/>
              <a:t>К</a:t>
            </a:r>
            <a:r>
              <a:rPr lang="ru-RU" b="0" dirty="0" err="1" smtClean="0"/>
              <a:t>омп'ютерна</a:t>
            </a:r>
            <a:r>
              <a:rPr lang="ru-RU" b="0" dirty="0" smtClean="0"/>
              <a:t> </a:t>
            </a:r>
            <a:r>
              <a:rPr lang="ru-RU" b="0" dirty="0" err="1" smtClean="0"/>
              <a:t>залежність</a:t>
            </a:r>
            <a:r>
              <a:rPr lang="en-US" b="0" dirty="0" smtClean="0"/>
              <a:t> </a:t>
            </a:r>
            <a:r>
              <a:rPr lang="uk-UA" b="0" dirty="0" smtClean="0"/>
              <a:t>дітей та підлітків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Запровадження комп’ютерних технологій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35" y="2222287"/>
            <a:ext cx="4469912" cy="384823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dirty="0"/>
              <a:t>Бурхливий розвиток комп'ютерних технологій в останні роки накладає певні умови розвитку особистості сучасного дитини. Потужний потік нової інформації, застосування комп'ютерних технологій, саме поширення ігор надає великий вплив на виховання сучасних дітей і підлітків. Створення виховного простору - це необхідна умова становлення дитини не тільки у стінах освітнього закладу, але й за його межами. Сьогодні істотно змінюється структура дозвілля дітей і підлітків. Істотну роль виховного процесу займає комп'ютер. Він поєднує у собі можливості телевізора, DVD приставки, музичного центру, книжки.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15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 комп’ютерної залежності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коли </a:t>
            </a:r>
            <a:r>
              <a:rPr lang="uk-UA" dirty="0"/>
              <a:t>батьки просять абстрагуватися від гри за комп'ютером, підліток висловлює яскраве небажання робити це;</a:t>
            </a:r>
            <a:endParaRPr lang="ru-RU" dirty="0"/>
          </a:p>
          <a:p>
            <a:r>
              <a:rPr lang="uk-UA" dirty="0" smtClean="0"/>
              <a:t>якщо </a:t>
            </a:r>
            <a:r>
              <a:rPr lang="uk-UA" dirty="0"/>
              <a:t>все-таки дитину відволікли від комп'ютера, вона стає дуже дратівливою;</a:t>
            </a:r>
            <a:endParaRPr lang="ru-RU" dirty="0"/>
          </a:p>
          <a:p>
            <a:r>
              <a:rPr lang="uk-UA" dirty="0" smtClean="0"/>
              <a:t>дитина </a:t>
            </a:r>
            <a:r>
              <a:rPr lang="uk-UA" dirty="0"/>
              <a:t>витрачає дуже багато грошей, щоб оновлювати комп’ютерні програми й купувати  нові ігри;</a:t>
            </a:r>
            <a:endParaRPr lang="ru-RU" dirty="0"/>
          </a:p>
          <a:p>
            <a:r>
              <a:rPr lang="uk-UA" dirty="0" smtClean="0"/>
              <a:t>підліток </a:t>
            </a:r>
            <a:r>
              <a:rPr lang="uk-UA" dirty="0"/>
              <a:t>забуває про домашні справи та обов'язки, про навчання;</a:t>
            </a:r>
            <a:endParaRPr lang="ru-RU" dirty="0"/>
          </a:p>
          <a:p>
            <a:r>
              <a:rPr lang="uk-UA" dirty="0" smtClean="0"/>
              <a:t>збивається </a:t>
            </a:r>
            <a:r>
              <a:rPr lang="uk-UA" dirty="0"/>
              <a:t>повністю графік харчування і сну, дитина починає нехтувати власним здоров'ям;</a:t>
            </a:r>
            <a:endParaRPr lang="ru-RU" dirty="0"/>
          </a:p>
          <a:p>
            <a:r>
              <a:rPr lang="uk-UA" dirty="0" smtClean="0"/>
              <a:t>коли </a:t>
            </a:r>
            <a:r>
              <a:rPr lang="uk-UA" dirty="0"/>
              <a:t>дитина починає грати чи вчиться працювати за комп'ютером, вона відчуває емоційне піднесення;</a:t>
            </a:r>
            <a:endParaRPr lang="ru-RU" dirty="0"/>
          </a:p>
          <a:p>
            <a:r>
              <a:rPr lang="uk-UA" dirty="0" smtClean="0"/>
              <a:t>дитина </a:t>
            </a:r>
            <a:r>
              <a:rPr lang="uk-UA" dirty="0"/>
              <a:t>відчуває почуття ейфорії, коли за комп'ютером;</a:t>
            </a:r>
            <a:endParaRPr lang="ru-RU" dirty="0"/>
          </a:p>
          <a:p>
            <a:r>
              <a:rPr lang="uk-UA" dirty="0" smtClean="0"/>
              <a:t>він </a:t>
            </a:r>
            <a:r>
              <a:rPr lang="uk-UA" dirty="0"/>
              <a:t>смакує і продумує з усіма подробицями своє наступне перебування у світі комп'ютерної фантастики, що сприяє поліпшенню настрою і захоплює усі помисли, багато мріє про те, як швидко він почне грати.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66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</a:t>
            </a:r>
            <a:r>
              <a:rPr lang="uk-UA" dirty="0" err="1" smtClean="0"/>
              <a:t>ії</a:t>
            </a:r>
            <a:r>
              <a:rPr lang="uk-UA" dirty="0" smtClean="0"/>
              <a:t> </a:t>
            </a:r>
            <a:r>
              <a:rPr lang="uk-UA" dirty="0" err="1" smtClean="0"/>
              <a:t>формумання</a:t>
            </a:r>
            <a:r>
              <a:rPr lang="uk-UA" dirty="0" smtClean="0"/>
              <a:t> комп’ютерної залежності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Стадія захопленості.</a:t>
            </a:r>
          </a:p>
          <a:p>
            <a:pPr marL="0" indent="0">
              <a:buNone/>
            </a:pPr>
            <a:r>
              <a:rPr lang="uk-UA" dirty="0" smtClean="0"/>
              <a:t>Цей </a:t>
            </a:r>
            <a:r>
              <a:rPr lang="uk-UA" dirty="0"/>
              <a:t>період протікає  досить довго, із своїх індивідуальних особливостей підліток може зупинитися у формуванні тяги одному з попередніх періодів виникнення, в такий спосіб, потреба зникає швидше. Але якщо цього немає й немовля проходить все періоди формування психологічної потреби у віртуальної, то, отже, дана стадія матиме затяжного характеру.</a:t>
            </a:r>
            <a:endParaRPr lang="ru-RU" dirty="0"/>
          </a:p>
          <a:p>
            <a:r>
              <a:rPr lang="uk-UA" dirty="0" smtClean="0"/>
              <a:t>Стадія </a:t>
            </a:r>
            <a:r>
              <a:rPr lang="uk-UA" dirty="0"/>
              <a:t>ризику залежності.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Дитина починає порівнювати реальний і віртуальний світи і віддає перевагу останньому. Комп'ютерна реальність дозволяє дітям здійснити свої мрії. Один мріяв бути сильним, щоб усі його боялися, у грі він б'є, грабує чи вбиває інших людей. У реальному світі він давно був би впійманий міліцією і засуджений. Але ні, тут, у грі, їй усе зійшло з рук: він сховався від переслідування поліції та може спокійно продовжувати свою грабіжницьку діяльність. Багатьма дослідженнями доведено, що людина прагне постійно отримувати позитивні емоції, готова постійно повторювати дії, що приносять їй задоволення.</a:t>
            </a:r>
            <a:endParaRPr lang="ru-RU" dirty="0"/>
          </a:p>
          <a:p>
            <a:r>
              <a:rPr lang="uk-UA" dirty="0" smtClean="0"/>
              <a:t>Стадія </a:t>
            </a:r>
            <a:r>
              <a:rPr lang="uk-UA" dirty="0"/>
              <a:t>залежності.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Тут уже чітко відбуваються серйозні зміни ціннісно-змістовій сфері дитини. Відбувається зміна самосвідомості і самооцінки. Комп'ютер повністю витісняє реальний світ.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Для дітей комп'ютерна гра виступає у ролі наркотику. Якщо  протягом якогось періоду їхній потяг не заміщується, всі вони впадають у стан, близький до свого роду ломки, відчувають негативні емоції, перетворюються на дратівливих і агресивних, впадають у прострацію. Такі явища із клінічною погляду називаються психопатологією, чи стилем існування, що викликають цю патологію.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2878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Дослідження рівня </a:t>
            </a:r>
            <a:r>
              <a:rPr lang="uk-UA" dirty="0"/>
              <a:t>комп'ютерної </a:t>
            </a:r>
            <a:r>
              <a:rPr lang="uk-UA" dirty="0" smtClean="0"/>
              <a:t>залежності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10187039" cy="3638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Для дослідження комп'ютерної залежності використаний «Спосіб </a:t>
            </a:r>
            <a:r>
              <a:rPr lang="uk-UA" dirty="0" err="1"/>
              <a:t>скринінгової</a:t>
            </a:r>
            <a:r>
              <a:rPr lang="uk-UA" dirty="0"/>
              <a:t> діагностики комп'ютерної залежності» . Спосіб пропонує одинадцять питань, на які потрібно відповідати відповідно шкалі. За відповідь «ніколи» - 1 бал, за відповідь «</a:t>
            </a:r>
            <a:r>
              <a:rPr lang="uk-UA" dirty="0" err="1"/>
              <a:t>рідко</a:t>
            </a:r>
            <a:r>
              <a:rPr lang="uk-UA" dirty="0"/>
              <a:t>» - 2 </a:t>
            </a:r>
            <a:r>
              <a:rPr lang="uk-UA" dirty="0" err="1"/>
              <a:t>бала</a:t>
            </a:r>
            <a:r>
              <a:rPr lang="uk-UA" dirty="0"/>
              <a:t>, за відповідь «часто» - 3 </a:t>
            </a:r>
            <a:r>
              <a:rPr lang="uk-UA" dirty="0" err="1"/>
              <a:t>бала</a:t>
            </a:r>
            <a:r>
              <a:rPr lang="uk-UA" dirty="0"/>
              <a:t>, за відповідь «часто-густо» - 4 </a:t>
            </a:r>
            <a:r>
              <a:rPr lang="uk-UA" dirty="0" err="1"/>
              <a:t>бала</a:t>
            </a:r>
            <a:r>
              <a:rPr lang="uk-UA" dirty="0"/>
              <a:t>. Отже, метод виділяє чотири рівні комп'ютерної залежності: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 До 15 балів — 0 % ризику комп'ютерної залежності;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16-22 балів — стадія захопленості;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23-37балів — ризик розвитку комп'ютерної залежності.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більше 38 балів — наявність комп'ютерної залежності.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950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Результати дослідження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922932"/>
              </p:ext>
            </p:extLst>
          </p:nvPr>
        </p:nvGraphicFramePr>
        <p:xfrm>
          <a:off x="357831" y="2411970"/>
          <a:ext cx="10553700" cy="363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6930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9773" y="453081"/>
            <a:ext cx="10083113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300" b="1" dirty="0"/>
              <a:t>&gt;</a:t>
            </a:r>
            <a:r>
              <a:rPr lang="uk-UA" sz="1300" b="1" dirty="0" smtClean="0"/>
              <a:t>Бібліографічний </a:t>
            </a:r>
            <a:r>
              <a:rPr lang="uk-UA" sz="1300" b="1" dirty="0"/>
              <a:t>список</a:t>
            </a:r>
            <a:endParaRPr lang="ru-RU" sz="1300" dirty="0"/>
          </a:p>
          <a:p>
            <a:r>
              <a:rPr lang="uk-UA" sz="1300" b="1" dirty="0"/>
              <a:t> </a:t>
            </a:r>
            <a:endParaRPr lang="ru-RU" sz="1300" dirty="0"/>
          </a:p>
          <a:p>
            <a:r>
              <a:rPr lang="uk-UA" sz="1300" dirty="0"/>
              <a:t>1. Ахмед, Ю. </a:t>
            </a:r>
            <a:r>
              <a:rPr lang="uk-UA" sz="1300" dirty="0" smtClean="0"/>
              <a:t>І. Чатова </a:t>
            </a:r>
            <a:r>
              <a:rPr lang="uk-UA" sz="1300" dirty="0"/>
              <a:t>залежність як психосоціальна проблема [Текст] / Ю. І. Ахмед. – М., 1991.</a:t>
            </a:r>
            <a:endParaRPr lang="ru-RU" sz="1300" dirty="0"/>
          </a:p>
          <a:p>
            <a:r>
              <a:rPr lang="uk-UA" sz="1300" dirty="0"/>
              <a:t>2. Берн, Еге. Ігри, у яких грають люди. Психологія людських стосунків [Текст] / Еге. Берн. – М.: 2002.- 400 з.</a:t>
            </a:r>
            <a:endParaRPr lang="ru-RU" sz="1300" dirty="0"/>
          </a:p>
          <a:p>
            <a:r>
              <a:rPr lang="uk-UA" sz="1300" dirty="0"/>
              <a:t>3.Бурлачук, Л. Ф. Морозов, З. М. Словник – довідник </a:t>
            </a:r>
            <a:r>
              <a:rPr lang="uk-UA" sz="1300" dirty="0" smtClean="0"/>
              <a:t>по психодіагностиці </a:t>
            </a:r>
            <a:r>
              <a:rPr lang="uk-UA" sz="1300" dirty="0"/>
              <a:t>[Текст] / Л. </a:t>
            </a:r>
            <a:r>
              <a:rPr lang="uk-UA" sz="1300" dirty="0" err="1"/>
              <a:t>Ф.Бурлачук</a:t>
            </a:r>
            <a:r>
              <a:rPr lang="uk-UA" sz="1300" dirty="0"/>
              <a:t>, З. М. Морозов. – СПб. : Вид-во Пітер, 2000. – 355 з.</a:t>
            </a:r>
            <a:endParaRPr lang="ru-RU" sz="1300" dirty="0"/>
          </a:p>
          <a:p>
            <a:r>
              <a:rPr lang="uk-UA" sz="1300" dirty="0"/>
              <a:t>4. </a:t>
            </a:r>
            <a:r>
              <a:rPr lang="uk-UA" sz="1300" dirty="0" smtClean="0"/>
              <a:t>Віртуальна </a:t>
            </a:r>
            <a:r>
              <a:rPr lang="uk-UA" sz="1300" dirty="0"/>
              <a:t>бібліотека текстів, навчальної та наукової літератури з психології (</a:t>
            </a:r>
            <a:r>
              <a:rPr lang="uk-UA" sz="1300" dirty="0" err="1"/>
              <a:t>адресу:psychology</a:t>
            </a:r>
            <a:r>
              <a:rPr lang="uk-UA" sz="1300" dirty="0"/>
              <a:t>/</a:t>
            </a:r>
            <a:r>
              <a:rPr lang="uk-UA" sz="1300" dirty="0" err="1"/>
              <a:t>Library</a:t>
            </a:r>
            <a:r>
              <a:rPr lang="uk-UA" sz="1300" dirty="0"/>
              <a:t>).</a:t>
            </a:r>
            <a:endParaRPr lang="ru-RU" sz="1300" dirty="0"/>
          </a:p>
          <a:p>
            <a:r>
              <a:rPr lang="uk-UA" sz="1300" dirty="0"/>
              <a:t>5. </a:t>
            </a:r>
            <a:r>
              <a:rPr lang="uk-UA" sz="1300" dirty="0" smtClean="0"/>
              <a:t>Віртуальна </a:t>
            </a:r>
            <a:r>
              <a:rPr lang="uk-UA" sz="1300" dirty="0"/>
              <a:t>бібліотека наукової літератури з інформатики (</a:t>
            </a:r>
            <a:r>
              <a:rPr lang="uk-UA" sz="1300" dirty="0" err="1"/>
              <a:t>адресу:informatics</a:t>
            </a:r>
            <a:r>
              <a:rPr lang="uk-UA" sz="1300" dirty="0"/>
              <a:t>/</a:t>
            </a:r>
            <a:r>
              <a:rPr lang="uk-UA" sz="1300" dirty="0" err="1"/>
              <a:t>Library</a:t>
            </a:r>
            <a:r>
              <a:rPr lang="uk-UA" sz="1300" dirty="0"/>
              <a:t>).</a:t>
            </a:r>
            <a:endParaRPr lang="ru-RU" sz="1300" dirty="0"/>
          </a:p>
          <a:p>
            <a:r>
              <a:rPr lang="uk-UA" sz="1300" dirty="0"/>
              <a:t>6. </a:t>
            </a:r>
            <a:r>
              <a:rPr lang="uk-UA" sz="1300" dirty="0" smtClean="0"/>
              <a:t>Віртуальна </a:t>
            </a:r>
            <a:r>
              <a:rPr lang="uk-UA" sz="1300" dirty="0"/>
              <a:t>бібліотека текстів, навчальної та наукової літератури (адресу: </a:t>
            </a:r>
            <a:r>
              <a:rPr lang="uk-UA" sz="1300" u="sng" dirty="0"/>
              <a:t>&gt;</a:t>
            </a:r>
            <a:r>
              <a:rPr lang="uk-UA" sz="1300" u="sng" dirty="0" err="1"/>
              <a:t>bookivedi</a:t>
            </a:r>
            <a:r>
              <a:rPr lang="uk-UA" sz="1300" dirty="0"/>
              <a:t>)</a:t>
            </a:r>
            <a:endParaRPr lang="ru-RU" sz="1300" dirty="0"/>
          </a:p>
          <a:p>
            <a:r>
              <a:rPr lang="uk-UA" sz="1300" dirty="0"/>
              <a:t>7.Гиппенрейтер, Ю. Б. Психологія індивідуальних відмінностей [Текст] / під ред. Ю. </a:t>
            </a:r>
            <a:r>
              <a:rPr lang="uk-UA" sz="1300" dirty="0" err="1"/>
              <a:t>Б.Гиппенрейтера</a:t>
            </a:r>
            <a:r>
              <a:rPr lang="uk-UA" sz="1300" dirty="0"/>
              <a:t>, У. Я. Романова – М. : Вид-во МДУ, 1987. – 466 з.</a:t>
            </a:r>
            <a:endParaRPr lang="ru-RU" sz="1300" dirty="0"/>
          </a:p>
          <a:p>
            <a:r>
              <a:rPr lang="uk-UA" sz="1300" dirty="0"/>
              <a:t>8.Еникеев, М. І. Спільна й соціальна психологія [Текст] / М. </a:t>
            </a:r>
            <a:r>
              <a:rPr lang="uk-UA" sz="1300" dirty="0" err="1"/>
              <a:t>І.Еникеев</a:t>
            </a:r>
            <a:r>
              <a:rPr lang="uk-UA" sz="1300" dirty="0"/>
              <a:t>. - М. : Видавничий центр «Академія», 2000. – 512 з.</a:t>
            </a:r>
            <a:endParaRPr lang="ru-RU" sz="1300" dirty="0"/>
          </a:p>
          <a:p>
            <a:r>
              <a:rPr lang="uk-UA" sz="1300" dirty="0"/>
              <a:t>9.Коррин, З</a:t>
            </a:r>
            <a:r>
              <a:rPr lang="uk-UA" sz="1300" dirty="0" smtClean="0"/>
              <a:t>. Зісковзнути </a:t>
            </a:r>
            <a:r>
              <a:rPr lang="uk-UA" sz="1300" dirty="0"/>
              <a:t>з </a:t>
            </a:r>
            <a:r>
              <a:rPr lang="uk-UA" sz="1300" dirty="0" smtClean="0"/>
              <a:t>гачка: </a:t>
            </a:r>
            <a:r>
              <a:rPr lang="uk-UA" sz="1300" dirty="0"/>
              <a:t>Як позбутися шкідливих звичок та упереджень [Текст] / </a:t>
            </a:r>
            <a:r>
              <a:rPr lang="uk-UA" sz="1300" dirty="0" err="1"/>
              <a:t>З.Коррин</a:t>
            </a:r>
            <a:r>
              <a:rPr lang="uk-UA" sz="1300" dirty="0"/>
              <a:t>. –</a:t>
            </a:r>
            <a:r>
              <a:rPr lang="uk-UA" sz="1300" dirty="0" err="1"/>
              <a:t>Спб</a:t>
            </a:r>
            <a:r>
              <a:rPr lang="uk-UA" sz="1300" dirty="0"/>
              <a:t>.: Пітер, 1997</a:t>
            </a:r>
            <a:endParaRPr lang="ru-RU" sz="1300" dirty="0"/>
          </a:p>
          <a:p>
            <a:r>
              <a:rPr lang="uk-UA" sz="1300" dirty="0"/>
              <a:t>10.Леонгард До. Акцентуйовані особистості [Текст] / </a:t>
            </a:r>
            <a:r>
              <a:rPr lang="uk-UA" sz="1300" dirty="0" err="1"/>
              <a:t>До.Леонгард</a:t>
            </a:r>
            <a:r>
              <a:rPr lang="uk-UA" sz="1300" dirty="0"/>
              <a:t>. – СПб. : Пітер, 2000. – 272 з.</a:t>
            </a:r>
            <a:endParaRPr lang="ru-RU" sz="1300" dirty="0"/>
          </a:p>
          <a:p>
            <a:r>
              <a:rPr lang="uk-UA" sz="1300" dirty="0"/>
              <a:t>11. Личко А. Є. Підліткова психіатрія [Текст] / А. Є. Личко. – М. : Просвітництво, 1999. – 430 з.</a:t>
            </a:r>
            <a:endParaRPr lang="ru-RU" sz="1300" dirty="0"/>
          </a:p>
          <a:p>
            <a:r>
              <a:rPr lang="uk-UA" sz="1300" dirty="0"/>
              <a:t>12. </a:t>
            </a:r>
            <a:r>
              <a:rPr lang="uk-UA" sz="1300" dirty="0" err="1"/>
              <a:t>Кареліна</a:t>
            </a:r>
            <a:r>
              <a:rPr lang="uk-UA" sz="1300" dirty="0"/>
              <a:t>, А. А. Психологічні тести [Текст] / Під ред. А.А. </a:t>
            </a:r>
            <a:r>
              <a:rPr lang="uk-UA" sz="1300" dirty="0" err="1"/>
              <a:t>Кареліна</a:t>
            </a:r>
            <a:r>
              <a:rPr lang="uk-UA" sz="1300" dirty="0"/>
              <a:t>: У2т.- М.:</a:t>
            </a:r>
            <a:r>
              <a:rPr lang="uk-UA" sz="1300" dirty="0" err="1"/>
              <a:t>Гуманит</a:t>
            </a:r>
            <a:r>
              <a:rPr lang="uk-UA" sz="1300" dirty="0"/>
              <a:t>. вид. </a:t>
            </a:r>
            <a:r>
              <a:rPr lang="uk-UA" sz="1300" dirty="0" err="1"/>
              <a:t>ЦентрВЛАДОС</a:t>
            </a:r>
            <a:r>
              <a:rPr lang="uk-UA" sz="1300" dirty="0"/>
              <a:t>, 2000. – 322 з.</a:t>
            </a:r>
            <a:endParaRPr lang="ru-RU" sz="1300" dirty="0"/>
          </a:p>
          <a:p>
            <a:r>
              <a:rPr lang="uk-UA" sz="1300" dirty="0"/>
              <a:t>13. Михайлов, А. З характеру // Людина й культура: Індивідуальність історія культури [Текст] / А. Михайлов. – М.: 1990.</a:t>
            </a:r>
            <a:endParaRPr lang="ru-RU" sz="1300" dirty="0"/>
          </a:p>
          <a:p>
            <a:r>
              <a:rPr lang="uk-UA" sz="1300" dirty="0"/>
              <a:t>14. Москаленко, У. Д. Залежність: Сімейна хвороба [Текст] / У. Д. Москаленко. – М. : ПЕРСЭ, 2002</a:t>
            </a:r>
            <a:endParaRPr lang="ru-RU" sz="1300" dirty="0"/>
          </a:p>
          <a:p>
            <a:r>
              <a:rPr lang="uk-UA" sz="1300" dirty="0"/>
              <a:t>15. </a:t>
            </a:r>
            <a:r>
              <a:rPr lang="uk-UA" sz="1300" dirty="0" err="1"/>
              <a:t>Нємов</a:t>
            </a:r>
            <a:r>
              <a:rPr lang="uk-UA" sz="1300" dirty="0"/>
              <a:t>, Р. З. Психологія [Текст]:</a:t>
            </a:r>
            <a:r>
              <a:rPr lang="uk-UA" sz="1300" dirty="0" err="1"/>
              <a:t>Учеб</a:t>
            </a:r>
            <a:r>
              <a:rPr lang="uk-UA" sz="1300" dirty="0"/>
              <a:t>. </a:t>
            </a:r>
            <a:r>
              <a:rPr lang="uk-UA" sz="1300" dirty="0" smtClean="0"/>
              <a:t>Для </a:t>
            </a:r>
            <a:r>
              <a:rPr lang="uk-UA" sz="1300" dirty="0" err="1" smtClean="0"/>
              <a:t>студ.Вищ.Пед.Навч</a:t>
            </a:r>
            <a:r>
              <a:rPr lang="uk-UA" sz="1300" dirty="0" smtClean="0"/>
              <a:t>. </a:t>
            </a:r>
            <a:r>
              <a:rPr lang="uk-UA" sz="1300" dirty="0"/>
              <a:t>Закладів: У три </a:t>
            </a:r>
            <a:r>
              <a:rPr lang="uk-UA" sz="1300" dirty="0" err="1"/>
              <a:t>кн</a:t>
            </a:r>
            <a:r>
              <a:rPr lang="uk-UA" sz="1300" dirty="0"/>
              <a:t>. – 4-те вид. </a:t>
            </a:r>
            <a:r>
              <a:rPr lang="uk-UA" sz="1300" dirty="0" err="1"/>
              <a:t>ЦентрВЛАДОС</a:t>
            </a:r>
            <a:r>
              <a:rPr lang="uk-UA" sz="1300" dirty="0"/>
              <a:t>, 2001</a:t>
            </a:r>
            <a:endParaRPr lang="ru-RU" sz="1300" dirty="0"/>
          </a:p>
          <a:p>
            <a:r>
              <a:rPr lang="uk-UA" sz="1300" dirty="0"/>
              <a:t>16. </a:t>
            </a:r>
            <a:r>
              <a:rPr lang="uk-UA" sz="1300" dirty="0" err="1"/>
              <a:t>Ожегов</a:t>
            </a:r>
            <a:r>
              <a:rPr lang="uk-UA" sz="1300" dirty="0"/>
              <a:t>, З. І. Тлумачний словник російської [Текст] / З. І. </a:t>
            </a:r>
            <a:r>
              <a:rPr lang="uk-UA" sz="1300" dirty="0" err="1"/>
              <a:t>Ожегов</a:t>
            </a:r>
            <a:r>
              <a:rPr lang="uk-UA" sz="1300" dirty="0"/>
              <a:t>. – М.:</a:t>
            </a:r>
            <a:r>
              <a:rPr lang="uk-UA" sz="1300" dirty="0" err="1"/>
              <a:t>Азбуковик</a:t>
            </a:r>
            <a:r>
              <a:rPr lang="uk-UA" sz="1300" dirty="0"/>
              <a:t>, 1999.- 944 з.</a:t>
            </a:r>
            <a:endParaRPr lang="ru-RU" sz="1300" dirty="0"/>
          </a:p>
          <a:p>
            <a:r>
              <a:rPr lang="uk-UA" sz="1300" dirty="0"/>
              <a:t>17.Рогов, Є. І. Загальна психологія [Текст] / Склад. Є. </a:t>
            </a:r>
            <a:r>
              <a:rPr lang="uk-UA" sz="1300" dirty="0" err="1"/>
              <a:t>І.Рогов</a:t>
            </a:r>
            <a:r>
              <a:rPr lang="uk-UA" sz="1300" dirty="0"/>
              <a:t> – М. :ВЛАДОС, 1995. – 400 з.</a:t>
            </a:r>
            <a:endParaRPr lang="ru-RU" sz="1300" dirty="0"/>
          </a:p>
          <a:p>
            <a:r>
              <a:rPr lang="uk-UA" sz="1300" dirty="0"/>
              <a:t>18. </a:t>
            </a:r>
            <a:r>
              <a:rPr lang="uk-UA" sz="1300" dirty="0" err="1"/>
              <a:t>Столяренка</a:t>
            </a:r>
            <a:r>
              <a:rPr lang="uk-UA" sz="1300" dirty="0"/>
              <a:t>, Л. Д. Основи психології [Текст] :</a:t>
            </a:r>
            <a:r>
              <a:rPr lang="uk-UA" sz="1300" dirty="0" err="1"/>
              <a:t>учеб</a:t>
            </a:r>
            <a:r>
              <a:rPr lang="uk-UA" sz="1300" dirty="0"/>
              <a:t>. посібник / Л. Д. </a:t>
            </a:r>
            <a:r>
              <a:rPr lang="uk-UA" sz="1300" dirty="0" err="1"/>
              <a:t>Столяренка</a:t>
            </a:r>
            <a:r>
              <a:rPr lang="uk-UA" sz="1300" dirty="0"/>
              <a:t>. – </a:t>
            </a:r>
            <a:r>
              <a:rPr lang="uk-UA" sz="1300" dirty="0" err="1"/>
              <a:t>Ростовн</a:t>
            </a:r>
            <a:r>
              <a:rPr lang="uk-UA" sz="1300" dirty="0"/>
              <a:t>/Д: Фенікс, 2003. – 672</a:t>
            </a:r>
            <a:endParaRPr lang="ru-RU" sz="1300" dirty="0"/>
          </a:p>
          <a:p>
            <a:r>
              <a:rPr lang="uk-UA" sz="1300" dirty="0"/>
              <a:t>19. Юр'єва, Л. </a:t>
            </a:r>
            <a:r>
              <a:rPr lang="uk-UA" sz="1300" dirty="0" err="1"/>
              <a:t>М.Больбот</a:t>
            </a:r>
            <a:r>
              <a:rPr lang="uk-UA" sz="1300" dirty="0"/>
              <a:t>, Т. Ю. Комп'ютерна залежність: формування, діагностика, корекція і профілактика: Монографія [Текст] / Т. </a:t>
            </a:r>
            <a:r>
              <a:rPr lang="uk-UA" sz="1300" dirty="0" err="1"/>
              <a:t>Ю.Больбот</a:t>
            </a:r>
            <a:r>
              <a:rPr lang="uk-UA" sz="1300" dirty="0"/>
              <a:t>, Л. М. Юр'єва. – </a:t>
            </a:r>
            <a:r>
              <a:rPr lang="uk-UA" sz="1300" dirty="0" err="1"/>
              <a:t>Дніпропетровськ:Пороги</a:t>
            </a:r>
            <a:r>
              <a:rPr lang="uk-UA" sz="1300" dirty="0"/>
              <a:t>, 2006. –196с.</a:t>
            </a:r>
            <a:endParaRPr lang="ru-RU" sz="1300" dirty="0"/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763278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Допускает цитирование</Template>
  <TotalTime>89</TotalTime>
  <Words>561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Цитаты</vt:lpstr>
      <vt:lpstr>Комп'ютерна залежність дітей та підлітків</vt:lpstr>
      <vt:lpstr>Запровадження комп’ютерних технологій</vt:lpstr>
      <vt:lpstr>Ознаки комп’ютерної залежності</vt:lpstr>
      <vt:lpstr>Стадії формумання комп’ютерної залежності</vt:lpstr>
      <vt:lpstr>Дослідження рівня комп'ютерної залежності</vt:lpstr>
      <vt:lpstr>Результати дослідження</vt:lpstr>
      <vt:lpstr>Презентация PowerPoint</vt:lpstr>
    </vt:vector>
  </TitlesOfParts>
  <Company>Win-Torrent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Комп'ютерна залежність дітей та підлітків</dc:title>
  <dc:creator>Алексей Пеньковский</dc:creator>
  <cp:lastModifiedBy>Алексей Пеньковский</cp:lastModifiedBy>
  <cp:revision>5</cp:revision>
  <dcterms:created xsi:type="dcterms:W3CDTF">2014-03-05T17:32:39Z</dcterms:created>
  <dcterms:modified xsi:type="dcterms:W3CDTF">2014-03-05T19:02:28Z</dcterms:modified>
</cp:coreProperties>
</file>