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142984"/>
            <a:ext cx="6786610" cy="3571900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Клітинна будова тварини.</a:t>
            </a:r>
            <a:br>
              <a:rPr lang="uk-UA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варинної клітини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4px-Animal_mitochondrion_diagram_uk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49" y="1500174"/>
            <a:ext cx="5221105" cy="33291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3286148" cy="57864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тваринних та рослинних клітинах можна помітити органели —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мітохондрії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Це, так звані, «енергетичні станції» в клітині, що забезпечують енергією процеси життєдіяльності. В тваринних клітинах, на відміну від клітин рослин чи грибів, відсутні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вакуолі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 клітинним соком. В одноклітинних тварин зустрічаються травні вакуолі, в них перетравлюється їжа.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ndomembrane_system_diagram_uk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5111750" cy="41460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714356"/>
            <a:ext cx="3286148" cy="5786478"/>
          </a:xfrm>
        </p:spPr>
        <p:txBody>
          <a:bodyPr>
            <a:no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клітинах тварин, крім окремих одноклітинних видів немає хлоропластів. Відповідно, більшість тварин нездатні синтезувати органічні сполуки із неорганічних речовин. Вони відносяться до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гетеротрофів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Гетеротрофами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споживають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Запасною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вуглевод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глікоген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57826"/>
            <a:ext cx="8715436" cy="1347810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 тваринні, так і рослинні клітини здатні до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поділу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поділі спочатку розподіляється спадковий матеріал, а вже потім ділиться сама  цитоплазма. Таким чином утворюються дочірні клітини. Вони за набором спадкової інформації і власною будовою схожі на материнську.</a:t>
            </a:r>
          </a:p>
          <a:p>
            <a:endParaRPr lang="uk-UA" dirty="0"/>
          </a:p>
        </p:txBody>
      </p:sp>
      <p:pic>
        <p:nvPicPr>
          <p:cNvPr id="9" name="Рисунок 8" descr="TimeLapseMicroscopyCancerCells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500042"/>
            <a:ext cx="5992836" cy="4494627"/>
          </a:xfrm>
        </p:spPr>
      </p:pic>
      <p:sp>
        <p:nvSpPr>
          <p:cNvPr id="10" name="TextBox 9"/>
          <p:cNvSpPr txBox="1"/>
          <p:nvPr/>
        </p:nvSpPr>
        <p:spPr>
          <a:xfrm>
            <a:off x="142844" y="14285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Поділ ракових клітин</a:t>
            </a:r>
            <a:endParaRPr lang="uk-UA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928670"/>
            <a:ext cx="5429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-785842"/>
            <a:ext cx="114271" cy="15555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Содержимое 4" descr="395px-Priroda6_4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785794"/>
            <a:ext cx="535639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3214710" cy="59293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основною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одиницею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будь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надцарства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Прокаріотів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Еукаріотів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перших  належать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ціанобактерії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до других 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царств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ell_membrane_detailed_diagram_4_uk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118248"/>
            <a:ext cx="5572164" cy="65317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428604"/>
            <a:ext cx="3322669" cy="57689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протоплазмою 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протоплазма оточена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напівпроникною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плазматичною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мембраною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плазмалемою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Функції :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 обмеження внутрішнього середовища клітини;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збереження форми клітини;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захист від пошкоджень 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різноманітних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впливів ззовні;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регуляція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надходження іонів в клітину;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иведення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 клітини кінцевих продуктів обміну речовин;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об'єднання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окремих клітин в тканини;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фагоцитозу 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піноцитозу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14313" y="1785938"/>
            <a:ext cx="2857500" cy="4572000"/>
          </a:xfrm>
          <a:prstGeom prst="plaque">
            <a:avLst>
              <a:gd name="adj" fmla="val 5005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marL="457200" indent="-454025" algn="just">
              <a:buClrTx/>
              <a:buFontTx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Ендоплазма-тична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сітка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:</a:t>
            </a:r>
          </a:p>
          <a:p>
            <a:pPr marL="457200" indent="-454025" algn="just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) 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гладка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б)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шорстка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- 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Апарат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Гольджі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 marL="457200" indent="-454025">
              <a:buFont typeface="Cambria" pitchFamily="16" charset="0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Лізосоми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 marL="457200" indent="-454025">
              <a:buFont typeface="Cambria" pitchFamily="16" charset="0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Вакуолі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 marL="457200" indent="-454025">
              <a:buFont typeface="Cambria" pitchFamily="16" charset="0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Війки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та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д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жгутики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357563" y="2786063"/>
            <a:ext cx="2786062" cy="3571875"/>
          </a:xfrm>
          <a:prstGeom prst="plaque">
            <a:avLst>
              <a:gd name="adj" fmla="val 5551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-  Ядро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- 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Мітохондрії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- 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Пластиди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(в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рослинній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): 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а)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хлоропласти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б)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лейкопласти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в)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хромопласти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286500" y="3500438"/>
            <a:ext cx="2571750" cy="2786062"/>
          </a:xfrm>
          <a:prstGeom prst="plaque">
            <a:avLst>
              <a:gd name="adj" fmla="val 478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-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Рибосоми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-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Клітинний</a:t>
            </a:r>
            <a:r>
              <a:rPr lang="ru-RU" sz="2400" dirty="0" smtClean="0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mbria" pitchFamily="16" charset="0"/>
              </a:rPr>
              <a:t>центр</a:t>
            </a:r>
          </a:p>
          <a:p>
            <a:pPr>
              <a:buFont typeface="Cambria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Включення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Font typeface="Cambria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Cambria" pitchFamily="16" charset="0"/>
              </a:rPr>
              <a:t>Цитоскелет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buFont typeface="Cambria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Міофібрили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00375" y="285750"/>
            <a:ext cx="2928938" cy="5715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Органоїди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клітини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1071563"/>
            <a:ext cx="2857500" cy="428625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Одномембранні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7563" y="2000250"/>
            <a:ext cx="2857500" cy="428625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Двомембранні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86500" y="2714625"/>
            <a:ext cx="2571750" cy="428625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Cambria" pitchFamily="16" charset="0"/>
              </a:rPr>
              <a:t>Немембранні</a:t>
            </a:r>
            <a:endParaRPr lang="ru-RU" sz="2400" dirty="0">
              <a:solidFill>
                <a:srgbClr val="000000"/>
              </a:solidFill>
              <a:latin typeface="Cambria" pitchFamily="16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0800000" flipH="1">
            <a:off x="6003925" y="577850"/>
            <a:ext cx="1928813" cy="2071688"/>
          </a:xfrm>
          <a:custGeom>
            <a:avLst/>
            <a:gdLst>
              <a:gd name="T0" fmla="*/ 1726384 w 1928813"/>
              <a:gd name="T1" fmla="*/ 0 h 2071688"/>
              <a:gd name="T2" fmla="*/ 1523955 w 1928813"/>
              <a:gd name="T3" fmla="*/ 131699 h 2071688"/>
              <a:gd name="T4" fmla="*/ 0 w 1928813"/>
              <a:gd name="T5" fmla="*/ 2005847 h 2071688"/>
              <a:gd name="T6" fmla="*/ 896112 w 1928813"/>
              <a:gd name="T7" fmla="*/ 2071688 h 2071688"/>
              <a:gd name="T8" fmla="*/ 1792224 w 1928813"/>
              <a:gd name="T9" fmla="*/ 1101693 h 2071688"/>
              <a:gd name="T10" fmla="*/ 1928813 w 1928813"/>
              <a:gd name="T11" fmla="*/ 131699 h 2071688"/>
              <a:gd name="T12" fmla="*/ 0 w 1928813"/>
              <a:gd name="T13" fmla="*/ 1940008 h 2071688"/>
              <a:gd name="T14" fmla="*/ 1792224 w 1928813"/>
              <a:gd name="T15" fmla="*/ 2071688 h 207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928813" h="2071688">
                <a:moveTo>
                  <a:pt x="0" y="1940008"/>
                </a:moveTo>
                <a:lnTo>
                  <a:pt x="1660544" y="1940008"/>
                </a:lnTo>
                <a:lnTo>
                  <a:pt x="1660544" y="131699"/>
                </a:lnTo>
                <a:lnTo>
                  <a:pt x="1523955" y="131699"/>
                </a:lnTo>
                <a:lnTo>
                  <a:pt x="1726384" y="0"/>
                </a:lnTo>
                <a:lnTo>
                  <a:pt x="1928813" y="131699"/>
                </a:lnTo>
                <a:lnTo>
                  <a:pt x="1792224" y="131699"/>
                </a:lnTo>
                <a:lnTo>
                  <a:pt x="1792224" y="2071688"/>
                </a:lnTo>
                <a:lnTo>
                  <a:pt x="0" y="2071688"/>
                </a:lnTo>
                <a:close/>
              </a:path>
            </a:pathLst>
          </a:cu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0800000">
            <a:off x="1357313" y="574675"/>
            <a:ext cx="1571625" cy="428625"/>
          </a:xfrm>
          <a:custGeom>
            <a:avLst/>
            <a:gdLst>
              <a:gd name="T0" fmla="*/ 1464469 w 1571625"/>
              <a:gd name="T1" fmla="*/ 0 h 428625"/>
              <a:gd name="T2" fmla="*/ 1357313 w 1571625"/>
              <a:gd name="T3" fmla="*/ 107156 h 428625"/>
              <a:gd name="T4" fmla="*/ 0 w 1571625"/>
              <a:gd name="T5" fmla="*/ 375047 h 428625"/>
              <a:gd name="T6" fmla="*/ 759023 w 1571625"/>
              <a:gd name="T7" fmla="*/ 428625 h 428625"/>
              <a:gd name="T8" fmla="*/ 1518047 w 1571625"/>
              <a:gd name="T9" fmla="*/ 267890 h 428625"/>
              <a:gd name="T10" fmla="*/ 1571625 w 1571625"/>
              <a:gd name="T11" fmla="*/ 107156 h 428625"/>
              <a:gd name="T12" fmla="*/ 0 w 1571625"/>
              <a:gd name="T13" fmla="*/ 321469 h 428625"/>
              <a:gd name="T14" fmla="*/ 1518047 w 1571625"/>
              <a:gd name="T15" fmla="*/ 428625 h 428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71625" h="428625">
                <a:moveTo>
                  <a:pt x="0" y="321469"/>
                </a:moveTo>
                <a:lnTo>
                  <a:pt x="1410891" y="321469"/>
                </a:lnTo>
                <a:lnTo>
                  <a:pt x="1410891" y="107156"/>
                </a:lnTo>
                <a:lnTo>
                  <a:pt x="1357313" y="107156"/>
                </a:lnTo>
                <a:lnTo>
                  <a:pt x="1464469" y="0"/>
                </a:lnTo>
                <a:lnTo>
                  <a:pt x="1571625" y="107156"/>
                </a:lnTo>
                <a:lnTo>
                  <a:pt x="1518047" y="107156"/>
                </a:lnTo>
                <a:lnTo>
                  <a:pt x="1518047" y="428625"/>
                </a:lnTo>
                <a:lnTo>
                  <a:pt x="0" y="428625"/>
                </a:lnTo>
                <a:close/>
              </a:path>
            </a:pathLst>
          </a:cu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357688" y="928688"/>
            <a:ext cx="214312" cy="1000125"/>
          </a:xfrm>
          <a:prstGeom prst="downArrow">
            <a:avLst>
              <a:gd name="adj1" fmla="val 50000"/>
              <a:gd name="adj2" fmla="val 49994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imal_cell_structure_uk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7" y="256144"/>
            <a:ext cx="7286676" cy="4594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214950"/>
            <a:ext cx="8572560" cy="150019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Тваринна клітина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тоненьку клітинну стінку (глікокалікс), часто здатна до поглинання твердих часток (фагоцитозу), не має хлоропластів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вакуолей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із клітинним соком.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Серед тварин є одноклітинні, колоніальні й багатоклітинні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95484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928670"/>
            <a:ext cx="5058189" cy="4681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3429024" cy="57150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одноклітинних тварин є тільки єдина клітина, що формує цілісний організм, який самостійно живиться, виводить продукти життєдіяльності та здійснює газообмін. У багатоклітинних тварин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клітини різних типів здійснюють різні функції. Однак попри все різноманіття тваринних клітин всім їм притаманна значна кількість спільних особливостей будови.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agram_human_cell_nucleus_uk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798915"/>
            <a:ext cx="6000792" cy="49097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14290"/>
            <a:ext cx="8001056" cy="12144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керує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спадковий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властивий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ro-300x25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1500166" y="285728"/>
            <a:ext cx="5857916" cy="439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000636"/>
            <a:ext cx="9144000" cy="1857364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Ядро необхідне для функціонування клітини, оскільки саме воно містить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генетичну інформацію у формі ДНК.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Тут відбувається не тільки збереження, а й реалізація спадкової інформації: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процеси транскрипції,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які регулюють переважну більшість процесів у клітині,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реплікації,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 забезпечують точне відтворення ДНК клітини для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дочірних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клітин.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071834" cy="63579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Комплекс Гольджі складається із великої кількості плоских мембранних мішечків — цистерн, ніби складених на стопку, і пов'язаної із ними системи пухирців — везикул Гольджі, що здійснюють транспорт між частинами апарату Гольджі, а також між апаратом Гольджі й іншими частинами клітини.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steelbros.ru/attachments/9-jpg.36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5415176" cy="32004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393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Клітинна будова тварини. Особливості тваринної клітини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Клітинна будова тварини. Особливості тваринної клітини</dc:title>
  <dc:creator>Андрій</dc:creator>
  <cp:lastModifiedBy>Андрій</cp:lastModifiedBy>
  <cp:revision>11</cp:revision>
  <dcterms:created xsi:type="dcterms:W3CDTF">2014-03-19T16:17:56Z</dcterms:created>
  <dcterms:modified xsi:type="dcterms:W3CDTF">2014-03-19T18:03:04Z</dcterms:modified>
</cp:coreProperties>
</file>