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9A48-74D7-414B-BF2E-0FB3639EEFC4}" type="datetimeFigureOut">
              <a:rPr lang="uk-UA" smtClean="0"/>
              <a:t>19.01.2014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AF16-9967-4611-932C-CB897618E982}" type="slidenum">
              <a:rPr lang="uk-UA" smtClean="0"/>
              <a:t>‹#›</a:t>
            </a:fld>
            <a:endParaRPr lang="uk-UA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9A48-74D7-414B-BF2E-0FB3639EEFC4}" type="datetimeFigureOut">
              <a:rPr lang="uk-UA" smtClean="0"/>
              <a:t>19.01.2014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AF16-9967-4611-932C-CB897618E9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9A48-74D7-414B-BF2E-0FB3639EEFC4}" type="datetimeFigureOut">
              <a:rPr lang="uk-UA" smtClean="0"/>
              <a:t>19.01.2014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AF16-9967-4611-932C-CB897618E9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9A48-74D7-414B-BF2E-0FB3639EEFC4}" type="datetimeFigureOut">
              <a:rPr lang="uk-UA" smtClean="0"/>
              <a:t>19.01.2014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AF16-9967-4611-932C-CB897618E9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9A48-74D7-414B-BF2E-0FB3639EEFC4}" type="datetimeFigureOut">
              <a:rPr lang="uk-UA" smtClean="0"/>
              <a:t>19.01.2014</a:t>
            </a:fld>
            <a:endParaRPr lang="uk-UA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AF16-9967-4611-932C-CB897618E982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9A48-74D7-414B-BF2E-0FB3639EEFC4}" type="datetimeFigureOut">
              <a:rPr lang="uk-UA" smtClean="0"/>
              <a:t>19.01.2014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AF16-9967-4611-932C-CB897618E9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9A48-74D7-414B-BF2E-0FB3639EEFC4}" type="datetimeFigureOut">
              <a:rPr lang="uk-UA" smtClean="0"/>
              <a:t>19.01.2014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AF16-9967-4611-932C-CB897618E9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9A48-74D7-414B-BF2E-0FB3639EEFC4}" type="datetimeFigureOut">
              <a:rPr lang="uk-UA" smtClean="0"/>
              <a:t>19.01.2014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AF16-9967-4611-932C-CB897618E9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9A48-74D7-414B-BF2E-0FB3639EEFC4}" type="datetimeFigureOut">
              <a:rPr lang="uk-UA" smtClean="0"/>
              <a:t>19.01.2014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AF16-9967-4611-932C-CB897618E9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9A48-74D7-414B-BF2E-0FB3639EEFC4}" type="datetimeFigureOut">
              <a:rPr lang="uk-UA" smtClean="0"/>
              <a:t>19.01.2014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AF16-9967-4611-932C-CB897618E982}" type="slidenum">
              <a:rPr lang="uk-UA" smtClean="0"/>
              <a:t>‹#›</a:t>
            </a:fld>
            <a:endParaRPr lang="uk-UA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9A48-74D7-414B-BF2E-0FB3639EEFC4}" type="datetimeFigureOut">
              <a:rPr lang="uk-UA" smtClean="0"/>
              <a:t>19.01.2014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AF16-9967-4611-932C-CB897618E982}" type="slidenum">
              <a:rPr lang="uk-UA" smtClean="0"/>
              <a:t>‹#›</a:t>
            </a:fld>
            <a:endParaRPr lang="uk-UA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D289A48-74D7-414B-BF2E-0FB3639EEFC4}" type="datetimeFigureOut">
              <a:rPr lang="uk-UA" smtClean="0"/>
              <a:t>19.01.2014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03CAF16-9967-4611-932C-CB897618E982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25144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uk-UA" sz="4000" dirty="0">
                <a:solidFill>
                  <a:srgbClr val="FFC000"/>
                </a:solidFill>
              </a:rPr>
              <a:t>Сучасні </a:t>
            </a:r>
            <a:r>
              <a:rPr lang="uk-UA" sz="4000" dirty="0" err="1">
                <a:solidFill>
                  <a:srgbClr val="FFC000"/>
                </a:solidFill>
              </a:rPr>
              <a:t>цитотехнології</a:t>
            </a:r>
            <a:r>
              <a:rPr lang="uk-UA" sz="4000" dirty="0">
                <a:solidFill>
                  <a:srgbClr val="FFC000"/>
                </a:solidFill>
              </a:rPr>
              <a:t> та їх використання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2113"/>
            <a:ext cx="5637734" cy="3518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693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203032" cy="724942"/>
          </a:xfrm>
        </p:spPr>
        <p:txBody>
          <a:bodyPr/>
          <a:lstStyle/>
          <a:p>
            <a:pPr algn="ctr"/>
            <a:r>
              <a:rPr lang="uk-UA" dirty="0" err="1" smtClean="0"/>
              <a:t>Цитотехнології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err="1" smtClean="0"/>
              <a:t>Цитотехнології</a:t>
            </a:r>
            <a:r>
              <a:rPr lang="uk-UA" dirty="0" smtClean="0"/>
              <a:t> — це сукупність методів, які використовують для конструювання нових клітин. Перспективний напрямок сучасної  біології — клітинна інженерія — використовує </a:t>
            </a:r>
            <a:r>
              <a:rPr lang="uk-UA" dirty="0" err="1" smtClean="0"/>
              <a:t>цитотехнології</a:t>
            </a:r>
            <a:r>
              <a:rPr lang="uk-UA" dirty="0" smtClean="0"/>
              <a:t> з метою  створення нових лікарських препаратів на основі культивування тканин,</a:t>
            </a:r>
            <a:r>
              <a:rPr lang="en-US" dirty="0" smtClean="0"/>
              <a:t> </a:t>
            </a:r>
            <a:r>
              <a:rPr lang="uk-UA" dirty="0" smtClean="0"/>
              <a:t>швидкого розмноження сільськогосподарських культур, створення нових сортів рослин, що вирішує ряд проблем, пов’язаних з охороною природного середовища, подоланням продовольчої проблеми тощо.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5033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4978896" cy="65293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Сучасні </a:t>
            </a:r>
            <a:r>
              <a:rPr lang="uk-UA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цитотехнології</a:t>
            </a:r>
            <a:endParaRPr lang="uk-UA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4690864" cy="4525963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dirty="0"/>
              <a:t>Фахівці в області </a:t>
            </a:r>
            <a:r>
              <a:rPr lang="uk-UA" dirty="0" err="1" smtClean="0"/>
              <a:t>цитотехнологій</a:t>
            </a:r>
            <a:r>
              <a:rPr lang="uk-UA" dirty="0" smtClean="0"/>
              <a:t> </a:t>
            </a:r>
            <a:r>
              <a:rPr lang="uk-UA" dirty="0"/>
              <a:t>ведуть розробки в галузі клітинної та молекулярної біології. Поточні проекти виконуються на сучасному рівні з використанням широкого спектру методів дослідження. </a:t>
            </a:r>
          </a:p>
          <a:p>
            <a:pPr algn="ctr"/>
            <a:r>
              <a:rPr lang="uk-UA" dirty="0" err="1"/>
              <a:t>Культуральні</a:t>
            </a:r>
            <a:r>
              <a:rPr lang="uk-UA" dirty="0"/>
              <a:t> роботи проводяться у відповідних умовах в стерильних боксах, оснащених ламінарними шафами і </a:t>
            </a:r>
            <a:r>
              <a:rPr lang="en-US" dirty="0"/>
              <a:t>CO2-</a:t>
            </a:r>
            <a:r>
              <a:rPr lang="uk-UA" dirty="0"/>
              <a:t>інкубаторами.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39" y="2276872"/>
            <a:ext cx="3528392" cy="2648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79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80112" y="1609775"/>
            <a:ext cx="28446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Флуоресценція - один з видів люмінесценції, що характеризується швидким загасанням світіння після припинення збудження.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08540"/>
            <a:ext cx="3060700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76672"/>
            <a:ext cx="4762872" cy="72494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 використовують?</a:t>
            </a:r>
            <a:endParaRPr lang="uk-UA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4906888" cy="4525963"/>
          </a:xfrm>
        </p:spPr>
        <p:txBody>
          <a:bodyPr/>
          <a:lstStyle/>
          <a:p>
            <a:pPr algn="ctr"/>
            <a:r>
              <a:rPr lang="uk-UA" dirty="0"/>
              <a:t>Для дослідження клітинних культур і внутрішньоклітинних процесів використовуються мікроскопи. </a:t>
            </a:r>
          </a:p>
          <a:p>
            <a:pPr algn="ctr"/>
            <a:r>
              <a:rPr lang="uk-UA" dirty="0"/>
              <a:t>Мікроскопи дозволяють проводити флуоресцентні дослідження </a:t>
            </a:r>
          </a:p>
          <a:p>
            <a:pPr algn="ctr"/>
            <a:r>
              <a:rPr lang="uk-UA" dirty="0" err="1"/>
              <a:t>Імуноферментний</a:t>
            </a:r>
            <a:r>
              <a:rPr lang="uk-UA" dirty="0"/>
              <a:t> аналіз проводиться на фотометрі. Аналізатор використовується для біохімічних досліджень.</a:t>
            </a:r>
          </a:p>
        </p:txBody>
      </p:sp>
    </p:spTree>
    <p:extLst>
      <p:ext uri="{BB962C8B-B14F-4D97-AF65-F5344CB8AC3E}">
        <p14:creationId xmlns:p14="http://schemas.microsoft.com/office/powerpoint/2010/main" val="3098621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784976" cy="1728192"/>
          </a:xfrm>
        </p:spPr>
        <p:txBody>
          <a:bodyPr/>
          <a:lstStyle/>
          <a:p>
            <a:pPr algn="ctr"/>
            <a:r>
              <a:rPr lang="ru-RU" b="1" dirty="0"/>
              <a:t>Для </a:t>
            </a:r>
            <a:r>
              <a:rPr lang="ru-RU" b="1" dirty="0" err="1"/>
              <a:t>досліджень</a:t>
            </a:r>
            <a:r>
              <a:rPr lang="ru-RU" b="1" dirty="0"/>
              <a:t> в </a:t>
            </a:r>
            <a:r>
              <a:rPr lang="ru-RU" b="1" dirty="0" err="1"/>
              <a:t>галузі</a:t>
            </a:r>
            <a:r>
              <a:rPr lang="ru-RU" b="1" dirty="0"/>
              <a:t> </a:t>
            </a:r>
            <a:r>
              <a:rPr lang="ru-RU" b="1" dirty="0" err="1"/>
              <a:t>молекулярної</a:t>
            </a:r>
            <a:r>
              <a:rPr lang="ru-RU" b="1" dirty="0"/>
              <a:t> </a:t>
            </a:r>
            <a:r>
              <a:rPr lang="ru-RU" b="1" dirty="0" err="1"/>
              <a:t>біології</a:t>
            </a:r>
            <a:r>
              <a:rPr lang="ru-RU" b="1" dirty="0"/>
              <a:t> </a:t>
            </a:r>
            <a:r>
              <a:rPr lang="ru-RU" b="1" dirty="0" err="1"/>
              <a:t>використовуються</a:t>
            </a:r>
            <a:r>
              <a:rPr lang="ru-RU" b="1" dirty="0"/>
              <a:t> </a:t>
            </a:r>
            <a:r>
              <a:rPr lang="ru-RU" b="1" dirty="0" err="1"/>
              <a:t>методи</a:t>
            </a:r>
            <a:r>
              <a:rPr lang="ru-RU" b="1" dirty="0"/>
              <a:t> ПЛР (</a:t>
            </a:r>
            <a:r>
              <a:rPr lang="ru-RU" b="1" dirty="0" err="1"/>
              <a:t>включаючи</a:t>
            </a:r>
            <a:r>
              <a:rPr lang="ru-RU" b="1" dirty="0"/>
              <a:t> ПЛР у реальному </a:t>
            </a:r>
            <a:r>
              <a:rPr lang="ru-RU" b="1" dirty="0" err="1"/>
              <a:t>часі</a:t>
            </a:r>
            <a:r>
              <a:rPr lang="ru-RU" b="1" dirty="0"/>
              <a:t>), </a:t>
            </a:r>
            <a:r>
              <a:rPr lang="ru-RU" b="1" dirty="0" err="1"/>
              <a:t>електропорація</a:t>
            </a:r>
            <a:r>
              <a:rPr lang="ru-RU" b="1" dirty="0"/>
              <a:t>, </a:t>
            </a:r>
            <a:r>
              <a:rPr lang="ru-RU" b="1" dirty="0" err="1"/>
              <a:t>горизонтальний</a:t>
            </a:r>
            <a:r>
              <a:rPr lang="ru-RU" b="1" dirty="0"/>
              <a:t> і </a:t>
            </a:r>
            <a:r>
              <a:rPr lang="ru-RU" b="1" dirty="0" err="1"/>
              <a:t>вертикальний</a:t>
            </a:r>
            <a:r>
              <a:rPr lang="ru-RU" b="1" dirty="0"/>
              <a:t> </a:t>
            </a:r>
            <a:r>
              <a:rPr lang="ru-RU" b="1" dirty="0" err="1"/>
              <a:t>електрофорез</a:t>
            </a:r>
            <a:r>
              <a:rPr lang="ru-RU" b="1" dirty="0"/>
              <a:t> з системою </a:t>
            </a:r>
            <a:r>
              <a:rPr lang="ru-RU" b="1" dirty="0" err="1"/>
              <a:t>детектування</a:t>
            </a:r>
            <a:r>
              <a:rPr lang="ru-RU" b="1" dirty="0"/>
              <a:t> </a:t>
            </a:r>
            <a:r>
              <a:rPr lang="ru-RU" b="1" dirty="0" err="1"/>
              <a:t>гелів</a:t>
            </a:r>
            <a:r>
              <a:rPr lang="ru-RU" b="1" dirty="0"/>
              <a:t>.</a:t>
            </a:r>
            <a:endParaRPr lang="ru-RU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035" y="2780928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2592288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398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5122912" cy="724942"/>
          </a:xfrm>
        </p:spPr>
        <p:txBody>
          <a:bodyPr/>
          <a:lstStyle/>
          <a:p>
            <a:pPr algn="ctr"/>
            <a:r>
              <a:rPr lang="uk-UA" dirty="0" smtClean="0"/>
              <a:t>Метод ПЛР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dirty="0"/>
              <a:t>Одним з найсучасніших методів молекулярної біології є метод ПЛР діагностики - </a:t>
            </a:r>
            <a:r>
              <a:rPr lang="uk-UA" dirty="0" err="1"/>
              <a:t>полімеразна</a:t>
            </a:r>
            <a:r>
              <a:rPr lang="uk-UA" dirty="0"/>
              <a:t> ланцюгова реакція. Даний метод ПЛР діагностики дозволяє специфічно збільшувати в сотні разів ділянку ДНК збудника захворювання в досліджуваному зразку . Теоретично метод ПЛР діагностики дозволяє виявити навіть єдину копію чужорідної ДНК у зразку , що дозволяє говорити про відсутність у нього межі чутливості . Дослідження методом ПЛР має абсолютну специфічність , тобто якщо метод ПЛР діагностики виконаний правильно , то він не дає </a:t>
            </a:r>
            <a:r>
              <a:rPr lang="uk-UA" dirty="0" err="1"/>
              <a:t>хибнопозитивних</a:t>
            </a:r>
            <a:r>
              <a:rPr lang="uk-UA" dirty="0"/>
              <a:t> результатів . Таким чином , щоб виявити збудника і визначити його природу більш точно , потрібно разом із звичайними аналізами здати аналіз </a:t>
            </a:r>
            <a:r>
              <a:rPr lang="uk-UA" dirty="0" smtClean="0"/>
              <a:t>ПЛР 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4784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836712"/>
            <a:ext cx="5554960" cy="724942"/>
          </a:xfrm>
        </p:spPr>
        <p:txBody>
          <a:bodyPr>
            <a:normAutofit/>
          </a:bodyPr>
          <a:lstStyle/>
          <a:p>
            <a:pPr algn="ctr"/>
            <a:r>
              <a:rPr lang="uk-UA" dirty="0" err="1" smtClean="0"/>
              <a:t>Електропорація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2116832"/>
          </a:xfrm>
        </p:spPr>
        <p:txBody>
          <a:bodyPr/>
          <a:lstStyle/>
          <a:p>
            <a:pPr algn="ctr"/>
            <a:r>
              <a:rPr lang="uk-UA" dirty="0" err="1"/>
              <a:t>Електропорація</a:t>
            </a:r>
            <a:r>
              <a:rPr lang="uk-UA" dirty="0"/>
              <a:t> - створення пір в </a:t>
            </a:r>
            <a:r>
              <a:rPr lang="uk-UA" dirty="0" err="1" smtClean="0"/>
              <a:t>біліпідній</a:t>
            </a:r>
            <a:r>
              <a:rPr lang="uk-UA" dirty="0" smtClean="0"/>
              <a:t> </a:t>
            </a:r>
            <a:r>
              <a:rPr lang="uk-UA" dirty="0"/>
              <a:t>мембрані під дією електричного поля. Це явище використовується в біотехнології для впровадження макромолекул (звичайно ДНК або РНК) в клітини ссавців, бактерій або рослин.</a:t>
            </a:r>
          </a:p>
        </p:txBody>
      </p:sp>
    </p:spTree>
    <p:extLst>
      <p:ext uri="{BB962C8B-B14F-4D97-AF65-F5344CB8AC3E}">
        <p14:creationId xmlns:p14="http://schemas.microsoft.com/office/powerpoint/2010/main" val="411369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412776"/>
            <a:ext cx="5626968" cy="652934"/>
          </a:xfrm>
        </p:spPr>
        <p:txBody>
          <a:bodyPr/>
          <a:lstStyle/>
          <a:p>
            <a:r>
              <a:rPr lang="uk-UA" dirty="0" err="1"/>
              <a:t>Імуноферментний</a:t>
            </a:r>
            <a:r>
              <a:rPr lang="uk-UA" dirty="0"/>
              <a:t> аналіз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2692896"/>
          </a:xfrm>
        </p:spPr>
        <p:txBody>
          <a:bodyPr/>
          <a:lstStyle/>
          <a:p>
            <a:pPr algn="ctr"/>
            <a:r>
              <a:rPr lang="uk-UA" dirty="0" err="1"/>
              <a:t>Імуноферментний</a:t>
            </a:r>
            <a:r>
              <a:rPr lang="uk-UA" dirty="0"/>
              <a:t> аналіз </a:t>
            </a:r>
            <a:r>
              <a:rPr lang="en-US" dirty="0" smtClean="0"/>
              <a:t>- </a:t>
            </a:r>
            <a:r>
              <a:rPr lang="uk-UA" dirty="0"/>
              <a:t>лабораторний імунологічний метод якісного або кількісного визначення різних сполук, макромолекул, вірусів та </a:t>
            </a:r>
            <a:r>
              <a:rPr lang="uk-UA" dirty="0" smtClean="0"/>
              <a:t>ін., </a:t>
            </a:r>
            <a:r>
              <a:rPr lang="uk-UA" dirty="0"/>
              <a:t>в основі якого лежить специфічна реакція антиген-антитіло. Виявлення </a:t>
            </a:r>
            <a:r>
              <a:rPr lang="uk-UA" dirty="0" smtClean="0"/>
              <a:t>утвореного </a:t>
            </a:r>
            <a:r>
              <a:rPr lang="uk-UA" dirty="0"/>
              <a:t>комплексу проводять з використанням ферменту в якості мітки для реєстрації сигналу.</a:t>
            </a:r>
          </a:p>
        </p:txBody>
      </p:sp>
    </p:spTree>
    <p:extLst>
      <p:ext uri="{BB962C8B-B14F-4D97-AF65-F5344CB8AC3E}">
        <p14:creationId xmlns:p14="http://schemas.microsoft.com/office/powerpoint/2010/main" val="1269363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332" y="2204864"/>
            <a:ext cx="600677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Дякую</a:t>
            </a:r>
            <a:r>
              <a:rPr lang="ru-RU" sz="6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за </a:t>
            </a:r>
            <a:r>
              <a:rPr lang="ru-RU" sz="66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увагу</a:t>
            </a:r>
            <a:r>
              <a:rPr lang="ru-RU" sz="6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!</a:t>
            </a:r>
            <a:endParaRPr lang="ru-RU" sz="6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0508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Паркет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107</TotalTime>
  <Words>369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Паркет</vt:lpstr>
      <vt:lpstr>Сучасні цитотехнології та їх використання</vt:lpstr>
      <vt:lpstr>Цитотехнології</vt:lpstr>
      <vt:lpstr>Сучасні цитотехнології</vt:lpstr>
      <vt:lpstr>Що використовують?</vt:lpstr>
      <vt:lpstr>Презентация PowerPoint</vt:lpstr>
      <vt:lpstr>Метод ПЛР</vt:lpstr>
      <vt:lpstr>Електропорація</vt:lpstr>
      <vt:lpstr>Імуноферментний аналіз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2014-01-19T17:57:01Z</dcterms:created>
  <dcterms:modified xsi:type="dcterms:W3CDTF">2014-01-19T19:44:23Z</dcterms:modified>
</cp:coreProperties>
</file>