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E6FC1-2989-4C7D-BFB0-3849BC11B353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6BD6F-1FAA-47D1-AF93-9FB6864B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09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altLang="ru-RU" smtClean="0"/>
              <a:t>Питання до учнів:</a:t>
            </a:r>
          </a:p>
          <a:p>
            <a:pPr eaLnBrk="1" hangingPunct="1">
              <a:spcBef>
                <a:spcPct val="0"/>
              </a:spcBef>
            </a:pPr>
            <a:r>
              <a:rPr lang="uk-UA" altLang="ru-RU" smtClean="0"/>
              <a:t>Як ви розумієте науку епідеміологія? </a:t>
            </a:r>
          </a:p>
          <a:p>
            <a:pPr eaLnBrk="1" hangingPunct="1">
              <a:spcBef>
                <a:spcPct val="0"/>
              </a:spcBef>
            </a:pPr>
            <a:r>
              <a:rPr lang="uk-UA" altLang="ru-RU" smtClean="0"/>
              <a:t>Чим вона займається?</a:t>
            </a:r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9E85D7-AA6D-4E8D-9E52-B636596D2CFB}" type="slidenum">
              <a:rPr lang="ru-RU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1205D0-88F1-4AC3-8D62-6BBB4159BE45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3AE7EE-652B-402E-95C7-5345F44EA290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07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91225-CD31-4586-96D3-144FD906AAE2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B1F4-3B24-49D4-9695-9FE48B35A6D9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63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олилиния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33F0B9-EA7C-44FD-B776-25682BFA1C17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1B14BC-7119-45ED-BD28-94B91AB8A5FD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7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7222E2-CBCD-4CB4-8614-3D9E0EBC8E95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D9F192-711F-4858-950B-49B5FBAA71BF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73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E6490B-E835-470B-8F6C-4F78859CC3E1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D64DCA-DF6F-4166-9382-013A1B6F9480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368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0C561-9826-4CC4-9D51-6EA6BD83A455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87C29-73CA-4D54-8679-4CF3382FB0BC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035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8AB52F-8FA1-46B7-8EBC-8A2FF8F062BD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604638-3BBF-437D-9E16-821ADEB7A4F6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95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CC3F-7AC4-4816-B74E-41E34A00D5B8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40E16-8884-46B6-89EA-AE1521C2DDF1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59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6200000">
              <a:off x="6663593" y="12925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>
              <a:off x="6744513" y="12915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rot="16200000">
              <a:off x="6663593" y="12925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>
              <a:off x="6744513" y="12915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16200000">
              <a:off x="6663592" y="1292574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 flipH="1">
              <a:off x="6744512" y="1291599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31DE77-5F08-4DCF-8750-BDF7265AE8EE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3A50DF-D04F-4AF4-9AB2-7D39579B6FAB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821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0B7E-E39B-452A-B3C4-C60572C1CA45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001C1-A2B4-4A96-A6EA-B1759CE24213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708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8144C-1117-4A80-98E2-09FF9A767993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ADFAC-BA17-427F-9C05-2D6339A2F20F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5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6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1D02769-FF45-4677-A72B-5B100649B184}" type="datetimeFigureOut">
              <a:rPr lang="ru-RU">
                <a:solidFill>
                  <a:srgbClr val="D6ECFF"/>
                </a:solidFill>
              </a:rPr>
              <a:pPr>
                <a:defRPr/>
              </a:pPr>
              <a:t>04.03.2014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D6EC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5ED0CCF-B9DC-4E95-BAFB-A08B02356005}" type="slidenum">
              <a:rPr lang="ru-RU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43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196752"/>
            <a:ext cx="2952328" cy="178099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5400" i="1" dirty="0" err="1" smtClean="0">
                <a:solidFill>
                  <a:schemeClr val="tx2">
                    <a:satMod val="200000"/>
                  </a:schemeClr>
                </a:solidFill>
              </a:rPr>
              <a:t>ВІРУСні</a:t>
            </a:r>
            <a:r>
              <a:rPr lang="uk-UA" sz="5400" i="1" dirty="0" smtClean="0">
                <a:solidFill>
                  <a:schemeClr val="tx2">
                    <a:satMod val="200000"/>
                  </a:schemeClr>
                </a:solidFill>
              </a:rPr>
              <a:t> інфекції</a:t>
            </a:r>
            <a:endParaRPr lang="ru-RU" sz="5400" i="1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80728"/>
            <a:ext cx="435768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1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проф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0"/>
            <a:ext cx="5715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927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chemeClr val="tx2">
                    <a:satMod val="200000"/>
                  </a:schemeClr>
                </a:solidFill>
              </a:rPr>
              <a:t>Як відбувається зараження</a:t>
            </a:r>
            <a:endParaRPr lang="ru-RU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684213" y="1557338"/>
            <a:ext cx="7772400" cy="4572000"/>
          </a:xfrm>
        </p:spPr>
        <p:txBody>
          <a:bodyPr/>
          <a:lstStyle/>
          <a:p>
            <a:pPr eaLnBrk="1" hangingPunct="1"/>
            <a:r>
              <a:rPr lang="uk-UA" altLang="ru-RU" smtClean="0"/>
              <a:t>Зараження  інфекційною хворобою відбувається проникненням агента (віруса) крізь певні тканини. Це називається “вхідними воротами інфекції”. Це можуть бути шкірні покрови, слизові оболонки,  статеві органи.</a:t>
            </a:r>
          </a:p>
        </p:txBody>
      </p:sp>
      <p:pic>
        <p:nvPicPr>
          <p:cNvPr id="27652" name="Рисунок 6" descr="_kleshch_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437063"/>
            <a:ext cx="396081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Рисунок 7" descr="1262676141_12b41ff31454fb2d0542c72ee2cada95_bi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505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8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772400" cy="5032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400" dirty="0" smtClean="0">
                <a:solidFill>
                  <a:schemeClr val="tx2">
                    <a:satMod val="200000"/>
                  </a:schemeClr>
                </a:solidFill>
              </a:rPr>
              <a:t>Як відбувається зараження. Приклади хвороб.</a:t>
            </a:r>
            <a:endParaRPr lang="ru-RU" sz="2400" dirty="0">
              <a:solidFill>
                <a:schemeClr val="tx2">
                  <a:satMod val="20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088" y="692150"/>
          <a:ext cx="7993062" cy="5762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345"/>
                <a:gridCol w="1310981"/>
                <a:gridCol w="1152153"/>
                <a:gridCol w="3456459"/>
                <a:gridCol w="936124"/>
              </a:tblGrid>
              <a:tr h="108012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Органи, крізь які проникає вірус</a:t>
                      </a:r>
                      <a:endParaRPr lang="ru-RU" sz="1600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Шляхи зараження</a:t>
                      </a:r>
                      <a:endParaRPr lang="ru-RU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Хвороба</a:t>
                      </a:r>
                      <a:endParaRPr lang="ru-RU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Ознаки хвороби</a:t>
                      </a:r>
                      <a:endParaRPr lang="ru-RU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Інкуб</a:t>
                      </a:r>
                      <a:r>
                        <a:rPr lang="uk-UA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. період, доба</a:t>
                      </a:r>
                      <a:endParaRPr lang="ru-RU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42" marR="91442"/>
                </a:tc>
              </a:tr>
              <a:tr h="1310648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Зовнішні покриви (шкіра, слизова оболонка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Безпосередній контакт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Герпес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Герпетичні</a:t>
                      </a:r>
                      <a:r>
                        <a:rPr lang="uk-UA" sz="1600" dirty="0" smtClean="0"/>
                        <a:t> висипання навколо рота та інших органів, симптоми застуди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2-14</a:t>
                      </a:r>
                      <a:endParaRPr lang="ru-RU" sz="1600" dirty="0"/>
                    </a:p>
                  </a:txBody>
                  <a:tcPr marL="91442" marR="91442"/>
                </a:tc>
              </a:tr>
              <a:tr h="1067579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Дихальні шляхи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Під час кашлю, чхання, розмови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кір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Лихоманка, інтоксикація, нежить, кашель,висипання рожевого кольору,(спочатку</a:t>
                      </a:r>
                      <a:r>
                        <a:rPr lang="uk-UA" sz="1600" baseline="0" dirty="0" smtClean="0"/>
                        <a:t> на обличчі, а потім по усьому тілу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7-14</a:t>
                      </a:r>
                      <a:endParaRPr lang="ru-RU" sz="1600" dirty="0"/>
                    </a:p>
                  </a:txBody>
                  <a:tcPr marL="91442" marR="91442"/>
                </a:tc>
              </a:tr>
              <a:tr h="1310648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Кишковий тракт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Аліментарний (з їжею, з водою, предметами побуту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Вірусний гепатит А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Нудота, блювання, підвищення температури, біль в області печінки, пожовтіння склери, шкіри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15-45</a:t>
                      </a:r>
                      <a:endParaRPr lang="ru-RU" sz="1600" dirty="0"/>
                    </a:p>
                  </a:txBody>
                  <a:tcPr marL="91442" marR="91442"/>
                </a:tc>
              </a:tr>
              <a:tr h="993622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кров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Укуси комах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Кліщов</a:t>
                      </a:r>
                      <a:r>
                        <a:rPr lang="uk-UA" sz="1600" dirty="0" smtClean="0"/>
                        <a:t> </a:t>
                      </a:r>
                      <a:r>
                        <a:rPr lang="uk-UA" sz="1600" dirty="0" err="1" smtClean="0"/>
                        <a:t>ий</a:t>
                      </a:r>
                      <a:r>
                        <a:rPr lang="uk-UA" sz="1600" dirty="0" smtClean="0"/>
                        <a:t> енцефаліт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Лихоманка, сильний головний біль,слабкість, ураження ЦНС</a:t>
                      </a:r>
                      <a:endParaRPr lang="ru-RU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8-23</a:t>
                      </a:r>
                      <a:endParaRPr lang="ru-RU" sz="1600" dirty="0"/>
                    </a:p>
                  </a:txBody>
                  <a:tcPr marL="91442" marR="9144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34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4357687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200000"/>
                  </a:schemeClr>
                </a:solidFill>
              </a:rPr>
              <a:t>Робота в групах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Проблемне питання </a:t>
            </a:r>
            <a:r>
              <a:rPr lang="uk-UA" sz="2600" i="1" dirty="0" smtClean="0"/>
              <a:t>(поділ на групи</a:t>
            </a:r>
            <a:r>
              <a:rPr lang="uk-UA" dirty="0" smtClean="0"/>
              <a:t>):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Хто найчастіше хворіє взимку</a:t>
            </a:r>
            <a:r>
              <a:rPr lang="uk-UA" dirty="0" smtClean="0"/>
              <a:t>?(діди морози чи сніжинки)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Хто найчастіше хворіє </a:t>
            </a:r>
            <a:r>
              <a:rPr lang="uk-UA" dirty="0" smtClean="0">
                <a:solidFill>
                  <a:srgbClr val="92D050"/>
                </a:solidFill>
              </a:rPr>
              <a:t>Влітку</a:t>
            </a:r>
            <a:r>
              <a:rPr lang="uk-UA" dirty="0" smtClean="0"/>
              <a:t>? (соняшники)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Хто найчастіше хворіє </a:t>
            </a:r>
            <a:r>
              <a:rPr lang="uk-UA" dirty="0" smtClean="0">
                <a:solidFill>
                  <a:schemeClr val="accent3"/>
                </a:solidFill>
              </a:rPr>
              <a:t>Восени?</a:t>
            </a:r>
            <a:r>
              <a:rPr lang="uk-UA" dirty="0" smtClean="0"/>
              <a:t> (жоржини чи хризантеми)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Хто найчастіше хворіє </a:t>
            </a:r>
            <a:r>
              <a:rPr lang="uk-UA" dirty="0" smtClean="0">
                <a:solidFill>
                  <a:schemeClr val="accent2"/>
                </a:solidFill>
              </a:rPr>
              <a:t>Навесні</a:t>
            </a:r>
            <a:r>
              <a:rPr lang="uk-UA" dirty="0" smtClean="0"/>
              <a:t>?( підсніжники чи конвалії)</a:t>
            </a:r>
            <a:endParaRPr lang="uk-UA" i="1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Хто найчастіше хворіє </a:t>
            </a:r>
            <a:r>
              <a:rPr lang="uk-UA" i="1" dirty="0" smtClean="0">
                <a:solidFill>
                  <a:schemeClr val="tx1">
                    <a:lumMod val="85000"/>
                  </a:schemeClr>
                </a:solidFill>
              </a:rPr>
              <a:t>Круглий рік незалежно від пори року </a:t>
            </a:r>
            <a:r>
              <a:rPr lang="uk-UA" i="1" dirty="0" smtClean="0"/>
              <a:t>(…)</a:t>
            </a:r>
            <a:r>
              <a:rPr lang="uk-UA" dirty="0" smtClean="0"/>
              <a:t> –(</a:t>
            </a:r>
            <a:r>
              <a:rPr lang="uk-UA" sz="2600" i="1" dirty="0" smtClean="0"/>
              <a:t>назви можуть навести самі. 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Завдання :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1. Обумовити причини захворювань в цій період.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2. Навести приклад відомої вам хвороби, використовуючи таблицю.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Презентувати відповідь.</a:t>
            </a: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142875"/>
            <a:ext cx="278606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7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dirty="0" smtClean="0">
                <a:solidFill>
                  <a:schemeClr val="tx2">
                    <a:satMod val="200000"/>
                  </a:schemeClr>
                </a:solidFill>
              </a:rPr>
              <a:t>6 сторінка</a:t>
            </a:r>
            <a:r>
              <a:rPr lang="uk-UA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uk-UA" b="1" i="1" dirty="0" smtClean="0">
                <a:solidFill>
                  <a:schemeClr val="tx2">
                    <a:satMod val="200000"/>
                  </a:schemeClr>
                </a:solidFill>
              </a:rPr>
              <a:t>Епідемії грипу</a:t>
            </a:r>
            <a:endParaRPr lang="ru-RU" b="1" i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2492375"/>
            <a:ext cx="8050213" cy="4176713"/>
          </a:xfrm>
        </p:spPr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Грип (від </a:t>
            </a:r>
            <a:r>
              <a:rPr lang="uk-UA" dirty="0" err="1" smtClean="0"/>
              <a:t>франц</a:t>
            </a:r>
            <a:r>
              <a:rPr lang="uk-UA" dirty="0" smtClean="0"/>
              <a:t>. </a:t>
            </a:r>
            <a:r>
              <a:rPr lang="en-US" dirty="0" smtClean="0"/>
              <a:t>Grippe</a:t>
            </a:r>
            <a:r>
              <a:rPr lang="uk-UA" dirty="0" smtClean="0"/>
              <a:t> – охоплювати) – найвідоміша вірусна хвороба. Раніше її називали  інфлуенца (від лат. </a:t>
            </a:r>
            <a:r>
              <a:rPr lang="en-US" dirty="0" err="1" smtClean="0"/>
              <a:t>Influo</a:t>
            </a:r>
            <a:r>
              <a:rPr lang="en-US" dirty="0" smtClean="0"/>
              <a:t> –</a:t>
            </a:r>
            <a:r>
              <a:rPr lang="uk-UA" dirty="0" smtClean="0"/>
              <a:t>проникаю). (Доповідь учня)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На початку 21 століття  страшною стала загроза епідемії </a:t>
            </a:r>
            <a:r>
              <a:rPr lang="uk-UA" dirty="0" err="1" smtClean="0"/>
              <a:t>“курячого</a:t>
            </a:r>
            <a:r>
              <a:rPr lang="uk-UA" dirty="0" smtClean="0"/>
              <a:t> </a:t>
            </a:r>
            <a:r>
              <a:rPr lang="uk-UA" dirty="0" err="1" smtClean="0"/>
              <a:t>грипу”</a:t>
            </a:r>
            <a:r>
              <a:rPr lang="uk-UA" dirty="0" smtClean="0"/>
              <a:t>, що забрала тисячі людських життів.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Налякала вона всіх завдяки поширенню зі Сходу та розповсюдженням через найдоступнішу білкову їжу – куряче м</a:t>
            </a:r>
            <a:r>
              <a:rPr lang="en-US" dirty="0" smtClean="0"/>
              <a:t>’</a:t>
            </a:r>
            <a:r>
              <a:rPr lang="uk-UA" dirty="0" smtClean="0"/>
              <a:t>ясо.</a:t>
            </a:r>
            <a:endParaRPr lang="ru-RU" dirty="0"/>
          </a:p>
        </p:txBody>
      </p:sp>
      <p:pic>
        <p:nvPicPr>
          <p:cNvPr id="30724" name="Рисунок 3" descr="пт.грип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33375"/>
            <a:ext cx="3028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2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5832475" cy="10001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uk-UA" b="1" dirty="0" smtClean="0"/>
              <a:t>Свинячій грип</a:t>
            </a:r>
            <a:endParaRPr lang="ru-RU" b="1" dirty="0" smtClean="0"/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914400" y="785813"/>
            <a:ext cx="5872163" cy="2786062"/>
          </a:xfrm>
        </p:spPr>
        <p:txBody>
          <a:bodyPr/>
          <a:lstStyle/>
          <a:p>
            <a:r>
              <a:rPr lang="uk-UA" altLang="ru-RU" sz="2800" smtClean="0"/>
              <a:t>Через декілька років вірус, що почав розвиватися та переноситися дикими птахами,  змінився та почав розповсюджуватися через  інші види тварин –  кіз та свиней. Тому був названий свинячим грипом.</a:t>
            </a:r>
            <a:endParaRPr lang="ru-RU" altLang="ru-RU" sz="2800" smtClean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3929063"/>
            <a:ext cx="4186237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14313"/>
            <a:ext cx="2014537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62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xfrm>
            <a:off x="914400" y="512763"/>
            <a:ext cx="4017963" cy="914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uk-UA" sz="3600" smtClean="0">
                <a:latin typeface="Arial" charset="0"/>
              </a:rPr>
              <a:t>Поширення  свинячого грипу</a:t>
            </a:r>
            <a:endParaRPr lang="ru-RU" sz="3600" smtClean="0">
              <a:latin typeface="Arial" charset="0"/>
            </a:endParaRPr>
          </a:p>
        </p:txBody>
      </p:sp>
      <p:pic>
        <p:nvPicPr>
          <p:cNvPr id="32771" name="Picture 4" descr="пошир"/>
          <p:cNvPicPr>
            <a:picLocks noChangeAspect="1" noChangeArrowheads="1"/>
          </p:cNvPicPr>
          <p:nvPr/>
        </p:nvPicPr>
        <p:blipFill>
          <a:blip r:embed="rId2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636838"/>
            <a:ext cx="43211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5" descr="свин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60350"/>
            <a:ext cx="391160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50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63" y="571500"/>
            <a:ext cx="4500562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200000"/>
                  </a:schemeClr>
                </a:solidFill>
              </a:rPr>
              <a:t>Проблема вірусів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88" y="1857375"/>
            <a:ext cx="6786562" cy="5000625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Упродовж всього свого існування людство веде боротьбу з невидимими підступними ворогами – вірусами.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Ними спричинено чимало хвороб смертельно небезпечних для людства.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Віруси – абсолютно відмінні від інших  організмів   </a:t>
            </a:r>
            <a:r>
              <a:rPr lang="uk-UA" i="1" dirty="0" smtClean="0"/>
              <a:t>неклітинні форми життя.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i="1" dirty="0" smtClean="0"/>
              <a:t>Це внутрішньоклітинні паразити, які не мають клітинної будови і становлять окреме царство - Віра (</a:t>
            </a:r>
            <a:r>
              <a:rPr lang="en-US" i="1" dirty="0" err="1" smtClean="0"/>
              <a:t>Vira</a:t>
            </a:r>
            <a:r>
              <a:rPr lang="en-US" i="1" dirty="0" smtClean="0"/>
              <a:t>)</a:t>
            </a:r>
            <a:r>
              <a:rPr lang="uk-UA" i="1" dirty="0" smtClean="0"/>
              <a:t>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Вірусологія – </a:t>
            </a:r>
            <a:r>
              <a:rPr lang="uk-UA" dirty="0" err="1" smtClean="0"/>
              <a:t>медико-біологічна</a:t>
            </a:r>
            <a:r>
              <a:rPr lang="uk-UA" dirty="0" smtClean="0"/>
              <a:t> наука, що вивчає віруси та вірусні інфекції.</a:t>
            </a:r>
            <a:endParaRPr lang="ru-RU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42875"/>
            <a:ext cx="18764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5214938"/>
            <a:ext cx="1643062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519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82296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200" b="1" dirty="0" smtClean="0">
                <a:solidFill>
                  <a:schemeClr val="tx2">
                    <a:satMod val="200000"/>
                  </a:schemeClr>
                </a:solidFill>
              </a:rPr>
              <a:t>Вірусні </a:t>
            </a:r>
            <a:r>
              <a:rPr lang="uk-UA" sz="4200" b="1" dirty="0" smtClean="0">
                <a:solidFill>
                  <a:schemeClr val="tx2">
                    <a:satMod val="200000"/>
                  </a:schemeClr>
                </a:solidFill>
              </a:rPr>
              <a:t>хвороби</a:t>
            </a:r>
            <a:endParaRPr lang="ru-RU" sz="4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79838" y="1770063"/>
            <a:ext cx="4914900" cy="4525962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Такі відомі вірусні хвороби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 </a:t>
            </a:r>
            <a:r>
              <a:rPr lang="uk-UA" b="1" dirty="0" smtClean="0"/>
              <a:t>людей, </a:t>
            </a:r>
            <a:r>
              <a:rPr lang="uk-UA" dirty="0" smtClean="0"/>
              <a:t>як  кір,гепатит, </a:t>
            </a:r>
            <a:r>
              <a:rPr lang="uk-UA" dirty="0" err="1" smtClean="0"/>
              <a:t>герпес</a:t>
            </a:r>
            <a:r>
              <a:rPr lang="uk-UA" dirty="0" smtClean="0"/>
              <a:t>, віспа, </a:t>
            </a:r>
            <a:r>
              <a:rPr lang="uk-UA" dirty="0" err="1" smtClean="0"/>
              <a:t>епітпаратит</a:t>
            </a:r>
            <a:r>
              <a:rPr lang="uk-UA" dirty="0" smtClean="0"/>
              <a:t> (свинка), </a:t>
            </a:r>
            <a:r>
              <a:rPr lang="uk-UA" dirty="0" err="1" smtClean="0"/>
              <a:t>полімеоліт</a:t>
            </a:r>
            <a:r>
              <a:rPr lang="uk-UA" dirty="0" smtClean="0"/>
              <a:t>; 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 </a:t>
            </a:r>
            <a:r>
              <a:rPr lang="uk-UA" b="1" dirty="0" smtClean="0"/>
              <a:t>тварин </a:t>
            </a:r>
            <a:r>
              <a:rPr lang="uk-UA" dirty="0" smtClean="0"/>
              <a:t>– ящур, </a:t>
            </a:r>
            <a:r>
              <a:rPr lang="uk-UA" dirty="0" err="1" smtClean="0"/>
              <a:t>чумка</a:t>
            </a:r>
            <a:r>
              <a:rPr lang="uk-UA" dirty="0" smtClean="0"/>
              <a:t>, сказ,   </a:t>
            </a:r>
            <a:r>
              <a:rPr lang="uk-UA" b="1" dirty="0" smtClean="0"/>
              <a:t>рослин </a:t>
            </a:r>
            <a:r>
              <a:rPr lang="uk-UA" dirty="0" smtClean="0"/>
              <a:t>– мозаїчність, плямистість, поранені пухлинні хвороби.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Вельми небезпечними для людей є гепатити, поліомієліт, сказ, енцефаліти, рак, інші.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i="1" dirty="0" smtClean="0"/>
              <a:t>Питання до учнів: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b="1" i="1" dirty="0" smtClean="0"/>
              <a:t>Яке найпоширеніше вірусне захворювання? </a:t>
            </a:r>
            <a:endParaRPr lang="ru-RU" b="1" i="1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214313"/>
            <a:ext cx="1747837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 descr="pict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86063"/>
            <a:ext cx="3500437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41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614863" cy="1427163"/>
          </a:xfrm>
        </p:spPr>
        <p:txBody>
          <a:bodyPr/>
          <a:lstStyle/>
          <a:p>
            <a:pPr>
              <a:defRPr/>
            </a:pPr>
            <a:r>
              <a:rPr lang="uk-UA" sz="3600" b="1" dirty="0" smtClean="0"/>
              <a:t>Відомі вірусні </a:t>
            </a:r>
            <a:br>
              <a:rPr lang="uk-UA" sz="3600" b="1" dirty="0" smtClean="0"/>
            </a:br>
            <a:r>
              <a:rPr lang="uk-UA" sz="3600" b="1" dirty="0" smtClean="0"/>
              <a:t>епідемії людства</a:t>
            </a:r>
            <a:endParaRPr lang="ru-RU" sz="3600" b="1" dirty="0"/>
          </a:p>
        </p:txBody>
      </p:sp>
      <p:sp>
        <p:nvSpPr>
          <p:cNvPr id="20483" name="Содержимое 2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/>
          <a:lstStyle/>
          <a:p>
            <a:r>
              <a:rPr lang="uk-UA" altLang="ru-RU" smtClean="0"/>
              <a:t>З історії людства ми знаємо про панічний жах, що викликали епідемії таких вірусних хвороб як сказ, віспа, інші. Люди причиною їх виникнення вважали надприродними.</a:t>
            </a:r>
            <a:endParaRPr lang="ru-RU" altLang="ru-RU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86188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214313"/>
            <a:ext cx="3429000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1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3" y="0"/>
            <a:ext cx="2951162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>
                <a:solidFill>
                  <a:schemeClr val="tx2">
                    <a:satMod val="200000"/>
                  </a:schemeClr>
                </a:solidFill>
              </a:rPr>
              <a:t>4 сторінка </a:t>
            </a:r>
            <a:r>
              <a:rPr lang="uk-UA" b="1" i="1" dirty="0" smtClean="0">
                <a:solidFill>
                  <a:schemeClr val="tx2">
                    <a:satMod val="200000"/>
                  </a:schemeClr>
                </a:solidFill>
              </a:rPr>
              <a:t>СНІД – смертельна хвороба 20 століття</a:t>
            </a:r>
            <a:endParaRPr lang="ru-RU" b="1" i="1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21507" name="Содержимое 4" descr="день пам.снід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88913"/>
            <a:ext cx="4038600" cy="286226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288" y="3644900"/>
            <a:ext cx="8299450" cy="3011488"/>
          </a:xfrm>
        </p:spPr>
        <p:txBody>
          <a:bodyPr>
            <a:normAutofit fontScale="70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У 1970-х рр.  Було виявлене нове захворювання – СНІД  (синдром набутого імунодефіциту), збудником якого є також вірус ВІЛ (вірус імунодефіциту людини). Він викликає смертельно небезпечне захворювання, яке сучасна медицина повністю вилікувати неспроможна. Вірус порушує  роботу імунного захисту людини, та при будь-яких нескладних для здорової людини порушеннях або хворобах, людина отримає важкі ускладнення та може померти. (додаткова </a:t>
            </a:r>
            <a:r>
              <a:rPr lang="uk-UA" dirty="0" err="1" smtClean="0"/>
              <a:t>презентація-</a:t>
            </a:r>
            <a:r>
              <a:rPr lang="uk-UA" dirty="0" smtClean="0"/>
              <a:t> все про СНІД)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err="1" smtClean="0"/>
              <a:t>Зачастую</a:t>
            </a:r>
            <a:r>
              <a:rPr lang="uk-UA" dirty="0" smtClean="0"/>
              <a:t> вкрай небезпечним для людини є вірус  гепатиту (А,В,С), що вражає клітини важливого органу людини – печінки.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34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813"/>
            <a:ext cx="82296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200000"/>
                  </a:schemeClr>
                </a:solidFill>
              </a:rPr>
              <a:t>Захист від вірусів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>
            <a:normAutofit fontScale="70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Для багатьох незрозуміло, чому проти вірусів не діють такі ефективні проти бактеріальних хвороб антибіотики?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Відповідь проста. Віруси – абсолютні паразити й нездатні розмножуватися поза клітинами хазяїна. Розмножуються , використовуючи матеріал захопленої клітини, дуже швидко – за 25 хв. В клітині замість одного стає 200 вірусів. Тому не ушкодивши саму клітину, важко позбутися вірусів.</a:t>
            </a:r>
            <a:endParaRPr lang="ru-RU" dirty="0"/>
          </a:p>
        </p:txBody>
      </p:sp>
      <p:pic>
        <p:nvPicPr>
          <p:cNvPr id="22532" name="Содержимое 4" descr="лаборант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063" y="404813"/>
            <a:ext cx="3346450" cy="3200400"/>
          </a:xfrm>
        </p:spPr>
      </p:pic>
      <p:sp>
        <p:nvSpPr>
          <p:cNvPr id="6" name="Прямоугольник 5"/>
          <p:cNvSpPr/>
          <p:nvPr/>
        </p:nvSpPr>
        <p:spPr>
          <a:xfrm>
            <a:off x="4857750" y="4286250"/>
            <a:ext cx="4286250" cy="1784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sz="2200" i="1" dirty="0">
                <a:solidFill>
                  <a:srgbClr val="1AB39F"/>
                </a:solidFill>
              </a:rPr>
              <a:t>Питання до учнів: (метод </a:t>
            </a:r>
            <a:r>
              <a:rPr lang="uk-UA" sz="2200" i="1" dirty="0" err="1">
                <a:solidFill>
                  <a:srgbClr val="1AB39F"/>
                </a:solidFill>
              </a:rPr>
              <a:t>“Мозковий</a:t>
            </a:r>
            <a:r>
              <a:rPr lang="uk-UA" sz="2200" i="1" dirty="0">
                <a:solidFill>
                  <a:srgbClr val="1AB39F"/>
                </a:solidFill>
              </a:rPr>
              <a:t> </a:t>
            </a:r>
            <a:r>
              <a:rPr lang="uk-UA" sz="2200" i="1" dirty="0" err="1">
                <a:solidFill>
                  <a:srgbClr val="1AB39F"/>
                </a:solidFill>
              </a:rPr>
              <a:t>штурм”</a:t>
            </a:r>
            <a:r>
              <a:rPr lang="uk-UA" sz="2200" i="1" dirty="0">
                <a:solidFill>
                  <a:srgbClr val="1AB39F"/>
                </a:solidFill>
              </a:rPr>
              <a:t> – відповіді записує вчитель на дошці)</a:t>
            </a:r>
          </a:p>
          <a:p>
            <a:pPr>
              <a:defRPr/>
            </a:pPr>
            <a:r>
              <a:rPr lang="uk-UA" sz="2200" i="1" dirty="0">
                <a:solidFill>
                  <a:srgbClr val="1AB39F"/>
                </a:solidFill>
              </a:rPr>
              <a:t>Що характеризує віруси? (див. </a:t>
            </a:r>
            <a:r>
              <a:rPr lang="uk-UA" sz="2200" i="1" dirty="0" err="1">
                <a:solidFill>
                  <a:srgbClr val="1AB39F"/>
                </a:solidFill>
              </a:rPr>
              <a:t>наст.слайд</a:t>
            </a:r>
            <a:r>
              <a:rPr lang="uk-UA" sz="2200" i="1" dirty="0">
                <a:solidFill>
                  <a:srgbClr val="1AB39F"/>
                </a:solidFill>
              </a:rPr>
              <a:t>)</a:t>
            </a:r>
            <a:endParaRPr lang="ru-RU" sz="2200" i="1" dirty="0">
              <a:solidFill>
                <a:srgbClr val="1AB3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uk-UA" dirty="0" smtClean="0"/>
              <a:t>Властивості вірусів</a:t>
            </a: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8393112" cy="4525962"/>
          </a:xfrm>
        </p:spPr>
        <p:txBody>
          <a:bodyPr/>
          <a:lstStyle/>
          <a:p>
            <a:pPr eaLnBrk="1" hangingPunct="1"/>
            <a:r>
              <a:rPr lang="ru-RU" altLang="ru-RU" smtClean="0"/>
              <a:t>Найменьші живі істоти;</a:t>
            </a:r>
          </a:p>
          <a:p>
            <a:pPr eaLnBrk="1" hangingPunct="1"/>
            <a:r>
              <a:rPr lang="ru-RU" altLang="ru-RU" smtClean="0"/>
              <a:t>Не мають клітинної будови;</a:t>
            </a:r>
          </a:p>
          <a:p>
            <a:pPr eaLnBrk="1" hangingPunct="1"/>
            <a:r>
              <a:rPr lang="ru-RU" altLang="ru-RU" smtClean="0"/>
              <a:t>Можуть жити та розмножуватися тільки,коли паразитують всередині інших клітин;</a:t>
            </a:r>
          </a:p>
          <a:p>
            <a:pPr eaLnBrk="1" hangingPunct="1"/>
            <a:r>
              <a:rPr lang="ru-RU" altLang="ru-RU" smtClean="0"/>
              <a:t> викликають хвороби;</a:t>
            </a:r>
          </a:p>
          <a:p>
            <a:pPr eaLnBrk="1" hangingPunct="1"/>
            <a:r>
              <a:rPr lang="ru-RU" altLang="ru-RU" smtClean="0"/>
              <a:t>Влаштовані дуже просто;</a:t>
            </a:r>
          </a:p>
          <a:p>
            <a:pPr eaLnBrk="1" hangingPunct="1"/>
            <a:r>
              <a:rPr lang="ru-RU" altLang="ru-RU" smtClean="0"/>
              <a:t>Властиві ознаки живого та неживого;</a:t>
            </a:r>
          </a:p>
          <a:p>
            <a:pPr eaLnBrk="1" hangingPunct="1"/>
            <a:r>
              <a:rPr lang="ru-RU" altLang="ru-RU" smtClean="0"/>
              <a:t>Кожен тип віруса вибірково інфікуєт лише певні типи клітин;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279396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63" y="142875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uk-UA" b="1" i="1" dirty="0" smtClean="0">
                <a:solidFill>
                  <a:schemeClr val="tx2">
                    <a:satMod val="200000"/>
                  </a:schemeClr>
                </a:solidFill>
              </a:rPr>
              <a:t>Захист від вірусів</a:t>
            </a:r>
            <a:endParaRPr lang="ru-RU" b="1" i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Епідеміологія – наука, що вивчає закономірності епідемічного процесу і розробляє  засоби боротьби з інфекційними (заразними) хворобами людини.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dirty="0" smtClean="0"/>
              <a:t>Епідемія – масове розповсюдження інфекційних хвороб, що значно підвищує звичайний для даної місцевості рівень захворюваності.</a:t>
            </a:r>
            <a:r>
              <a:rPr lang="uk-UA" b="1" i="1" dirty="0" smtClean="0"/>
              <a:t> (доповідь учня – з історії епідемій людства)</a:t>
            </a:r>
            <a:endParaRPr lang="ru-RU" b="1" i="1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31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природа проти грипу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1563" y="2000250"/>
            <a:ext cx="4357687" cy="3929063"/>
          </a:xfrm>
        </p:spPr>
      </p:pic>
      <p:pic>
        <p:nvPicPr>
          <p:cNvPr id="25603" name="Содержимое 10" descr="симпт.ОРВІ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571500"/>
            <a:ext cx="2376487" cy="226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625" y="500063"/>
            <a:ext cx="51435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600" b="1" i="1" dirty="0">
                <a:solidFill>
                  <a:srgbClr val="D6ECFF">
                    <a:satMod val="200000"/>
                  </a:srgbClr>
                </a:solidFill>
                <a:latin typeface="Arial" charset="0"/>
                <a:cs typeface="Arial" charset="0"/>
              </a:rPr>
              <a:t>Захист від вірусів</a:t>
            </a:r>
            <a:endParaRPr lang="ru-RU" sz="36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81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819</Words>
  <Application>Microsoft Office PowerPoint</Application>
  <PresentationFormat>Экран (4:3)</PresentationFormat>
  <Paragraphs>86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Метро</vt:lpstr>
      <vt:lpstr>ВІРУСні інфекції</vt:lpstr>
      <vt:lpstr>Проблема вірусів</vt:lpstr>
      <vt:lpstr>Вірусні хвороби</vt:lpstr>
      <vt:lpstr>Відомі вірусні  епідемії людства</vt:lpstr>
      <vt:lpstr>4 сторінка СНІД – смертельна хвороба 20 століття</vt:lpstr>
      <vt:lpstr>Захист від вірусів</vt:lpstr>
      <vt:lpstr>Властивості вірусів</vt:lpstr>
      <vt:lpstr> Захист від вірусів</vt:lpstr>
      <vt:lpstr>Презентация PowerPoint</vt:lpstr>
      <vt:lpstr>Презентация PowerPoint</vt:lpstr>
      <vt:lpstr>Як відбувається зараження</vt:lpstr>
      <vt:lpstr>Як відбувається зараження. Приклади хвороб.</vt:lpstr>
      <vt:lpstr>Робота в групах</vt:lpstr>
      <vt:lpstr>6 сторінка Епідемії грипу</vt:lpstr>
      <vt:lpstr>Свинячій грип</vt:lpstr>
      <vt:lpstr>Поширення  свинячого грипу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ВІРУСні інфекції</dc:title>
  <dc:creator>Малявка</dc:creator>
  <cp:lastModifiedBy>Малявка</cp:lastModifiedBy>
  <cp:revision>1</cp:revision>
  <dcterms:created xsi:type="dcterms:W3CDTF">2014-03-04T19:52:54Z</dcterms:created>
  <dcterms:modified xsi:type="dcterms:W3CDTF">2014-03-04T19:55:03Z</dcterms:modified>
</cp:coreProperties>
</file>