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5" r:id="rId4"/>
    <p:sldId id="272" r:id="rId5"/>
    <p:sldId id="276" r:id="rId6"/>
    <p:sldId id="274" r:id="rId7"/>
    <p:sldId id="277" r:id="rId8"/>
    <p:sldId id="278" r:id="rId9"/>
    <p:sldId id="279" r:id="rId10"/>
    <p:sldId id="259" r:id="rId11"/>
    <p:sldId id="260" r:id="rId12"/>
    <p:sldId id="261" r:id="rId13"/>
    <p:sldId id="281" r:id="rId14"/>
    <p:sldId id="280" r:id="rId15"/>
    <p:sldId id="282" r:id="rId16"/>
    <p:sldId id="269" r:id="rId17"/>
    <p:sldId id="283" r:id="rId18"/>
    <p:sldId id="284" r:id="rId19"/>
    <p:sldId id="285" r:id="rId20"/>
    <p:sldId id="262" r:id="rId21"/>
    <p:sldId id="286" r:id="rId22"/>
    <p:sldId id="287" r:id="rId23"/>
    <p:sldId id="288" r:id="rId24"/>
    <p:sldId id="267" r:id="rId25"/>
    <p:sldId id="268" r:id="rId26"/>
    <p:sldId id="291" r:id="rId27"/>
    <p:sldId id="292" r:id="rId28"/>
    <p:sldId id="27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251" autoAdjust="0"/>
    <p:restoredTop sz="94660"/>
  </p:normalViewPr>
  <p:slideViewPr>
    <p:cSldViewPr>
      <p:cViewPr varScale="1">
        <p:scale>
          <a:sx n="101" d="100"/>
          <a:sy n="101" d="100"/>
        </p:scale>
        <p:origin x="-90"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47CB96D-5043-4129-BD0B-15EA676ACAA4}" type="datetimeFigureOut">
              <a:rPr lang="ru-RU" smtClean="0"/>
              <a:pPr/>
              <a:t>25.02.2015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4A806A3D-345B-4162-BFAB-F5B683F3CC1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7CB96D-5043-4129-BD0B-15EA676ACAA4}"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806A3D-345B-4162-BFAB-F5B683F3CC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7CB96D-5043-4129-BD0B-15EA676ACAA4}"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806A3D-345B-4162-BFAB-F5B683F3CC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47CB96D-5043-4129-BD0B-15EA676ACAA4}" type="datetimeFigureOut">
              <a:rPr lang="ru-RU" smtClean="0"/>
              <a:pPr/>
              <a:t>25.02.2015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4A806A3D-345B-4162-BFAB-F5B683F3CC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47CB96D-5043-4129-BD0B-15EA676ACAA4}" type="datetimeFigureOut">
              <a:rPr lang="ru-RU" smtClean="0"/>
              <a:pPr/>
              <a:t>25.02.2015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4A806A3D-345B-4162-BFAB-F5B683F3CC16}"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47CB96D-5043-4129-BD0B-15EA676ACAA4}" type="datetimeFigureOut">
              <a:rPr lang="ru-RU" smtClean="0"/>
              <a:pPr/>
              <a:t>25.02.2015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A806A3D-345B-4162-BFAB-F5B683F3CC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47CB96D-5043-4129-BD0B-15EA676ACAA4}" type="datetimeFigureOut">
              <a:rPr lang="ru-RU" smtClean="0"/>
              <a:pPr/>
              <a:t>25.02.2015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4A806A3D-345B-4162-BFAB-F5B683F3CC16}"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47CB96D-5043-4129-BD0B-15EA676ACAA4}" type="datetimeFigureOut">
              <a:rPr lang="ru-RU" smtClean="0"/>
              <a:pPr/>
              <a:t>25.02.2015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806A3D-345B-4162-BFAB-F5B683F3CC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47CB96D-5043-4129-BD0B-15EA676ACAA4}" type="datetimeFigureOut">
              <a:rPr lang="ru-RU" smtClean="0"/>
              <a:pPr/>
              <a:t>25.02.2015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806A3D-345B-4162-BFAB-F5B683F3CC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47CB96D-5043-4129-BD0B-15EA676ACAA4}" type="datetimeFigureOut">
              <a:rPr lang="ru-RU" smtClean="0"/>
              <a:pPr/>
              <a:t>25.02.2015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806A3D-345B-4162-BFAB-F5B683F3CC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47CB96D-5043-4129-BD0B-15EA676ACAA4}"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A806A3D-345B-4162-BFAB-F5B683F3CC16}"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47CB96D-5043-4129-BD0B-15EA676ACAA4}" type="datetimeFigureOut">
              <a:rPr lang="ru-RU" smtClean="0"/>
              <a:pPr/>
              <a:t>25.02.2015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A806A3D-345B-4162-BFAB-F5B683F3CC16}"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857232"/>
            <a:ext cx="8572560" cy="1571636"/>
          </a:xfrm>
        </p:spPr>
        <p:txBody>
          <a:bodyPr>
            <a:noAutofit/>
          </a:bodyPr>
          <a:lstStyle/>
          <a:p>
            <a:r>
              <a:rPr lang="uk-UA" sz="7200" b="1" dirty="0" smtClean="0"/>
              <a:t> Хвороби шкіри</a:t>
            </a:r>
            <a:endParaRPr lang="uk-UA" sz="7200" b="1" dirty="0"/>
          </a:p>
        </p:txBody>
      </p:sp>
      <p:sp>
        <p:nvSpPr>
          <p:cNvPr id="4" name="Подзаголовок 3"/>
          <p:cNvSpPr>
            <a:spLocks noGrp="1"/>
          </p:cNvSpPr>
          <p:nvPr>
            <p:ph type="subTitle" idx="1"/>
          </p:nvPr>
        </p:nvSpPr>
        <p:spPr>
          <a:xfrm>
            <a:off x="5715008" y="3886200"/>
            <a:ext cx="3124192" cy="1257312"/>
          </a:xfrm>
        </p:spPr>
        <p:txBody>
          <a:bodyPr>
            <a:normAutofit lnSpcReduction="10000"/>
          </a:bodyPr>
          <a:lstStyle/>
          <a:p>
            <a:r>
              <a:rPr lang="uk-UA" dirty="0" smtClean="0"/>
              <a:t>Виконала:</a:t>
            </a:r>
          </a:p>
          <a:p>
            <a:r>
              <a:rPr lang="uk-UA" dirty="0" smtClean="0"/>
              <a:t> учениця 9-Б класу</a:t>
            </a:r>
            <a:br>
              <a:rPr lang="uk-UA" dirty="0" smtClean="0"/>
            </a:br>
            <a:r>
              <a:rPr lang="uk-UA" dirty="0" err="1" smtClean="0"/>
              <a:t>Шекера</a:t>
            </a:r>
            <a:r>
              <a:rPr lang="uk-UA" dirty="0" smtClean="0"/>
              <a:t> Анна</a:t>
            </a:r>
            <a:endParaRPr lang="ru-RU" dirty="0"/>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ru-RU" b="1" dirty="0" smtClean="0">
                <a:solidFill>
                  <a:schemeClr val="accent1">
                    <a:lumMod val="50000"/>
                  </a:schemeClr>
                </a:solidFill>
              </a:rPr>
              <a:t>ВІТИЛІГО</a:t>
            </a:r>
            <a:endParaRPr lang="ru-RU" dirty="0">
              <a:solidFill>
                <a:schemeClr val="accent1">
                  <a:lumMod val="50000"/>
                </a:schemeClr>
              </a:solidFill>
            </a:endParaRPr>
          </a:p>
        </p:txBody>
      </p:sp>
      <p:sp>
        <p:nvSpPr>
          <p:cNvPr id="3" name="Текст 2"/>
          <p:cNvSpPr>
            <a:spLocks noGrp="1"/>
          </p:cNvSpPr>
          <p:nvPr>
            <p:ph idx="1"/>
          </p:nvPr>
        </p:nvSpPr>
        <p:spPr>
          <a:xfrm>
            <a:off x="714348" y="1447800"/>
            <a:ext cx="7972452" cy="4572000"/>
          </a:xfrm>
        </p:spPr>
        <p:txBody>
          <a:bodyPr>
            <a:normAutofit fontScale="70000" lnSpcReduction="20000"/>
          </a:bodyPr>
          <a:lstStyle/>
          <a:p>
            <a:r>
              <a:rPr lang="uk-UA" b="1" dirty="0" smtClean="0">
                <a:solidFill>
                  <a:schemeClr val="tx1"/>
                </a:solidFill>
              </a:rPr>
              <a:t>Цікаві факти: </a:t>
            </a:r>
            <a:r>
              <a:rPr lang="uk-UA" dirty="0" smtClean="0">
                <a:solidFill>
                  <a:schemeClr val="tx1"/>
                </a:solidFill>
              </a:rPr>
              <a:t>Зміни в кольорі шкіри Майкла Джексона протягом його життя викликані саме </a:t>
            </a:r>
            <a:r>
              <a:rPr lang="uk-UA" dirty="0" err="1" smtClean="0">
                <a:solidFill>
                  <a:schemeClr val="tx1"/>
                </a:solidFill>
              </a:rPr>
              <a:t>вітиліго</a:t>
            </a:r>
            <a:r>
              <a:rPr lang="uk-UA" dirty="0" smtClean="0">
                <a:solidFill>
                  <a:schemeClr val="tx1"/>
                </a:solidFill>
              </a:rPr>
              <a:t>. </a:t>
            </a:r>
          </a:p>
          <a:p>
            <a:r>
              <a:rPr lang="uk-UA" dirty="0" smtClean="0">
                <a:solidFill>
                  <a:schemeClr val="tx1"/>
                </a:solidFill>
              </a:rPr>
              <a:t>Хвороба Майкла Джексона передалася і його старшому сину - 14-річному Принцу Майклу Джозефу Джексону. </a:t>
            </a:r>
          </a:p>
          <a:p>
            <a:r>
              <a:rPr lang="uk-UA" dirty="0" smtClean="0">
                <a:solidFill>
                  <a:schemeClr val="tx1"/>
                </a:solidFill>
              </a:rPr>
              <a:t>У Артура </a:t>
            </a:r>
            <a:r>
              <a:rPr lang="uk-UA" dirty="0" err="1" smtClean="0">
                <a:solidFill>
                  <a:schemeClr val="tx1"/>
                </a:solidFill>
              </a:rPr>
              <a:t>Конан-Дойля</a:t>
            </a:r>
            <a:r>
              <a:rPr lang="uk-UA" dirty="0" smtClean="0">
                <a:solidFill>
                  <a:schemeClr val="tx1"/>
                </a:solidFill>
              </a:rPr>
              <a:t> є невелике оповідання «побілілий воїн». Британський офіцер перенервував в колоніальних битвах і повернувся додому з плямами </a:t>
            </a:r>
            <a:r>
              <a:rPr lang="uk-UA" dirty="0" err="1" smtClean="0">
                <a:solidFill>
                  <a:schemeClr val="tx1"/>
                </a:solidFill>
              </a:rPr>
              <a:t>вітиліго</a:t>
            </a:r>
            <a:r>
              <a:rPr lang="uk-UA" dirty="0" smtClean="0">
                <a:solidFill>
                  <a:schemeClr val="tx1"/>
                </a:solidFill>
              </a:rPr>
              <a:t>, будучи абсолютно впевненим у тому, що це початок прокази. </a:t>
            </a:r>
          </a:p>
          <a:p>
            <a:r>
              <a:rPr lang="uk-UA" dirty="0" smtClean="0">
                <a:solidFill>
                  <a:schemeClr val="tx1"/>
                </a:solidFill>
              </a:rPr>
              <a:t>Цікаво, що за </a:t>
            </a:r>
            <a:r>
              <a:rPr lang="uk-UA" dirty="0" smtClean="0"/>
              <a:t>останні 100</a:t>
            </a:r>
            <a:r>
              <a:rPr lang="uk-UA" dirty="0" smtClean="0">
                <a:solidFill>
                  <a:schemeClr val="tx1"/>
                </a:solidFill>
              </a:rPr>
              <a:t> років, незважаючи на гігантський прогрес в інформаційних і медичних технологіях, відношення більшої частини населення до білих плям майже не змінилося.</a:t>
            </a:r>
            <a:endParaRPr lang="ru-RU" dirty="0">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ru-RU" b="1" dirty="0" smtClean="0">
                <a:solidFill>
                  <a:schemeClr val="accent1">
                    <a:lumMod val="50000"/>
                  </a:schemeClr>
                </a:solidFill>
              </a:rPr>
              <a:t>ПЕДИКУЛЬОЗ</a:t>
            </a:r>
            <a:endParaRPr lang="ru-RU" dirty="0">
              <a:solidFill>
                <a:schemeClr val="accent1">
                  <a:lumMod val="50000"/>
                </a:schemeClr>
              </a:solidFill>
            </a:endParaRPr>
          </a:p>
        </p:txBody>
      </p:sp>
      <p:sp>
        <p:nvSpPr>
          <p:cNvPr id="3" name="Текст 2"/>
          <p:cNvSpPr>
            <a:spLocks noGrp="1"/>
          </p:cNvSpPr>
          <p:nvPr>
            <p:ph idx="1"/>
          </p:nvPr>
        </p:nvSpPr>
        <p:spPr>
          <a:xfrm>
            <a:off x="714348" y="1447800"/>
            <a:ext cx="7972452" cy="4572000"/>
          </a:xfrm>
        </p:spPr>
        <p:txBody>
          <a:bodyPr/>
          <a:lstStyle/>
          <a:p>
            <a:r>
              <a:rPr lang="ru-RU" b="1" dirty="0" smtClean="0">
                <a:solidFill>
                  <a:schemeClr val="tx1"/>
                </a:solidFill>
              </a:rPr>
              <a:t>ПЕДИКУЛЬОЗ</a:t>
            </a:r>
            <a:r>
              <a:rPr lang="ru-RU" dirty="0" smtClean="0">
                <a:solidFill>
                  <a:schemeClr val="tx1"/>
                </a:solidFill>
              </a:rPr>
              <a:t> (</a:t>
            </a:r>
            <a:r>
              <a:rPr lang="ru-RU" dirty="0" err="1" smtClean="0">
                <a:solidFill>
                  <a:schemeClr val="tx1"/>
                </a:solidFill>
              </a:rPr>
              <a:t>вошивість</a:t>
            </a:r>
            <a:r>
              <a:rPr lang="ru-RU" dirty="0" smtClean="0">
                <a:solidFill>
                  <a:schemeClr val="tx1"/>
                </a:solidFill>
              </a:rPr>
              <a:t>) - </a:t>
            </a:r>
            <a:r>
              <a:rPr lang="ru-RU" dirty="0" err="1" smtClean="0">
                <a:solidFill>
                  <a:schemeClr val="tx1"/>
                </a:solidFill>
              </a:rPr>
              <a:t>паразитичне</a:t>
            </a:r>
            <a:r>
              <a:rPr lang="ru-RU" dirty="0" smtClean="0">
                <a:solidFill>
                  <a:schemeClr val="tx1"/>
                </a:solidFill>
              </a:rPr>
              <a:t> </a:t>
            </a:r>
            <a:r>
              <a:rPr lang="ru-RU" dirty="0" err="1" smtClean="0">
                <a:solidFill>
                  <a:schemeClr val="tx1"/>
                </a:solidFill>
              </a:rPr>
              <a:t>захворювання</a:t>
            </a:r>
            <a:r>
              <a:rPr lang="ru-RU" dirty="0" smtClean="0">
                <a:solidFill>
                  <a:schemeClr val="tx1"/>
                </a:solidFill>
              </a:rPr>
              <a:t> </a:t>
            </a:r>
            <a:r>
              <a:rPr lang="ru-RU" dirty="0" err="1" smtClean="0">
                <a:solidFill>
                  <a:schemeClr val="tx1"/>
                </a:solidFill>
              </a:rPr>
              <a:t>шкіри</a:t>
            </a:r>
            <a:r>
              <a:rPr lang="ru-RU" dirty="0" smtClean="0">
                <a:solidFill>
                  <a:schemeClr val="tx1"/>
                </a:solidFill>
              </a:rPr>
              <a:t>, </a:t>
            </a:r>
            <a:r>
              <a:rPr lang="ru-RU" dirty="0" err="1" smtClean="0">
                <a:solidFill>
                  <a:schemeClr val="tx1"/>
                </a:solidFill>
              </a:rPr>
              <a:t>викликане</a:t>
            </a:r>
            <a:r>
              <a:rPr lang="ru-RU" dirty="0" smtClean="0">
                <a:solidFill>
                  <a:schemeClr val="tx1"/>
                </a:solidFill>
              </a:rPr>
              <a:t> </a:t>
            </a:r>
            <a:r>
              <a:rPr lang="ru-RU" dirty="0" err="1" smtClean="0">
                <a:solidFill>
                  <a:schemeClr val="tx1"/>
                </a:solidFill>
              </a:rPr>
              <a:t>наявністю</a:t>
            </a:r>
            <a:r>
              <a:rPr lang="ru-RU" dirty="0" smtClean="0">
                <a:solidFill>
                  <a:schemeClr val="tx1"/>
                </a:solidFill>
              </a:rPr>
              <a:t> на </a:t>
            </a:r>
            <a:r>
              <a:rPr lang="ru-RU" dirty="0" err="1" smtClean="0">
                <a:solidFill>
                  <a:schemeClr val="tx1"/>
                </a:solidFill>
              </a:rPr>
              <a:t>волоссі</a:t>
            </a:r>
            <a:r>
              <a:rPr lang="ru-RU" dirty="0" smtClean="0">
                <a:solidFill>
                  <a:schemeClr val="tx1"/>
                </a:solidFill>
              </a:rPr>
              <a:t> </a:t>
            </a:r>
            <a:r>
              <a:rPr lang="ru-RU" dirty="0" err="1" smtClean="0">
                <a:solidFill>
                  <a:schemeClr val="tx1"/>
                </a:solidFill>
              </a:rPr>
              <a:t>вошей</a:t>
            </a:r>
            <a:r>
              <a:rPr lang="ru-RU" dirty="0" smtClean="0">
                <a:solidFill>
                  <a:schemeClr val="tx1"/>
                </a:solidFill>
              </a:rPr>
              <a:t>. </a:t>
            </a:r>
          </a:p>
        </p:txBody>
      </p:sp>
      <p:pic>
        <p:nvPicPr>
          <p:cNvPr id="4" name="Рисунок 3" descr="pediculosis3.jpg"/>
          <p:cNvPicPr>
            <a:picLocks noChangeAspect="1"/>
          </p:cNvPicPr>
          <p:nvPr/>
        </p:nvPicPr>
        <p:blipFill>
          <a:blip r:embed="rId2"/>
          <a:stretch>
            <a:fillRect/>
          </a:stretch>
        </p:blipFill>
        <p:spPr>
          <a:xfrm>
            <a:off x="1357290" y="3500438"/>
            <a:ext cx="2286016" cy="2286016"/>
          </a:xfrm>
          <a:prstGeom prst="rect">
            <a:avLst/>
          </a:prstGeom>
        </p:spPr>
      </p:pic>
      <p:pic>
        <p:nvPicPr>
          <p:cNvPr id="7" name="Рисунок 6" descr="pediculosis_pubis_body.jpg"/>
          <p:cNvPicPr>
            <a:picLocks noChangeAspect="1"/>
          </p:cNvPicPr>
          <p:nvPr/>
        </p:nvPicPr>
        <p:blipFill>
          <a:blip r:embed="rId3"/>
          <a:stretch>
            <a:fillRect/>
          </a:stretch>
        </p:blipFill>
        <p:spPr>
          <a:xfrm>
            <a:off x="5072066" y="3500438"/>
            <a:ext cx="2286016" cy="2286016"/>
          </a:xfrm>
          <a:prstGeom prst="rect">
            <a:avLst/>
          </a:prstGeom>
        </p:spPr>
      </p:pic>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ru-RU" b="1" dirty="0" smtClean="0">
                <a:solidFill>
                  <a:schemeClr val="accent1">
                    <a:lumMod val="50000"/>
                  </a:schemeClr>
                </a:solidFill>
              </a:rPr>
              <a:t>ПЕДИКУЛЬОЗ</a:t>
            </a:r>
            <a:endParaRPr lang="ru-RU" dirty="0">
              <a:solidFill>
                <a:schemeClr val="accent1">
                  <a:lumMod val="50000"/>
                </a:schemeClr>
              </a:solidFill>
            </a:endParaRPr>
          </a:p>
        </p:txBody>
      </p:sp>
      <p:sp>
        <p:nvSpPr>
          <p:cNvPr id="3" name="Текст 2"/>
          <p:cNvSpPr>
            <a:spLocks noGrp="1"/>
          </p:cNvSpPr>
          <p:nvPr>
            <p:ph idx="1"/>
          </p:nvPr>
        </p:nvSpPr>
        <p:spPr>
          <a:xfrm>
            <a:off x="914400" y="1447800"/>
            <a:ext cx="7772400" cy="909630"/>
          </a:xfrm>
        </p:spPr>
        <p:txBody>
          <a:bodyPr>
            <a:normAutofit/>
          </a:bodyPr>
          <a:lstStyle/>
          <a:p>
            <a:r>
              <a:rPr lang="ru-RU" dirty="0" err="1" smtClean="0">
                <a:solidFill>
                  <a:schemeClr val="tx1"/>
                </a:solidFill>
              </a:rPr>
              <a:t>Воші</a:t>
            </a:r>
            <a:r>
              <a:rPr lang="ru-RU" dirty="0" smtClean="0">
                <a:solidFill>
                  <a:schemeClr val="tx1"/>
                </a:solidFill>
              </a:rPr>
              <a:t>: </a:t>
            </a:r>
            <a:r>
              <a:rPr lang="ru-RU" dirty="0" err="1" smtClean="0">
                <a:solidFill>
                  <a:schemeClr val="tx1"/>
                </a:solidFill>
              </a:rPr>
              <a:t>головна</a:t>
            </a:r>
            <a:r>
              <a:rPr lang="ru-RU" dirty="0" smtClean="0"/>
              <a:t>, </a:t>
            </a:r>
            <a:r>
              <a:rPr lang="ru-RU" dirty="0" err="1" smtClean="0"/>
              <a:t>лобкова</a:t>
            </a:r>
            <a:r>
              <a:rPr lang="ru-RU" dirty="0" smtClean="0"/>
              <a:t>, </a:t>
            </a:r>
            <a:r>
              <a:rPr lang="ru-RU" dirty="0" err="1" smtClean="0"/>
              <a:t>платяна</a:t>
            </a:r>
            <a:r>
              <a:rPr lang="ru-RU" dirty="0" smtClean="0"/>
              <a:t>.</a:t>
            </a:r>
            <a:r>
              <a:rPr lang="uk-UA" dirty="0" smtClean="0">
                <a:solidFill>
                  <a:schemeClr val="tx1"/>
                </a:solidFill>
              </a:rPr>
              <a:t>                                                                                  </a:t>
            </a:r>
            <a:endParaRPr lang="ru-RU" dirty="0" smtClean="0">
              <a:solidFill>
                <a:schemeClr val="tx1"/>
              </a:solidFill>
            </a:endParaRPr>
          </a:p>
        </p:txBody>
      </p:sp>
      <p:pic>
        <p:nvPicPr>
          <p:cNvPr id="4" name="Рисунок 3" descr="е3.jpg"/>
          <p:cNvPicPr>
            <a:picLocks noChangeAspect="1"/>
          </p:cNvPicPr>
          <p:nvPr/>
        </p:nvPicPr>
        <p:blipFill>
          <a:blip r:embed="rId2" cstate="print"/>
          <a:stretch>
            <a:fillRect/>
          </a:stretch>
        </p:blipFill>
        <p:spPr>
          <a:xfrm>
            <a:off x="357158" y="2786058"/>
            <a:ext cx="2241029" cy="3168352"/>
          </a:xfrm>
          <a:prstGeom prst="rect">
            <a:avLst/>
          </a:prstGeom>
        </p:spPr>
      </p:pic>
      <p:pic>
        <p:nvPicPr>
          <p:cNvPr id="5" name="Рисунок 4" descr="е4.jpg"/>
          <p:cNvPicPr>
            <a:picLocks noChangeAspect="1"/>
          </p:cNvPicPr>
          <p:nvPr/>
        </p:nvPicPr>
        <p:blipFill>
          <a:blip r:embed="rId3" cstate="print"/>
          <a:stretch>
            <a:fillRect/>
          </a:stretch>
        </p:blipFill>
        <p:spPr>
          <a:xfrm>
            <a:off x="2786050" y="3214686"/>
            <a:ext cx="2985337" cy="2214578"/>
          </a:xfrm>
          <a:prstGeom prst="rect">
            <a:avLst/>
          </a:prstGeom>
        </p:spPr>
      </p:pic>
      <p:pic>
        <p:nvPicPr>
          <p:cNvPr id="6" name="Рисунок 5" descr="е5.jpg"/>
          <p:cNvPicPr>
            <a:picLocks noChangeAspect="1"/>
          </p:cNvPicPr>
          <p:nvPr/>
        </p:nvPicPr>
        <p:blipFill>
          <a:blip r:embed="rId4" cstate="print"/>
          <a:stretch>
            <a:fillRect/>
          </a:stretch>
        </p:blipFill>
        <p:spPr>
          <a:xfrm>
            <a:off x="6000760" y="2786058"/>
            <a:ext cx="2684763" cy="2936460"/>
          </a:xfrm>
          <a:prstGeom prst="rect">
            <a:avLst/>
          </a:prstGeom>
        </p:spPr>
      </p:pic>
    </p:spTree>
  </p:cSld>
  <p:clrMapOvr>
    <a:masterClrMapping/>
  </p:clrMapOvr>
  <p:transition spd="med">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50000"/>
                  </a:schemeClr>
                </a:solidFill>
              </a:rPr>
              <a:t>Причини </a:t>
            </a:r>
            <a:r>
              <a:rPr lang="ru-RU" b="1" dirty="0" err="1" smtClean="0">
                <a:solidFill>
                  <a:schemeClr val="accent1">
                    <a:lumMod val="50000"/>
                  </a:schemeClr>
                </a:solidFill>
              </a:rPr>
              <a:t>захворювання</a:t>
            </a:r>
            <a:endParaRPr lang="ru-RU" dirty="0"/>
          </a:p>
        </p:txBody>
      </p:sp>
      <p:sp>
        <p:nvSpPr>
          <p:cNvPr id="3" name="Содержимое 2"/>
          <p:cNvSpPr>
            <a:spLocks noGrp="1"/>
          </p:cNvSpPr>
          <p:nvPr>
            <p:ph idx="1"/>
          </p:nvPr>
        </p:nvSpPr>
        <p:spPr/>
        <p:txBody>
          <a:bodyPr>
            <a:normAutofit fontScale="92500"/>
          </a:bodyPr>
          <a:lstStyle/>
          <a:p>
            <a:r>
              <a:rPr lang="ru-RU" dirty="0" err="1" smtClean="0"/>
              <a:t>Головні</a:t>
            </a:r>
            <a:r>
              <a:rPr lang="ru-RU" dirty="0" smtClean="0"/>
              <a:t> </a:t>
            </a:r>
            <a:r>
              <a:rPr lang="ru-RU" dirty="0" err="1" smtClean="0"/>
              <a:t>воші</a:t>
            </a:r>
            <a:r>
              <a:rPr lang="ru-RU" dirty="0" smtClean="0"/>
              <a:t> </a:t>
            </a:r>
            <a:r>
              <a:rPr lang="ru-RU" dirty="0" err="1" smtClean="0"/>
              <a:t>передаються</a:t>
            </a:r>
            <a:r>
              <a:rPr lang="ru-RU" dirty="0" smtClean="0"/>
              <a:t> </a:t>
            </a:r>
            <a:r>
              <a:rPr lang="ru-RU" dirty="0" err="1" smtClean="0"/>
              <a:t>від</a:t>
            </a:r>
            <a:r>
              <a:rPr lang="ru-RU" dirty="0" smtClean="0"/>
              <a:t> </a:t>
            </a:r>
            <a:r>
              <a:rPr lang="ru-RU" dirty="0" err="1" smtClean="0"/>
              <a:t>людини</a:t>
            </a:r>
            <a:r>
              <a:rPr lang="ru-RU" dirty="0" smtClean="0"/>
              <a:t> до </a:t>
            </a:r>
            <a:r>
              <a:rPr lang="ru-RU" dirty="0" err="1" smtClean="0"/>
              <a:t>людини</a:t>
            </a:r>
            <a:r>
              <a:rPr lang="ru-RU" dirty="0" smtClean="0"/>
              <a:t> при </a:t>
            </a:r>
            <a:r>
              <a:rPr lang="ru-RU" dirty="0" err="1" smtClean="0"/>
              <a:t>безпосередньому</a:t>
            </a:r>
            <a:r>
              <a:rPr lang="ru-RU" dirty="0" smtClean="0"/>
              <a:t> </a:t>
            </a:r>
            <a:r>
              <a:rPr lang="ru-RU" dirty="0" err="1" smtClean="0"/>
              <a:t>контакті</a:t>
            </a:r>
            <a:r>
              <a:rPr lang="ru-RU" dirty="0" smtClean="0"/>
              <a:t> (</a:t>
            </a:r>
            <a:r>
              <a:rPr lang="ru-RU" dirty="0" err="1" smtClean="0"/>
              <a:t>або</a:t>
            </a:r>
            <a:r>
              <a:rPr lang="ru-RU" dirty="0" smtClean="0"/>
              <a:t> через </a:t>
            </a:r>
            <a:r>
              <a:rPr lang="ru-RU" dirty="0" err="1" smtClean="0"/>
              <a:t>одяг</a:t>
            </a:r>
            <a:r>
              <a:rPr lang="ru-RU" dirty="0" smtClean="0"/>
              <a:t>, </a:t>
            </a:r>
            <a:r>
              <a:rPr lang="ru-RU" dirty="0" err="1" smtClean="0"/>
              <a:t>білизну</a:t>
            </a:r>
            <a:r>
              <a:rPr lang="ru-RU" dirty="0" smtClean="0"/>
              <a:t>, </a:t>
            </a:r>
            <a:r>
              <a:rPr lang="ru-RU" dirty="0" err="1" smtClean="0"/>
              <a:t>предмети</a:t>
            </a:r>
            <a:r>
              <a:rPr lang="ru-RU" dirty="0" smtClean="0"/>
              <a:t> </a:t>
            </a:r>
            <a:r>
              <a:rPr lang="ru-RU" dirty="0" err="1" smtClean="0"/>
              <a:t>побуту</a:t>
            </a:r>
            <a:r>
              <a:rPr lang="ru-RU" dirty="0" smtClean="0"/>
              <a:t>, </a:t>
            </a:r>
            <a:r>
              <a:rPr lang="ru-RU" dirty="0" err="1" smtClean="0"/>
              <a:t>гребінця</a:t>
            </a:r>
            <a:r>
              <a:rPr lang="ru-RU" dirty="0" smtClean="0"/>
              <a:t> </a:t>
            </a:r>
            <a:r>
              <a:rPr lang="ru-RU" dirty="0" err="1" smtClean="0"/>
              <a:t>тощо</a:t>
            </a:r>
            <a:r>
              <a:rPr lang="ru-RU" dirty="0" smtClean="0"/>
              <a:t>). </a:t>
            </a:r>
          </a:p>
          <a:p>
            <a:r>
              <a:rPr lang="ru-RU" dirty="0" err="1" smtClean="0"/>
              <a:t>Лобкова</a:t>
            </a:r>
            <a:r>
              <a:rPr lang="ru-RU" dirty="0" smtClean="0"/>
              <a:t> </a:t>
            </a:r>
            <a:r>
              <a:rPr lang="ru-RU" dirty="0" err="1" smtClean="0"/>
              <a:t>воша</a:t>
            </a:r>
            <a:r>
              <a:rPr lang="ru-RU" dirty="0" smtClean="0"/>
              <a:t>, як правило, </a:t>
            </a:r>
            <a:r>
              <a:rPr lang="ru-RU" dirty="0" err="1" smtClean="0"/>
              <a:t>передається</a:t>
            </a:r>
            <a:r>
              <a:rPr lang="ru-RU" dirty="0" smtClean="0"/>
              <a:t> </a:t>
            </a:r>
            <a:r>
              <a:rPr lang="ru-RU" dirty="0" err="1" smtClean="0"/>
              <a:t>статевим</a:t>
            </a:r>
            <a:r>
              <a:rPr lang="ru-RU" dirty="0" smtClean="0"/>
              <a:t> шляхом, </a:t>
            </a:r>
            <a:r>
              <a:rPr lang="ru-RU" dirty="0" err="1" smtClean="0"/>
              <a:t>але</a:t>
            </a:r>
            <a:r>
              <a:rPr lang="ru-RU" dirty="0" smtClean="0"/>
              <a:t> </a:t>
            </a:r>
            <a:r>
              <a:rPr lang="ru-RU" dirty="0" err="1" smtClean="0"/>
              <a:t>можлива</a:t>
            </a:r>
            <a:r>
              <a:rPr lang="ru-RU" dirty="0" smtClean="0"/>
              <a:t> </a:t>
            </a:r>
            <a:r>
              <a:rPr lang="ru-RU" dirty="0" err="1" smtClean="0"/>
              <a:t>також</a:t>
            </a:r>
            <a:r>
              <a:rPr lang="ru-RU" dirty="0" smtClean="0"/>
              <a:t> передача через </a:t>
            </a:r>
            <a:r>
              <a:rPr lang="ru-RU" dirty="0" err="1" smtClean="0"/>
              <a:t>речі</a:t>
            </a:r>
            <a:r>
              <a:rPr lang="ru-RU" dirty="0" smtClean="0"/>
              <a:t> (</a:t>
            </a:r>
            <a:r>
              <a:rPr lang="ru-RU" dirty="0" err="1" smtClean="0"/>
              <a:t>постільна</a:t>
            </a:r>
            <a:r>
              <a:rPr lang="ru-RU" dirty="0" smtClean="0"/>
              <a:t> </a:t>
            </a:r>
            <a:r>
              <a:rPr lang="ru-RU" dirty="0" err="1" smtClean="0"/>
              <a:t>білизна</a:t>
            </a:r>
            <a:r>
              <a:rPr lang="ru-RU" dirty="0" smtClean="0"/>
              <a:t>, </a:t>
            </a:r>
            <a:r>
              <a:rPr lang="ru-RU" dirty="0" err="1" smtClean="0"/>
              <a:t>одяг</a:t>
            </a:r>
            <a:r>
              <a:rPr lang="ru-RU" dirty="0" smtClean="0"/>
              <a:t> </a:t>
            </a:r>
            <a:r>
              <a:rPr lang="ru-RU" dirty="0" err="1" smtClean="0"/>
              <a:t>і</a:t>
            </a:r>
            <a:r>
              <a:rPr lang="ru-RU" dirty="0" smtClean="0"/>
              <a:t> т. д.). </a:t>
            </a:r>
            <a:r>
              <a:rPr lang="ru-RU" dirty="0" err="1" smtClean="0"/>
              <a:t>Неможливо</a:t>
            </a:r>
            <a:r>
              <a:rPr lang="ru-RU" dirty="0" smtClean="0"/>
              <a:t> </a:t>
            </a:r>
            <a:r>
              <a:rPr lang="ru-RU" dirty="0" err="1" smtClean="0"/>
              <a:t>заразитися</a:t>
            </a:r>
            <a:r>
              <a:rPr lang="ru-RU" dirty="0" smtClean="0"/>
              <a:t> </a:t>
            </a:r>
            <a:r>
              <a:rPr lang="ru-RU" dirty="0" err="1" smtClean="0"/>
              <a:t>вошами</a:t>
            </a:r>
            <a:r>
              <a:rPr lang="ru-RU" dirty="0" smtClean="0"/>
              <a:t> </a:t>
            </a:r>
            <a:r>
              <a:rPr lang="ru-RU" dirty="0" err="1" smtClean="0"/>
              <a:t>від</a:t>
            </a:r>
            <a:r>
              <a:rPr lang="ru-RU" dirty="0" smtClean="0"/>
              <a:t> </a:t>
            </a:r>
            <a:r>
              <a:rPr lang="ru-RU" dirty="0" err="1" smtClean="0"/>
              <a:t>тварин</a:t>
            </a:r>
            <a:r>
              <a:rPr lang="ru-RU" dirty="0" smtClean="0"/>
              <a:t>, так як </a:t>
            </a:r>
            <a:r>
              <a:rPr lang="ru-RU" dirty="0" err="1" smtClean="0"/>
              <a:t>ці</a:t>
            </a:r>
            <a:r>
              <a:rPr lang="ru-RU" dirty="0" smtClean="0"/>
              <a:t> </a:t>
            </a:r>
            <a:r>
              <a:rPr lang="ru-RU" dirty="0" err="1" smtClean="0"/>
              <a:t>паразити</a:t>
            </a:r>
            <a:r>
              <a:rPr lang="ru-RU" dirty="0" smtClean="0"/>
              <a:t> </a:t>
            </a:r>
            <a:r>
              <a:rPr lang="ru-RU" dirty="0" err="1" smtClean="0"/>
              <a:t>видоспецифічні</a:t>
            </a:r>
            <a:r>
              <a:rPr lang="ru-RU" dirty="0" smtClean="0"/>
              <a:t>, </a:t>
            </a:r>
            <a:r>
              <a:rPr lang="ru-RU" dirty="0" err="1" smtClean="0"/>
              <a:t>тобто</a:t>
            </a:r>
            <a:r>
              <a:rPr lang="ru-RU" dirty="0" smtClean="0"/>
              <a:t> </a:t>
            </a:r>
            <a:r>
              <a:rPr lang="ru-RU" dirty="0" err="1" smtClean="0"/>
              <a:t>людські</a:t>
            </a:r>
            <a:r>
              <a:rPr lang="ru-RU" dirty="0" smtClean="0"/>
              <a:t> </a:t>
            </a:r>
            <a:r>
              <a:rPr lang="ru-RU" dirty="0" err="1" smtClean="0"/>
              <a:t>воші</a:t>
            </a:r>
            <a:r>
              <a:rPr lang="ru-RU" dirty="0" smtClean="0"/>
              <a:t> </a:t>
            </a:r>
            <a:r>
              <a:rPr lang="ru-RU" dirty="0" err="1" smtClean="0"/>
              <a:t>можуть</a:t>
            </a:r>
            <a:r>
              <a:rPr lang="ru-RU" dirty="0" smtClean="0"/>
              <a:t> </a:t>
            </a:r>
            <a:r>
              <a:rPr lang="ru-RU" dirty="0" err="1" smtClean="0"/>
              <a:t>жити</a:t>
            </a:r>
            <a:r>
              <a:rPr lang="ru-RU" dirty="0" smtClean="0"/>
              <a:t> </a:t>
            </a:r>
            <a:r>
              <a:rPr lang="ru-RU" dirty="0" err="1" smtClean="0"/>
              <a:t>тільки</a:t>
            </a:r>
            <a:r>
              <a:rPr lang="ru-RU" dirty="0" smtClean="0"/>
              <a:t> на </a:t>
            </a:r>
            <a:r>
              <a:rPr lang="ru-RU" dirty="0" err="1" smtClean="0"/>
              <a:t>людині</a:t>
            </a:r>
            <a:r>
              <a:rPr lang="ru-RU" dirty="0" smtClean="0"/>
              <a:t>.</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uk-UA" b="1" dirty="0" smtClean="0">
                <a:solidFill>
                  <a:schemeClr val="accent1">
                    <a:lumMod val="50000"/>
                  </a:schemeClr>
                </a:solidFill>
              </a:rPr>
              <a:t>Симптоми </a:t>
            </a:r>
            <a:r>
              <a:rPr lang="uk-UA" b="1" dirty="0" err="1" smtClean="0">
                <a:solidFill>
                  <a:schemeClr val="accent1">
                    <a:lumMod val="50000"/>
                  </a:schemeClr>
                </a:solidFill>
              </a:rPr>
              <a:t>педикульозу</a:t>
            </a:r>
            <a:endParaRPr lang="ru-RU" dirty="0">
              <a:solidFill>
                <a:schemeClr val="accent1">
                  <a:lumMod val="50000"/>
                </a:schemeClr>
              </a:solidFill>
            </a:endParaRPr>
          </a:p>
        </p:txBody>
      </p:sp>
      <p:sp>
        <p:nvSpPr>
          <p:cNvPr id="3" name="Текст 2"/>
          <p:cNvSpPr>
            <a:spLocks noGrp="1"/>
          </p:cNvSpPr>
          <p:nvPr>
            <p:ph idx="1"/>
          </p:nvPr>
        </p:nvSpPr>
        <p:spPr>
          <a:xfrm>
            <a:off x="714348" y="1447800"/>
            <a:ext cx="7972452" cy="4572000"/>
          </a:xfrm>
        </p:spPr>
        <p:txBody>
          <a:bodyPr/>
          <a:lstStyle/>
          <a:p>
            <a:pPr>
              <a:buNone/>
            </a:pPr>
            <a:r>
              <a:rPr lang="ru-RU" dirty="0" smtClean="0"/>
              <a:t>- </a:t>
            </a:r>
            <a:r>
              <a:rPr lang="ru-RU" dirty="0" err="1" smtClean="0">
                <a:solidFill>
                  <a:schemeClr val="tx1"/>
                </a:solidFill>
              </a:rPr>
              <a:t>шкірний</a:t>
            </a:r>
            <a:r>
              <a:rPr lang="ru-RU" dirty="0" smtClean="0">
                <a:solidFill>
                  <a:schemeClr val="tx1"/>
                </a:solidFill>
              </a:rPr>
              <a:t> </a:t>
            </a:r>
            <a:r>
              <a:rPr lang="ru-RU" dirty="0" err="1" smtClean="0">
                <a:solidFill>
                  <a:schemeClr val="tx1"/>
                </a:solidFill>
              </a:rPr>
              <a:t>свербіж</a:t>
            </a:r>
            <a:r>
              <a:rPr lang="ru-RU" dirty="0" smtClean="0">
                <a:solidFill>
                  <a:schemeClr val="tx1"/>
                </a:solidFill>
              </a:rPr>
              <a:t> в </a:t>
            </a:r>
            <a:r>
              <a:rPr lang="ru-RU" dirty="0" err="1" smtClean="0">
                <a:solidFill>
                  <a:schemeClr val="tx1"/>
                </a:solidFill>
              </a:rPr>
              <a:t>місці</a:t>
            </a:r>
            <a:r>
              <a:rPr lang="ru-RU" dirty="0" smtClean="0">
                <a:solidFill>
                  <a:schemeClr val="tx1"/>
                </a:solidFill>
              </a:rPr>
              <a:t> укусу </a:t>
            </a:r>
            <a:r>
              <a:rPr lang="ru-RU" dirty="0" err="1" smtClean="0">
                <a:solidFill>
                  <a:schemeClr val="tx1"/>
                </a:solidFill>
              </a:rPr>
              <a:t>воші</a:t>
            </a:r>
            <a:r>
              <a:rPr lang="ru-RU" dirty="0" smtClean="0">
                <a:solidFill>
                  <a:schemeClr val="tx1"/>
                </a:solidFill>
              </a:rPr>
              <a:t>;</a:t>
            </a:r>
          </a:p>
          <a:p>
            <a:pPr>
              <a:buNone/>
            </a:pPr>
            <a:r>
              <a:rPr lang="ru-RU" dirty="0" smtClean="0"/>
              <a:t>- </a:t>
            </a:r>
            <a:r>
              <a:rPr lang="ru-RU" dirty="0" err="1" smtClean="0"/>
              <a:t>д</a:t>
            </a:r>
            <a:r>
              <a:rPr lang="ru-RU" dirty="0" err="1" smtClean="0">
                <a:solidFill>
                  <a:schemeClr val="tx1"/>
                </a:solidFill>
              </a:rPr>
              <a:t>рібні</a:t>
            </a:r>
            <a:r>
              <a:rPr lang="ru-RU" dirty="0" smtClean="0">
                <a:solidFill>
                  <a:schemeClr val="tx1"/>
                </a:solidFill>
              </a:rPr>
              <a:t> </a:t>
            </a:r>
            <a:r>
              <a:rPr lang="ru-RU" dirty="0" err="1" smtClean="0">
                <a:solidFill>
                  <a:schemeClr val="tx1"/>
                </a:solidFill>
              </a:rPr>
              <a:t>сірувато-блакитні</a:t>
            </a:r>
            <a:r>
              <a:rPr lang="ru-RU" dirty="0" smtClean="0">
                <a:solidFill>
                  <a:schemeClr val="tx1"/>
                </a:solidFill>
              </a:rPr>
              <a:t> </a:t>
            </a:r>
            <a:r>
              <a:rPr lang="ru-RU" dirty="0" err="1" smtClean="0">
                <a:solidFill>
                  <a:schemeClr val="tx1"/>
                </a:solidFill>
              </a:rPr>
              <a:t>плями</a:t>
            </a:r>
            <a:r>
              <a:rPr lang="ru-RU" dirty="0" smtClean="0">
                <a:solidFill>
                  <a:schemeClr val="tx1"/>
                </a:solidFill>
              </a:rPr>
              <a:t> на </a:t>
            </a:r>
            <a:r>
              <a:rPr lang="ru-RU" dirty="0" err="1" smtClean="0"/>
              <a:t>шкірі</a:t>
            </a:r>
            <a:r>
              <a:rPr lang="ru-RU" dirty="0" smtClean="0"/>
              <a:t>;</a:t>
            </a:r>
            <a:endParaRPr lang="ru-RU" dirty="0" smtClean="0">
              <a:solidFill>
                <a:schemeClr val="tx1"/>
              </a:solidFill>
            </a:endParaRPr>
          </a:p>
          <a:p>
            <a:pPr>
              <a:buNone/>
            </a:pPr>
            <a:r>
              <a:rPr lang="ru-RU" dirty="0" smtClean="0"/>
              <a:t>- </a:t>
            </a:r>
            <a:r>
              <a:rPr lang="ru-RU" dirty="0" err="1" smtClean="0"/>
              <a:t>розчухи</a:t>
            </a:r>
            <a:r>
              <a:rPr lang="ru-RU" dirty="0" smtClean="0">
                <a:solidFill>
                  <a:schemeClr val="tx1"/>
                </a:solidFill>
              </a:rPr>
              <a:t> (</a:t>
            </a:r>
            <a:r>
              <a:rPr lang="ru-RU" dirty="0" err="1" smtClean="0">
                <a:solidFill>
                  <a:schemeClr val="tx1"/>
                </a:solidFill>
              </a:rPr>
              <a:t>екскоріації</a:t>
            </a:r>
            <a:r>
              <a:rPr lang="ru-RU" dirty="0" smtClean="0">
                <a:solidFill>
                  <a:schemeClr val="tx1"/>
                </a:solidFill>
              </a:rPr>
              <a:t>);</a:t>
            </a:r>
          </a:p>
          <a:p>
            <a:pPr>
              <a:buNone/>
            </a:pPr>
            <a:r>
              <a:rPr lang="ru-RU" dirty="0" smtClean="0"/>
              <a:t>- </a:t>
            </a:r>
            <a:r>
              <a:rPr lang="ru-RU" dirty="0" err="1" smtClean="0"/>
              <a:t>н</a:t>
            </a:r>
            <a:r>
              <a:rPr lang="ru-RU" dirty="0" err="1" smtClean="0">
                <a:solidFill>
                  <a:schemeClr val="tx1"/>
                </a:solidFill>
              </a:rPr>
              <a:t>аявність</a:t>
            </a:r>
            <a:r>
              <a:rPr lang="ru-RU" dirty="0" smtClean="0">
                <a:solidFill>
                  <a:schemeClr val="tx1"/>
                </a:solidFill>
              </a:rPr>
              <a:t> гнид у </a:t>
            </a:r>
            <a:r>
              <a:rPr lang="ru-RU" dirty="0" err="1" smtClean="0">
                <a:solidFill>
                  <a:schemeClr val="tx1"/>
                </a:solidFill>
              </a:rPr>
              <a:t>волоссі</a:t>
            </a:r>
            <a:r>
              <a:rPr lang="ru-RU" dirty="0" smtClean="0">
                <a:solidFill>
                  <a:schemeClr val="tx1"/>
                </a:solidFill>
              </a:rPr>
              <a:t>. </a:t>
            </a:r>
            <a:endParaRPr lang="ru-RU" dirty="0">
              <a:solidFill>
                <a:schemeClr val="tx1"/>
              </a:solidFill>
            </a:endParaRPr>
          </a:p>
        </p:txBody>
      </p:sp>
      <p:pic>
        <p:nvPicPr>
          <p:cNvPr id="6" name="Picture 2" descr="http://medictest.net/uploads/posts/2013-09/1380570608_vosh.jpeg"/>
          <p:cNvPicPr>
            <a:picLocks noChangeAspect="1" noChangeArrowheads="1"/>
          </p:cNvPicPr>
          <p:nvPr/>
        </p:nvPicPr>
        <p:blipFill>
          <a:blip r:embed="rId2"/>
          <a:srcRect/>
          <a:stretch>
            <a:fillRect/>
          </a:stretch>
        </p:blipFill>
        <p:spPr bwMode="auto">
          <a:xfrm>
            <a:off x="3571868" y="4357694"/>
            <a:ext cx="2357454" cy="1765816"/>
          </a:xfrm>
          <a:prstGeom prst="rect">
            <a:avLst/>
          </a:prstGeom>
          <a:noFill/>
        </p:spPr>
      </p:pic>
      <p:pic>
        <p:nvPicPr>
          <p:cNvPr id="2050" name="Picture 2" descr="http://dnz233.dnepredu.com/uploads/editor/2640/262180/sitepage_45/image/voshi_1.jpg"/>
          <p:cNvPicPr>
            <a:picLocks noChangeAspect="1" noChangeArrowheads="1"/>
          </p:cNvPicPr>
          <p:nvPr/>
        </p:nvPicPr>
        <p:blipFill>
          <a:blip r:embed="rId3"/>
          <a:srcRect/>
          <a:stretch>
            <a:fillRect/>
          </a:stretch>
        </p:blipFill>
        <p:spPr bwMode="auto">
          <a:xfrm>
            <a:off x="6643702" y="2786058"/>
            <a:ext cx="2147456" cy="3357586"/>
          </a:xfrm>
          <a:prstGeom prst="rect">
            <a:avLst/>
          </a:prstGeom>
          <a:noFill/>
        </p:spPr>
      </p:pic>
      <p:pic>
        <p:nvPicPr>
          <p:cNvPr id="2052" name="Picture 4" descr="http://odnz112.ucoz.ua/pedikulez_3.jpeg"/>
          <p:cNvPicPr>
            <a:picLocks noChangeAspect="1" noChangeArrowheads="1"/>
          </p:cNvPicPr>
          <p:nvPr/>
        </p:nvPicPr>
        <p:blipFill>
          <a:blip r:embed="rId4"/>
          <a:srcRect/>
          <a:stretch>
            <a:fillRect/>
          </a:stretch>
        </p:blipFill>
        <p:spPr bwMode="auto">
          <a:xfrm>
            <a:off x="357158" y="4357694"/>
            <a:ext cx="2600325" cy="1762126"/>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accent1">
                    <a:lumMod val="50000"/>
                  </a:schemeClr>
                </a:solidFill>
              </a:rPr>
              <a:t>Профілактика</a:t>
            </a:r>
            <a:r>
              <a:rPr lang="ru-RU" b="1" dirty="0" smtClean="0">
                <a:solidFill>
                  <a:schemeClr val="accent1">
                    <a:lumMod val="50000"/>
                  </a:schemeClr>
                </a:solidFill>
              </a:rPr>
              <a:t>  </a:t>
            </a:r>
            <a:r>
              <a:rPr lang="ru-RU" b="1" dirty="0" err="1" smtClean="0">
                <a:solidFill>
                  <a:schemeClr val="accent1">
                    <a:lumMod val="50000"/>
                  </a:schemeClr>
                </a:solidFill>
              </a:rPr>
              <a:t>педикульозу</a:t>
            </a:r>
            <a:endParaRPr lang="ru-RU" dirty="0"/>
          </a:p>
        </p:txBody>
      </p:sp>
      <p:sp>
        <p:nvSpPr>
          <p:cNvPr id="3" name="Содержимое 2"/>
          <p:cNvSpPr>
            <a:spLocks noGrp="1"/>
          </p:cNvSpPr>
          <p:nvPr>
            <p:ph idx="1"/>
          </p:nvPr>
        </p:nvSpPr>
        <p:spPr/>
        <p:txBody>
          <a:bodyPr>
            <a:normAutofit fontScale="92500" lnSpcReduction="10000"/>
          </a:bodyPr>
          <a:lstStyle/>
          <a:p>
            <a:r>
              <a:rPr lang="ru-RU" dirty="0" err="1" smtClean="0"/>
              <a:t>щотижневе</a:t>
            </a:r>
            <a:r>
              <a:rPr lang="ru-RU" dirty="0" smtClean="0"/>
              <a:t> </a:t>
            </a:r>
            <a:r>
              <a:rPr lang="ru-RU" dirty="0" err="1" smtClean="0"/>
              <a:t>миття</a:t>
            </a:r>
            <a:r>
              <a:rPr lang="ru-RU" dirty="0" smtClean="0"/>
              <a:t> </a:t>
            </a:r>
            <a:r>
              <a:rPr lang="ru-RU" dirty="0" err="1" smtClean="0"/>
              <a:t>голови</a:t>
            </a:r>
            <a:r>
              <a:rPr lang="ru-RU" dirty="0" smtClean="0"/>
              <a:t> та </a:t>
            </a:r>
            <a:r>
              <a:rPr lang="ru-RU" dirty="0" err="1" smtClean="0"/>
              <a:t>тіла</a:t>
            </a:r>
            <a:r>
              <a:rPr lang="ru-RU" dirty="0" smtClean="0"/>
              <a:t> </a:t>
            </a:r>
            <a:r>
              <a:rPr lang="ru-RU" dirty="0" err="1" smtClean="0"/>
              <a:t>гарячою</a:t>
            </a:r>
            <a:r>
              <a:rPr lang="ru-RU" dirty="0" smtClean="0"/>
              <a:t> водою </a:t>
            </a:r>
            <a:r>
              <a:rPr lang="ru-RU" dirty="0" err="1" smtClean="0"/>
              <a:t>з</a:t>
            </a:r>
            <a:r>
              <a:rPr lang="ru-RU" dirty="0" smtClean="0"/>
              <a:t> милом (в </a:t>
            </a:r>
            <a:r>
              <a:rPr lang="ru-RU" dirty="0" err="1" smtClean="0"/>
              <a:t>бані</a:t>
            </a:r>
            <a:r>
              <a:rPr lang="ru-RU" dirty="0" smtClean="0"/>
              <a:t>, у </a:t>
            </a:r>
            <a:r>
              <a:rPr lang="ru-RU" dirty="0" err="1" smtClean="0"/>
              <a:t>ванні</a:t>
            </a:r>
            <a:r>
              <a:rPr lang="ru-RU" dirty="0" smtClean="0"/>
              <a:t>, </a:t>
            </a:r>
            <a:r>
              <a:rPr lang="ru-RU" dirty="0" err="1" smtClean="0"/>
              <a:t>під</a:t>
            </a:r>
            <a:r>
              <a:rPr lang="ru-RU" dirty="0" smtClean="0"/>
              <a:t> душем). </a:t>
            </a:r>
          </a:p>
          <a:p>
            <a:r>
              <a:rPr lang="ru-RU" dirty="0" err="1" smtClean="0"/>
              <a:t>щотижнева</a:t>
            </a:r>
            <a:r>
              <a:rPr lang="ru-RU" dirty="0" smtClean="0"/>
              <a:t> </a:t>
            </a:r>
            <a:r>
              <a:rPr lang="ru-RU" dirty="0" err="1" smtClean="0"/>
              <a:t>зміна</a:t>
            </a:r>
            <a:r>
              <a:rPr lang="ru-RU" dirty="0" smtClean="0"/>
              <a:t> </a:t>
            </a:r>
            <a:r>
              <a:rPr lang="ru-RU" dirty="0" err="1" smtClean="0"/>
              <a:t>постільної</a:t>
            </a:r>
            <a:r>
              <a:rPr lang="ru-RU" dirty="0" smtClean="0"/>
              <a:t> </a:t>
            </a:r>
            <a:r>
              <a:rPr lang="ru-RU" dirty="0" err="1" smtClean="0"/>
              <a:t>білизни</a:t>
            </a:r>
            <a:r>
              <a:rPr lang="ru-RU" dirty="0" smtClean="0"/>
              <a:t>; </a:t>
            </a:r>
          </a:p>
          <a:p>
            <a:r>
              <a:rPr lang="ru-RU" dirty="0" smtClean="0"/>
              <a:t>регулярна </a:t>
            </a:r>
            <a:r>
              <a:rPr lang="ru-RU" dirty="0" err="1" smtClean="0"/>
              <a:t>зміна</a:t>
            </a:r>
            <a:r>
              <a:rPr lang="ru-RU" dirty="0" smtClean="0"/>
              <a:t> </a:t>
            </a:r>
            <a:r>
              <a:rPr lang="ru-RU" dirty="0" err="1" smtClean="0"/>
              <a:t>натільної</a:t>
            </a:r>
            <a:r>
              <a:rPr lang="ru-RU" dirty="0" smtClean="0"/>
              <a:t> та </a:t>
            </a:r>
            <a:r>
              <a:rPr lang="ru-RU" dirty="0" err="1" smtClean="0"/>
              <a:t>її</a:t>
            </a:r>
            <a:r>
              <a:rPr lang="ru-RU" dirty="0" smtClean="0"/>
              <a:t> </a:t>
            </a:r>
            <a:r>
              <a:rPr lang="ru-RU" dirty="0" err="1" smtClean="0"/>
              <a:t>прання</a:t>
            </a:r>
            <a:r>
              <a:rPr lang="ru-RU" dirty="0" smtClean="0"/>
              <a:t>, а </a:t>
            </a:r>
            <a:r>
              <a:rPr lang="ru-RU" dirty="0" err="1" smtClean="0"/>
              <a:t>також</a:t>
            </a:r>
            <a:r>
              <a:rPr lang="ru-RU" dirty="0" smtClean="0"/>
              <a:t> </a:t>
            </a:r>
            <a:r>
              <a:rPr lang="ru-RU" dirty="0" err="1" smtClean="0"/>
              <a:t>постільної</a:t>
            </a:r>
            <a:r>
              <a:rPr lang="ru-RU" dirty="0" smtClean="0"/>
              <a:t> </a:t>
            </a:r>
            <a:r>
              <a:rPr lang="ru-RU" dirty="0" err="1" smtClean="0"/>
              <a:t>білизни</a:t>
            </a:r>
            <a:r>
              <a:rPr lang="ru-RU" dirty="0" smtClean="0"/>
              <a:t> </a:t>
            </a:r>
            <a:r>
              <a:rPr lang="ru-RU" dirty="0" err="1" smtClean="0"/>
              <a:t>з</a:t>
            </a:r>
            <a:r>
              <a:rPr lang="ru-RU" dirty="0" smtClean="0"/>
              <a:t> </a:t>
            </a:r>
            <a:r>
              <a:rPr lang="ru-RU" dirty="0" err="1" smtClean="0"/>
              <a:t>кип’ятінням</a:t>
            </a:r>
            <a:r>
              <a:rPr lang="ru-RU" dirty="0" smtClean="0"/>
              <a:t> та </a:t>
            </a:r>
            <a:r>
              <a:rPr lang="ru-RU" dirty="0" err="1" smtClean="0"/>
              <a:t>наступним</a:t>
            </a:r>
            <a:r>
              <a:rPr lang="ru-RU" dirty="0" smtClean="0"/>
              <a:t> </a:t>
            </a:r>
            <a:r>
              <a:rPr lang="ru-RU" dirty="0" err="1" smtClean="0"/>
              <a:t>прасуванням</a:t>
            </a:r>
            <a:r>
              <a:rPr lang="ru-RU" dirty="0" smtClean="0"/>
              <a:t> </a:t>
            </a:r>
            <a:r>
              <a:rPr lang="ru-RU" dirty="0" err="1" smtClean="0"/>
              <a:t>гарячою</a:t>
            </a:r>
            <a:r>
              <a:rPr lang="ru-RU" dirty="0" smtClean="0"/>
              <a:t> </a:t>
            </a:r>
            <a:r>
              <a:rPr lang="ru-RU" dirty="0" err="1" smtClean="0"/>
              <a:t>праскою</a:t>
            </a:r>
            <a:r>
              <a:rPr lang="ru-RU" dirty="0" smtClean="0"/>
              <a:t>. </a:t>
            </a:r>
          </a:p>
          <a:p>
            <a:r>
              <a:rPr lang="ru-RU" dirty="0" err="1" smtClean="0"/>
              <a:t>повна</a:t>
            </a:r>
            <a:r>
              <a:rPr lang="ru-RU" dirty="0" smtClean="0"/>
              <a:t> </a:t>
            </a:r>
            <a:r>
              <a:rPr lang="ru-RU" dirty="0" err="1" smtClean="0"/>
              <a:t>заборона</a:t>
            </a:r>
            <a:r>
              <a:rPr lang="ru-RU" dirty="0" smtClean="0"/>
              <a:t> </a:t>
            </a:r>
            <a:r>
              <a:rPr lang="ru-RU" dirty="0" err="1" smtClean="0"/>
              <a:t>використання</a:t>
            </a:r>
            <a:r>
              <a:rPr lang="ru-RU" dirty="0" smtClean="0"/>
              <a:t> </a:t>
            </a:r>
            <a:r>
              <a:rPr lang="ru-RU" dirty="0" err="1" smtClean="0"/>
              <a:t>чужої</a:t>
            </a:r>
            <a:r>
              <a:rPr lang="ru-RU" dirty="0" smtClean="0"/>
              <a:t> </a:t>
            </a:r>
            <a:r>
              <a:rPr lang="ru-RU" dirty="0" err="1" smtClean="0"/>
              <a:t>білизни</a:t>
            </a:r>
            <a:r>
              <a:rPr lang="ru-RU" dirty="0" smtClean="0"/>
              <a:t>, </a:t>
            </a:r>
            <a:r>
              <a:rPr lang="ru-RU" dirty="0" err="1" smtClean="0"/>
              <a:t>одягу</a:t>
            </a:r>
            <a:r>
              <a:rPr lang="ru-RU" dirty="0" smtClean="0"/>
              <a:t>, </a:t>
            </a:r>
            <a:r>
              <a:rPr lang="ru-RU" dirty="0" err="1" smtClean="0"/>
              <a:t>гребінців</a:t>
            </a:r>
            <a:r>
              <a:rPr lang="ru-RU" dirty="0" smtClean="0"/>
              <a:t> </a:t>
            </a:r>
            <a:r>
              <a:rPr lang="ru-RU" dirty="0" err="1" smtClean="0"/>
              <a:t>тощо</a:t>
            </a:r>
            <a:r>
              <a:rPr lang="ru-RU" dirty="0" smtClean="0"/>
              <a:t>, </a:t>
            </a:r>
            <a:r>
              <a:rPr lang="ru-RU" dirty="0" err="1" smtClean="0"/>
              <a:t>постільних</a:t>
            </a:r>
            <a:r>
              <a:rPr lang="ru-RU" dirty="0" smtClean="0"/>
              <a:t> речей, </a:t>
            </a:r>
          </a:p>
          <a:p>
            <a:r>
              <a:rPr lang="ru-RU" dirty="0" err="1" smtClean="0"/>
              <a:t>постійний</a:t>
            </a:r>
            <a:r>
              <a:rPr lang="ru-RU" dirty="0" smtClean="0"/>
              <a:t> контроль за станом </a:t>
            </a:r>
            <a:r>
              <a:rPr lang="ru-RU" dirty="0" err="1" smtClean="0"/>
              <a:t>голови</a:t>
            </a:r>
            <a:r>
              <a:rPr lang="ru-RU" dirty="0" smtClean="0"/>
              <a:t>.</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ru-RU" b="1" dirty="0" smtClean="0">
                <a:solidFill>
                  <a:schemeClr val="accent1">
                    <a:lumMod val="50000"/>
                  </a:schemeClr>
                </a:solidFill>
              </a:rPr>
              <a:t>КОРОСТА</a:t>
            </a:r>
            <a:endParaRPr lang="ru-RU" dirty="0">
              <a:solidFill>
                <a:schemeClr val="accent1">
                  <a:lumMod val="50000"/>
                </a:schemeClr>
              </a:solidFill>
            </a:endParaRPr>
          </a:p>
        </p:txBody>
      </p:sp>
      <p:sp>
        <p:nvSpPr>
          <p:cNvPr id="3" name="Текст 2"/>
          <p:cNvSpPr>
            <a:spLocks noGrp="1"/>
          </p:cNvSpPr>
          <p:nvPr>
            <p:ph idx="1"/>
          </p:nvPr>
        </p:nvSpPr>
        <p:spPr>
          <a:xfrm>
            <a:off x="571472" y="1643050"/>
            <a:ext cx="4786346" cy="4357718"/>
          </a:xfrm>
        </p:spPr>
        <p:txBody>
          <a:bodyPr>
            <a:normAutofit fontScale="92500" lnSpcReduction="20000"/>
          </a:bodyPr>
          <a:lstStyle/>
          <a:p>
            <a:r>
              <a:rPr lang="ru-RU" b="1" dirty="0" smtClean="0">
                <a:solidFill>
                  <a:schemeClr val="tx1"/>
                </a:solidFill>
              </a:rPr>
              <a:t>КОРОСТА</a:t>
            </a:r>
            <a:r>
              <a:rPr lang="ru-RU" dirty="0" smtClean="0">
                <a:solidFill>
                  <a:schemeClr val="tx1"/>
                </a:solidFill>
              </a:rPr>
              <a:t> - </a:t>
            </a:r>
            <a:r>
              <a:rPr lang="ru-RU" dirty="0" err="1" smtClean="0">
                <a:solidFill>
                  <a:schemeClr val="tx1"/>
                </a:solidFill>
              </a:rPr>
              <a:t>інфекційне</a:t>
            </a:r>
            <a:r>
              <a:rPr lang="ru-RU" dirty="0" smtClean="0">
                <a:solidFill>
                  <a:schemeClr val="tx1"/>
                </a:solidFill>
              </a:rPr>
              <a:t> </a:t>
            </a:r>
            <a:r>
              <a:rPr lang="ru-RU" dirty="0" err="1" smtClean="0">
                <a:solidFill>
                  <a:schemeClr val="tx1"/>
                </a:solidFill>
              </a:rPr>
              <a:t>паразитарне</a:t>
            </a:r>
            <a:r>
              <a:rPr lang="ru-RU" dirty="0" smtClean="0">
                <a:solidFill>
                  <a:schemeClr val="tx1"/>
                </a:solidFill>
              </a:rPr>
              <a:t> </a:t>
            </a:r>
            <a:r>
              <a:rPr lang="ru-RU" dirty="0" err="1" smtClean="0">
                <a:solidFill>
                  <a:schemeClr val="tx1"/>
                </a:solidFill>
              </a:rPr>
              <a:t>захворювання</a:t>
            </a:r>
            <a:r>
              <a:rPr lang="ru-RU" dirty="0" smtClean="0">
                <a:solidFill>
                  <a:schemeClr val="tx1"/>
                </a:solidFill>
              </a:rPr>
              <a:t> </a:t>
            </a:r>
            <a:r>
              <a:rPr lang="ru-RU" dirty="0" err="1" smtClean="0">
                <a:solidFill>
                  <a:schemeClr val="tx1"/>
                </a:solidFill>
              </a:rPr>
              <a:t>шкіри</a:t>
            </a:r>
            <a:r>
              <a:rPr lang="ru-RU" dirty="0" smtClean="0">
                <a:solidFill>
                  <a:schemeClr val="tx1"/>
                </a:solidFill>
              </a:rPr>
              <a:t>, яке </a:t>
            </a:r>
            <a:r>
              <a:rPr lang="ru-RU" dirty="0" err="1" smtClean="0">
                <a:solidFill>
                  <a:schemeClr val="tx1"/>
                </a:solidFill>
              </a:rPr>
              <a:t>супроводжується</a:t>
            </a:r>
            <a:r>
              <a:rPr lang="ru-RU" dirty="0" smtClean="0">
                <a:solidFill>
                  <a:schemeClr val="tx1"/>
                </a:solidFill>
              </a:rPr>
              <a:t> </a:t>
            </a:r>
            <a:r>
              <a:rPr lang="ru-RU" dirty="0" err="1" smtClean="0">
                <a:solidFill>
                  <a:schemeClr val="tx1"/>
                </a:solidFill>
              </a:rPr>
              <a:t>свербінням</a:t>
            </a:r>
            <a:r>
              <a:rPr lang="ru-RU" dirty="0" smtClean="0">
                <a:solidFill>
                  <a:schemeClr val="tx1"/>
                </a:solidFill>
              </a:rPr>
              <a:t> та </a:t>
            </a:r>
            <a:r>
              <a:rPr lang="ru-RU" dirty="0" err="1" smtClean="0">
                <a:solidFill>
                  <a:schemeClr val="tx1"/>
                </a:solidFill>
              </a:rPr>
              <a:t>розчухами</a:t>
            </a:r>
            <a:r>
              <a:rPr lang="ru-RU" dirty="0" smtClean="0">
                <a:solidFill>
                  <a:schemeClr val="tx1"/>
                </a:solidFill>
              </a:rPr>
              <a:t>. </a:t>
            </a:r>
            <a:r>
              <a:rPr lang="ru-RU" dirty="0" err="1" smtClean="0">
                <a:solidFill>
                  <a:schemeClr val="tx1"/>
                </a:solidFill>
              </a:rPr>
              <a:t>Щороку</a:t>
            </a:r>
            <a:r>
              <a:rPr lang="ru-RU" dirty="0" smtClean="0">
                <a:solidFill>
                  <a:schemeClr val="tx1"/>
                </a:solidFill>
              </a:rPr>
              <a:t> в </a:t>
            </a:r>
            <a:r>
              <a:rPr lang="ru-RU" dirty="0" err="1" smtClean="0">
                <a:solidFill>
                  <a:schemeClr val="tx1"/>
                </a:solidFill>
              </a:rPr>
              <a:t>світі</a:t>
            </a:r>
            <a:r>
              <a:rPr lang="ru-RU" dirty="0" smtClean="0">
                <a:solidFill>
                  <a:schemeClr val="tx1"/>
                </a:solidFill>
              </a:rPr>
              <a:t> </a:t>
            </a:r>
            <a:r>
              <a:rPr lang="ru-RU" dirty="0" err="1" smtClean="0">
                <a:solidFill>
                  <a:schemeClr val="tx1"/>
                </a:solidFill>
              </a:rPr>
              <a:t>реєструється</a:t>
            </a:r>
            <a:r>
              <a:rPr lang="ru-RU" dirty="0" smtClean="0">
                <a:solidFill>
                  <a:schemeClr val="tx1"/>
                </a:solidFill>
              </a:rPr>
              <a:t> до 300 </a:t>
            </a:r>
            <a:r>
              <a:rPr lang="ru-RU" dirty="0" err="1" smtClean="0">
                <a:solidFill>
                  <a:schemeClr val="tx1"/>
                </a:solidFill>
              </a:rPr>
              <a:t>млн</a:t>
            </a:r>
            <a:r>
              <a:rPr lang="ru-RU" dirty="0" smtClean="0">
                <a:solidFill>
                  <a:schemeClr val="tx1"/>
                </a:solidFill>
              </a:rPr>
              <a:t> </a:t>
            </a:r>
            <a:r>
              <a:rPr lang="ru-RU" dirty="0" err="1" smtClean="0">
                <a:solidFill>
                  <a:schemeClr val="tx1"/>
                </a:solidFill>
              </a:rPr>
              <a:t>випадків</a:t>
            </a:r>
            <a:r>
              <a:rPr lang="ru-RU" dirty="0" smtClean="0">
                <a:solidFill>
                  <a:schemeClr val="tx1"/>
                </a:solidFill>
              </a:rPr>
              <a:t> </a:t>
            </a:r>
            <a:r>
              <a:rPr lang="ru-RU" dirty="0" err="1" smtClean="0">
                <a:solidFill>
                  <a:schemeClr val="tx1"/>
                </a:solidFill>
              </a:rPr>
              <a:t>корости</a:t>
            </a:r>
            <a:r>
              <a:rPr lang="ru-RU" dirty="0" smtClean="0">
                <a:solidFill>
                  <a:schemeClr val="tx1"/>
                </a:solidFill>
              </a:rPr>
              <a:t>.</a:t>
            </a:r>
          </a:p>
          <a:p>
            <a:r>
              <a:rPr lang="ru-RU" b="1" dirty="0" err="1" smtClean="0">
                <a:solidFill>
                  <a:schemeClr val="tx1"/>
                </a:solidFill>
              </a:rPr>
              <a:t>Збудник</a:t>
            </a:r>
            <a:r>
              <a:rPr lang="ru-RU" b="1" dirty="0" smtClean="0">
                <a:solidFill>
                  <a:schemeClr val="tx1"/>
                </a:solidFill>
              </a:rPr>
              <a:t> </a:t>
            </a:r>
            <a:r>
              <a:rPr lang="ru-RU" b="1" dirty="0" err="1" smtClean="0">
                <a:solidFill>
                  <a:schemeClr val="tx1"/>
                </a:solidFill>
              </a:rPr>
              <a:t>корости</a:t>
            </a:r>
            <a:r>
              <a:rPr lang="ru-RU" dirty="0" smtClean="0">
                <a:solidFill>
                  <a:schemeClr val="tx1"/>
                </a:solidFill>
              </a:rPr>
              <a:t> – </a:t>
            </a:r>
            <a:r>
              <a:rPr lang="ru-RU" dirty="0" err="1" smtClean="0">
                <a:solidFill>
                  <a:schemeClr val="tx1"/>
                </a:solidFill>
              </a:rPr>
              <a:t>кліщ</a:t>
            </a:r>
            <a:r>
              <a:rPr lang="ru-RU" dirty="0" smtClean="0">
                <a:solidFill>
                  <a:schemeClr val="tx1"/>
                </a:solidFill>
              </a:rPr>
              <a:t> </a:t>
            </a:r>
            <a:r>
              <a:rPr lang="ru-RU" dirty="0" err="1" smtClean="0">
                <a:solidFill>
                  <a:schemeClr val="tx1"/>
                </a:solidFill>
              </a:rPr>
              <a:t>коростяний</a:t>
            </a:r>
            <a:r>
              <a:rPr lang="ru-RU" dirty="0" smtClean="0">
                <a:solidFill>
                  <a:schemeClr val="tx1"/>
                </a:solidFill>
              </a:rPr>
              <a:t>, </a:t>
            </a:r>
            <a:r>
              <a:rPr lang="ru-RU" dirty="0" err="1" smtClean="0">
                <a:solidFill>
                  <a:schemeClr val="tx1"/>
                </a:solidFill>
              </a:rPr>
              <a:t>або</a:t>
            </a:r>
            <a:r>
              <a:rPr lang="ru-RU" dirty="0" smtClean="0">
                <a:solidFill>
                  <a:schemeClr val="tx1"/>
                </a:solidFill>
              </a:rPr>
              <a:t> </a:t>
            </a:r>
            <a:r>
              <a:rPr lang="ru-RU" dirty="0" err="1" smtClean="0">
                <a:solidFill>
                  <a:schemeClr val="tx1"/>
                </a:solidFill>
              </a:rPr>
              <a:t>коростяний</a:t>
            </a:r>
            <a:r>
              <a:rPr lang="ru-RU" dirty="0" smtClean="0">
                <a:solidFill>
                  <a:schemeClr val="tx1"/>
                </a:solidFill>
              </a:rPr>
              <a:t> </a:t>
            </a:r>
            <a:r>
              <a:rPr lang="ru-RU" dirty="0" err="1" smtClean="0">
                <a:solidFill>
                  <a:schemeClr val="tx1"/>
                </a:solidFill>
              </a:rPr>
              <a:t>свербун</a:t>
            </a:r>
            <a:r>
              <a:rPr lang="ru-RU" dirty="0" smtClean="0">
                <a:solidFill>
                  <a:schemeClr val="tx1"/>
                </a:solidFill>
              </a:rPr>
              <a:t>. </a:t>
            </a:r>
            <a:endParaRPr lang="ru-RU" dirty="0">
              <a:solidFill>
                <a:schemeClr val="tx1"/>
              </a:solidFill>
            </a:endParaRPr>
          </a:p>
        </p:txBody>
      </p:sp>
      <p:pic>
        <p:nvPicPr>
          <p:cNvPr id="4" name="Рисунок 3" descr="ц5.jpg"/>
          <p:cNvPicPr>
            <a:picLocks noChangeAspect="1"/>
          </p:cNvPicPr>
          <p:nvPr/>
        </p:nvPicPr>
        <p:blipFill>
          <a:blip r:embed="rId2" cstate="print"/>
          <a:stretch>
            <a:fillRect/>
          </a:stretch>
        </p:blipFill>
        <p:spPr>
          <a:xfrm>
            <a:off x="5572132" y="2000240"/>
            <a:ext cx="3252699" cy="3795991"/>
          </a:xfrm>
          <a:prstGeom prst="rect">
            <a:avLst/>
          </a:prstGeom>
        </p:spPr>
      </p:pic>
    </p:spTree>
  </p:cSld>
  <p:clrMapOvr>
    <a:masterClrMapping/>
  </p:clrMapOvr>
  <p:transition spd="med">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uk-UA" b="1" dirty="0" smtClean="0">
                <a:solidFill>
                  <a:schemeClr val="accent1">
                    <a:lumMod val="50000"/>
                  </a:schemeClr>
                </a:solidFill>
              </a:rPr>
              <a:t>Шляхи зараження</a:t>
            </a:r>
            <a:endParaRPr lang="ru-RU" dirty="0">
              <a:solidFill>
                <a:schemeClr val="accent1">
                  <a:lumMod val="50000"/>
                </a:schemeClr>
              </a:solidFill>
            </a:endParaRPr>
          </a:p>
        </p:txBody>
      </p:sp>
      <p:sp>
        <p:nvSpPr>
          <p:cNvPr id="3" name="Текст 2"/>
          <p:cNvSpPr>
            <a:spLocks noGrp="1"/>
          </p:cNvSpPr>
          <p:nvPr>
            <p:ph idx="1"/>
          </p:nvPr>
        </p:nvSpPr>
        <p:spPr>
          <a:xfrm>
            <a:off x="571472" y="1643050"/>
            <a:ext cx="7715304" cy="4357718"/>
          </a:xfrm>
        </p:spPr>
        <p:txBody>
          <a:bodyPr>
            <a:normAutofit fontScale="85000" lnSpcReduction="10000"/>
          </a:bodyPr>
          <a:lstStyle/>
          <a:p>
            <a:r>
              <a:rPr lang="uk-UA" dirty="0" smtClean="0"/>
              <a:t>Джерелом зараження є хвора на коросту людина. Основний шлях поширення хвороби — сімейно-побутовий. Це може відбутися у разі безпосереднього контакту з хворою людиною (сон в одному ліжку, статеві контакти тощо) або через речі, якими користувався хворий (постільна і натільна білизна, одяг, рушники, рукавички, іграшки, гроші тощо). Трапляються випадки зараження коростою в лазнях, душових, готелях, поїздах, на пляжах.</a:t>
            </a:r>
            <a:endParaRPr lang="uk-UA" dirty="0">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ru-RU" b="1" dirty="0" err="1" smtClean="0">
                <a:solidFill>
                  <a:schemeClr val="accent1">
                    <a:lumMod val="50000"/>
                  </a:schemeClr>
                </a:solidFill>
              </a:rPr>
              <a:t>Симптоми</a:t>
            </a:r>
            <a:r>
              <a:rPr lang="ru-RU" b="1" dirty="0" smtClean="0">
                <a:solidFill>
                  <a:schemeClr val="accent1">
                    <a:lumMod val="50000"/>
                  </a:schemeClr>
                </a:solidFill>
              </a:rPr>
              <a:t>  </a:t>
            </a:r>
            <a:r>
              <a:rPr lang="ru-RU" b="1" dirty="0" err="1" smtClean="0">
                <a:solidFill>
                  <a:schemeClr val="accent1">
                    <a:lumMod val="50000"/>
                  </a:schemeClr>
                </a:solidFill>
              </a:rPr>
              <a:t>КОРОСТи</a:t>
            </a:r>
            <a:endParaRPr lang="ru-RU" dirty="0">
              <a:solidFill>
                <a:schemeClr val="accent1">
                  <a:lumMod val="50000"/>
                </a:schemeClr>
              </a:solidFill>
            </a:endParaRPr>
          </a:p>
        </p:txBody>
      </p:sp>
      <p:sp>
        <p:nvSpPr>
          <p:cNvPr id="3" name="Текст 2"/>
          <p:cNvSpPr>
            <a:spLocks noGrp="1"/>
          </p:cNvSpPr>
          <p:nvPr>
            <p:ph idx="1"/>
          </p:nvPr>
        </p:nvSpPr>
        <p:spPr>
          <a:xfrm>
            <a:off x="571472" y="1643050"/>
            <a:ext cx="5214974" cy="4357718"/>
          </a:xfrm>
        </p:spPr>
        <p:txBody>
          <a:bodyPr>
            <a:normAutofit fontScale="85000" lnSpcReduction="10000"/>
          </a:bodyPr>
          <a:lstStyle/>
          <a:p>
            <a:r>
              <a:rPr lang="uk-UA" dirty="0" smtClean="0"/>
              <a:t>сверблячка, яка посилюється увечері і вночі;</a:t>
            </a:r>
          </a:p>
          <a:p>
            <a:r>
              <a:rPr lang="uk-UA" dirty="0" smtClean="0"/>
              <a:t>характерні коростяні ходи на шкірі;</a:t>
            </a:r>
          </a:p>
          <a:p>
            <a:r>
              <a:rPr lang="uk-UA" dirty="0" smtClean="0"/>
              <a:t>поява папул, папуло-везикул, розчосів, кров'янистих кірочок, які часто розміщені попарно або ланцюжком;</a:t>
            </a:r>
          </a:p>
          <a:p>
            <a:r>
              <a:rPr lang="uk-UA" dirty="0" smtClean="0"/>
              <a:t>характерне розташування висипань.</a:t>
            </a:r>
          </a:p>
          <a:p>
            <a:endParaRPr lang="ru-RU" dirty="0">
              <a:solidFill>
                <a:schemeClr val="tx1"/>
              </a:solidFill>
            </a:endParaRPr>
          </a:p>
        </p:txBody>
      </p:sp>
      <p:pic>
        <p:nvPicPr>
          <p:cNvPr id="37890" name="Picture 2" descr="http://upload.wikimedia.org/wikipedia/commons/thumb/1/10/Scabies-burrow.jpg/220px-Scabies-burrow.jpg"/>
          <p:cNvPicPr>
            <a:picLocks noChangeAspect="1" noChangeArrowheads="1"/>
          </p:cNvPicPr>
          <p:nvPr/>
        </p:nvPicPr>
        <p:blipFill>
          <a:blip r:embed="rId2"/>
          <a:srcRect/>
          <a:stretch>
            <a:fillRect/>
          </a:stretch>
        </p:blipFill>
        <p:spPr bwMode="auto">
          <a:xfrm>
            <a:off x="5429256" y="1142984"/>
            <a:ext cx="2095500" cy="1628776"/>
          </a:xfrm>
          <a:prstGeom prst="rect">
            <a:avLst/>
          </a:prstGeom>
          <a:noFill/>
        </p:spPr>
      </p:pic>
      <p:pic>
        <p:nvPicPr>
          <p:cNvPr id="37892" name="Picture 4" descr="http://koleco.kiev.ua/images/chesotka-simptomi-vozbuditeli-puti-zarazhenija_1.jpg"/>
          <p:cNvPicPr>
            <a:picLocks noChangeAspect="1" noChangeArrowheads="1"/>
          </p:cNvPicPr>
          <p:nvPr/>
        </p:nvPicPr>
        <p:blipFill>
          <a:blip r:embed="rId3"/>
          <a:srcRect l="2882" t="3677" r="2012" b="4410"/>
          <a:stretch>
            <a:fillRect/>
          </a:stretch>
        </p:blipFill>
        <p:spPr bwMode="auto">
          <a:xfrm>
            <a:off x="6643702" y="2928934"/>
            <a:ext cx="2263156" cy="1714512"/>
          </a:xfrm>
          <a:prstGeom prst="rect">
            <a:avLst/>
          </a:prstGeom>
          <a:noFill/>
        </p:spPr>
      </p:pic>
      <p:pic>
        <p:nvPicPr>
          <p:cNvPr id="37894" name="Picture 6" descr="http://xn--80ahmmml.xn--p1ai/images/c/f/chesotka-korosta-profilaktika-narod_2.jpg"/>
          <p:cNvPicPr>
            <a:picLocks noChangeAspect="1" noChangeArrowheads="1"/>
          </p:cNvPicPr>
          <p:nvPr/>
        </p:nvPicPr>
        <p:blipFill>
          <a:blip r:embed="rId4"/>
          <a:srcRect/>
          <a:stretch>
            <a:fillRect/>
          </a:stretch>
        </p:blipFill>
        <p:spPr bwMode="auto">
          <a:xfrm>
            <a:off x="5429256" y="4857760"/>
            <a:ext cx="2525626" cy="1714512"/>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ru-RU" b="1" dirty="0" err="1" smtClean="0">
                <a:solidFill>
                  <a:schemeClr val="accent1">
                    <a:lumMod val="50000"/>
                  </a:schemeClr>
                </a:solidFill>
              </a:rPr>
              <a:t>профілактика</a:t>
            </a:r>
            <a:r>
              <a:rPr lang="ru-RU" b="1" dirty="0" smtClean="0">
                <a:solidFill>
                  <a:schemeClr val="accent1">
                    <a:lumMod val="50000"/>
                  </a:schemeClr>
                </a:solidFill>
              </a:rPr>
              <a:t>  </a:t>
            </a:r>
            <a:r>
              <a:rPr lang="ru-RU" b="1" dirty="0" err="1" smtClean="0">
                <a:solidFill>
                  <a:schemeClr val="accent1">
                    <a:lumMod val="50000"/>
                  </a:schemeClr>
                </a:solidFill>
              </a:rPr>
              <a:t>КОРОСТи</a:t>
            </a:r>
            <a:endParaRPr lang="ru-RU" dirty="0">
              <a:solidFill>
                <a:schemeClr val="accent1">
                  <a:lumMod val="50000"/>
                </a:schemeClr>
              </a:solidFill>
            </a:endParaRPr>
          </a:p>
        </p:txBody>
      </p:sp>
      <p:sp>
        <p:nvSpPr>
          <p:cNvPr id="3" name="Текст 2"/>
          <p:cNvSpPr>
            <a:spLocks noGrp="1"/>
          </p:cNvSpPr>
          <p:nvPr>
            <p:ph idx="1"/>
          </p:nvPr>
        </p:nvSpPr>
        <p:spPr>
          <a:xfrm>
            <a:off x="571472" y="1643050"/>
            <a:ext cx="8072494" cy="4357718"/>
          </a:xfrm>
        </p:spPr>
        <p:txBody>
          <a:bodyPr>
            <a:normAutofit/>
          </a:bodyPr>
          <a:lstStyle/>
          <a:p>
            <a:r>
              <a:rPr lang="ru-RU" dirty="0" smtClean="0"/>
              <a:t>строго </a:t>
            </a:r>
            <a:r>
              <a:rPr lang="ru-RU" dirty="0" err="1" smtClean="0"/>
              <a:t>дотримуватись</a:t>
            </a:r>
            <a:r>
              <a:rPr lang="ru-RU" dirty="0" smtClean="0"/>
              <a:t> </a:t>
            </a:r>
            <a:r>
              <a:rPr lang="ru-RU" dirty="0" err="1" smtClean="0"/>
              <a:t>всіх</a:t>
            </a:r>
            <a:r>
              <a:rPr lang="ru-RU" dirty="0" smtClean="0"/>
              <a:t> правил </a:t>
            </a:r>
            <a:r>
              <a:rPr lang="ru-RU" dirty="0" err="1" smtClean="0"/>
              <a:t>особистої</a:t>
            </a:r>
            <a:r>
              <a:rPr lang="ru-RU" dirty="0" smtClean="0"/>
              <a:t> </a:t>
            </a:r>
            <a:r>
              <a:rPr lang="ru-RU" dirty="0" err="1" smtClean="0"/>
              <a:t>гігієни</a:t>
            </a:r>
            <a:r>
              <a:rPr lang="ru-RU" dirty="0" smtClean="0"/>
              <a:t>;</a:t>
            </a:r>
          </a:p>
          <a:p>
            <a:r>
              <a:rPr lang="uk-UA" dirty="0" smtClean="0">
                <a:solidFill>
                  <a:schemeClr val="tx1"/>
                </a:solidFill>
              </a:rPr>
              <a:t>уникати контакту з хворими на коросту.</a:t>
            </a:r>
            <a:endParaRPr lang="ru-RU" dirty="0">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normAutofit/>
          </a:bodyPr>
          <a:lstStyle/>
          <a:p>
            <a:r>
              <a:rPr lang="ru-RU" b="1" dirty="0" smtClean="0">
                <a:solidFill>
                  <a:schemeClr val="accent1">
                    <a:lumMod val="50000"/>
                  </a:schemeClr>
                </a:solidFill>
              </a:rPr>
              <a:t>ДЕРМАТИТ</a:t>
            </a:r>
            <a:endParaRPr lang="ru-RU" dirty="0">
              <a:solidFill>
                <a:schemeClr val="accent1">
                  <a:lumMod val="50000"/>
                </a:schemeClr>
              </a:solidFill>
            </a:endParaRPr>
          </a:p>
        </p:txBody>
      </p:sp>
      <p:sp>
        <p:nvSpPr>
          <p:cNvPr id="3" name="Текст 2"/>
          <p:cNvSpPr>
            <a:spLocks noGrp="1"/>
          </p:cNvSpPr>
          <p:nvPr>
            <p:ph idx="1"/>
          </p:nvPr>
        </p:nvSpPr>
        <p:spPr>
          <a:xfrm>
            <a:off x="500034" y="1447800"/>
            <a:ext cx="8186766" cy="4572000"/>
          </a:xfrm>
        </p:spPr>
        <p:txBody>
          <a:bodyPr>
            <a:normAutofit fontScale="77500" lnSpcReduction="20000"/>
          </a:bodyPr>
          <a:lstStyle/>
          <a:p>
            <a:r>
              <a:rPr lang="ru-RU" b="1" dirty="0" smtClean="0">
                <a:solidFill>
                  <a:schemeClr val="tx1"/>
                </a:solidFill>
              </a:rPr>
              <a:t>ДЕРМАТИТ</a:t>
            </a:r>
            <a:r>
              <a:rPr lang="ru-RU" dirty="0" smtClean="0">
                <a:solidFill>
                  <a:schemeClr val="tx1"/>
                </a:solidFill>
              </a:rPr>
              <a:t> - </a:t>
            </a:r>
            <a:r>
              <a:rPr lang="ru-RU" dirty="0" err="1" smtClean="0">
                <a:solidFill>
                  <a:schemeClr val="tx1"/>
                </a:solidFill>
              </a:rPr>
              <a:t>контактне</a:t>
            </a:r>
            <a:r>
              <a:rPr lang="ru-RU" dirty="0" smtClean="0">
                <a:solidFill>
                  <a:schemeClr val="tx1"/>
                </a:solidFill>
              </a:rPr>
              <a:t> </a:t>
            </a:r>
            <a:r>
              <a:rPr lang="ru-RU" dirty="0" err="1" smtClean="0">
                <a:solidFill>
                  <a:schemeClr val="tx1"/>
                </a:solidFill>
              </a:rPr>
              <a:t>гострозапальне</a:t>
            </a:r>
            <a:r>
              <a:rPr lang="ru-RU" dirty="0" smtClean="0">
                <a:solidFill>
                  <a:schemeClr val="tx1"/>
                </a:solidFill>
              </a:rPr>
              <a:t> </a:t>
            </a:r>
            <a:r>
              <a:rPr lang="ru-RU" dirty="0" err="1" smtClean="0">
                <a:solidFill>
                  <a:schemeClr val="tx1"/>
                </a:solidFill>
              </a:rPr>
              <a:t>ураження</a:t>
            </a:r>
            <a:r>
              <a:rPr lang="ru-RU" dirty="0" smtClean="0">
                <a:solidFill>
                  <a:schemeClr val="tx1"/>
                </a:solidFill>
              </a:rPr>
              <a:t> </a:t>
            </a:r>
            <a:r>
              <a:rPr lang="ru-RU" dirty="0" err="1" smtClean="0">
                <a:solidFill>
                  <a:schemeClr val="tx1"/>
                </a:solidFill>
              </a:rPr>
              <a:t>шкіри</a:t>
            </a:r>
            <a:r>
              <a:rPr lang="ru-RU" dirty="0" smtClean="0">
                <a:solidFill>
                  <a:schemeClr val="tx1"/>
                </a:solidFill>
              </a:rPr>
              <a:t>, </a:t>
            </a:r>
            <a:r>
              <a:rPr lang="ru-RU" dirty="0" err="1" smtClean="0">
                <a:solidFill>
                  <a:schemeClr val="tx1"/>
                </a:solidFill>
              </a:rPr>
              <a:t>що</a:t>
            </a:r>
            <a:r>
              <a:rPr lang="ru-RU" dirty="0" smtClean="0">
                <a:solidFill>
                  <a:schemeClr val="tx1"/>
                </a:solidFill>
              </a:rPr>
              <a:t> </a:t>
            </a:r>
            <a:r>
              <a:rPr lang="ru-RU" dirty="0" err="1" smtClean="0">
                <a:solidFill>
                  <a:schemeClr val="tx1"/>
                </a:solidFill>
              </a:rPr>
              <a:t>виникає</a:t>
            </a:r>
            <a:r>
              <a:rPr lang="ru-RU" dirty="0" smtClean="0">
                <a:solidFill>
                  <a:schemeClr val="tx1"/>
                </a:solidFill>
              </a:rPr>
              <a:t> в </a:t>
            </a:r>
            <a:r>
              <a:rPr lang="ru-RU" dirty="0" err="1" smtClean="0">
                <a:solidFill>
                  <a:schemeClr val="tx1"/>
                </a:solidFill>
              </a:rPr>
              <a:t>результаті</a:t>
            </a:r>
            <a:r>
              <a:rPr lang="ru-RU" dirty="0" smtClean="0">
                <a:solidFill>
                  <a:schemeClr val="tx1"/>
                </a:solidFill>
              </a:rPr>
              <a:t> </a:t>
            </a:r>
            <a:r>
              <a:rPr lang="ru-RU" dirty="0" err="1" smtClean="0">
                <a:solidFill>
                  <a:schemeClr val="tx1"/>
                </a:solidFill>
              </a:rPr>
              <a:t>впливу</a:t>
            </a:r>
            <a:r>
              <a:rPr lang="ru-RU" dirty="0" smtClean="0">
                <a:solidFill>
                  <a:schemeClr val="tx1"/>
                </a:solidFill>
              </a:rPr>
              <a:t> на </a:t>
            </a:r>
            <a:r>
              <a:rPr lang="ru-RU" dirty="0" err="1" smtClean="0">
                <a:solidFill>
                  <a:schemeClr val="tx1"/>
                </a:solidFill>
              </a:rPr>
              <a:t>неї</a:t>
            </a:r>
            <a:r>
              <a:rPr lang="ru-RU" dirty="0" smtClean="0">
                <a:solidFill>
                  <a:schemeClr val="tx1"/>
                </a:solidFill>
              </a:rPr>
              <a:t> </a:t>
            </a:r>
            <a:r>
              <a:rPr lang="ru-RU" dirty="0" err="1" smtClean="0">
                <a:solidFill>
                  <a:schemeClr val="tx1"/>
                </a:solidFill>
              </a:rPr>
              <a:t>дратівливих</a:t>
            </a:r>
            <a:r>
              <a:rPr lang="ru-RU" dirty="0" smtClean="0">
                <a:solidFill>
                  <a:schemeClr val="tx1"/>
                </a:solidFill>
              </a:rPr>
              <a:t> </a:t>
            </a:r>
            <a:r>
              <a:rPr lang="ru-RU" dirty="0" err="1" smtClean="0">
                <a:solidFill>
                  <a:schemeClr val="tx1"/>
                </a:solidFill>
              </a:rPr>
              <a:t>чинників</a:t>
            </a:r>
            <a:r>
              <a:rPr lang="ru-RU" dirty="0" smtClean="0">
                <a:solidFill>
                  <a:schemeClr val="tx1"/>
                </a:solidFill>
              </a:rPr>
              <a:t> </a:t>
            </a:r>
            <a:r>
              <a:rPr lang="ru-RU" dirty="0" err="1" smtClean="0">
                <a:solidFill>
                  <a:schemeClr val="tx1"/>
                </a:solidFill>
              </a:rPr>
              <a:t>хімічної</a:t>
            </a:r>
            <a:r>
              <a:rPr lang="ru-RU" dirty="0" smtClean="0">
                <a:solidFill>
                  <a:schemeClr val="tx1"/>
                </a:solidFill>
              </a:rPr>
              <a:t>, </a:t>
            </a:r>
            <a:r>
              <a:rPr lang="ru-RU" dirty="0" err="1" smtClean="0">
                <a:solidFill>
                  <a:schemeClr val="tx1"/>
                </a:solidFill>
              </a:rPr>
              <a:t>фізичної</a:t>
            </a:r>
            <a:r>
              <a:rPr lang="ru-RU" dirty="0" smtClean="0">
                <a:solidFill>
                  <a:schemeClr val="tx1"/>
                </a:solidFill>
              </a:rPr>
              <a:t> </a:t>
            </a:r>
            <a:r>
              <a:rPr lang="ru-RU" dirty="0" err="1" smtClean="0">
                <a:solidFill>
                  <a:schemeClr val="tx1"/>
                </a:solidFill>
              </a:rPr>
              <a:t>чи</a:t>
            </a:r>
            <a:r>
              <a:rPr lang="ru-RU" dirty="0" smtClean="0">
                <a:solidFill>
                  <a:schemeClr val="tx1"/>
                </a:solidFill>
              </a:rPr>
              <a:t> </a:t>
            </a:r>
            <a:r>
              <a:rPr lang="ru-RU" dirty="0" err="1" smtClean="0">
                <a:solidFill>
                  <a:schemeClr val="tx1"/>
                </a:solidFill>
              </a:rPr>
              <a:t>біологічної</a:t>
            </a:r>
            <a:r>
              <a:rPr lang="ru-RU" dirty="0" smtClean="0">
                <a:solidFill>
                  <a:schemeClr val="tx1"/>
                </a:solidFill>
              </a:rPr>
              <a:t> </a:t>
            </a:r>
            <a:r>
              <a:rPr lang="ru-RU" dirty="0" err="1" smtClean="0">
                <a:solidFill>
                  <a:schemeClr val="tx1"/>
                </a:solidFill>
              </a:rPr>
              <a:t>природи</a:t>
            </a:r>
            <a:r>
              <a:rPr lang="ru-RU" dirty="0" smtClean="0">
                <a:solidFill>
                  <a:schemeClr val="tx1"/>
                </a:solidFill>
              </a:rPr>
              <a:t>. </a:t>
            </a:r>
            <a:r>
              <a:rPr lang="ru-RU" dirty="0" err="1" smtClean="0">
                <a:solidFill>
                  <a:schemeClr val="tx1"/>
                </a:solidFill>
              </a:rPr>
              <a:t>Відноситься</a:t>
            </a:r>
            <a:r>
              <a:rPr lang="ru-RU" dirty="0" smtClean="0">
                <a:solidFill>
                  <a:schemeClr val="tx1"/>
                </a:solidFill>
              </a:rPr>
              <a:t> до </a:t>
            </a:r>
            <a:r>
              <a:rPr lang="ru-RU" dirty="0" err="1" smtClean="0">
                <a:solidFill>
                  <a:schemeClr val="tx1"/>
                </a:solidFill>
              </a:rPr>
              <a:t>групи</a:t>
            </a:r>
            <a:r>
              <a:rPr lang="ru-RU" dirty="0" smtClean="0">
                <a:solidFill>
                  <a:schemeClr val="tx1"/>
                </a:solidFill>
              </a:rPr>
              <a:t> </a:t>
            </a:r>
            <a:r>
              <a:rPr lang="ru-RU" dirty="0" err="1" smtClean="0">
                <a:solidFill>
                  <a:schemeClr val="tx1"/>
                </a:solidFill>
              </a:rPr>
              <a:t>алергодерматозів</a:t>
            </a:r>
            <a:r>
              <a:rPr lang="ru-RU" dirty="0" smtClean="0">
                <a:solidFill>
                  <a:schemeClr val="tx1"/>
                </a:solidFill>
              </a:rPr>
              <a:t>. </a:t>
            </a:r>
          </a:p>
          <a:p>
            <a:pPr>
              <a:buNone/>
            </a:pPr>
            <a:r>
              <a:rPr lang="ru-RU" b="1" dirty="0" smtClean="0">
                <a:solidFill>
                  <a:schemeClr val="tx1"/>
                </a:solidFill>
              </a:rPr>
              <a:t>                        </a:t>
            </a:r>
            <a:r>
              <a:rPr lang="ru-RU" b="1" dirty="0" err="1" smtClean="0">
                <a:solidFill>
                  <a:schemeClr val="tx1"/>
                </a:solidFill>
              </a:rPr>
              <a:t>Класифікація</a:t>
            </a:r>
            <a:r>
              <a:rPr lang="ru-RU" b="1" dirty="0" smtClean="0">
                <a:solidFill>
                  <a:schemeClr val="tx1"/>
                </a:solidFill>
              </a:rPr>
              <a:t>: </a:t>
            </a:r>
          </a:p>
          <a:p>
            <a:r>
              <a:rPr lang="ru-RU" dirty="0" smtClean="0">
                <a:solidFill>
                  <a:schemeClr val="tx1"/>
                </a:solidFill>
              </a:rPr>
              <a:t>1. </a:t>
            </a:r>
            <a:r>
              <a:rPr lang="ru-RU" i="1" dirty="0" err="1" smtClean="0">
                <a:solidFill>
                  <a:schemeClr val="tx1"/>
                </a:solidFill>
              </a:rPr>
              <a:t>Гостра</a:t>
            </a:r>
            <a:r>
              <a:rPr lang="ru-RU" i="1" dirty="0" smtClean="0">
                <a:solidFill>
                  <a:schemeClr val="tx1"/>
                </a:solidFill>
              </a:rPr>
              <a:t> форма -</a:t>
            </a:r>
            <a:r>
              <a:rPr lang="ru-RU" i="1" dirty="0" smtClean="0"/>
              <a:t> </a:t>
            </a:r>
            <a:r>
              <a:rPr lang="ru-RU" i="1" dirty="0" err="1" smtClean="0"/>
              <a:t>м</a:t>
            </a:r>
            <a:r>
              <a:rPr lang="ru-RU" dirty="0" err="1" smtClean="0">
                <a:solidFill>
                  <a:schemeClr val="tx1"/>
                </a:solidFill>
              </a:rPr>
              <a:t>ікровезікульна</a:t>
            </a:r>
            <a:r>
              <a:rPr lang="ru-RU" dirty="0" smtClean="0">
                <a:solidFill>
                  <a:schemeClr val="tx1"/>
                </a:solidFill>
              </a:rPr>
              <a:t> </a:t>
            </a:r>
            <a:r>
              <a:rPr lang="ru-RU" dirty="0" err="1" smtClean="0">
                <a:solidFill>
                  <a:schemeClr val="tx1"/>
                </a:solidFill>
              </a:rPr>
              <a:t>або</a:t>
            </a:r>
            <a:r>
              <a:rPr lang="ru-RU" dirty="0" smtClean="0">
                <a:solidFill>
                  <a:schemeClr val="tx1"/>
                </a:solidFill>
              </a:rPr>
              <a:t> </a:t>
            </a:r>
            <a:r>
              <a:rPr lang="ru-RU" dirty="0" err="1" smtClean="0">
                <a:solidFill>
                  <a:schemeClr val="tx1"/>
                </a:solidFill>
              </a:rPr>
              <a:t>макровезікульна</a:t>
            </a:r>
            <a:r>
              <a:rPr lang="ru-RU" dirty="0" smtClean="0">
                <a:solidFill>
                  <a:schemeClr val="tx1"/>
                </a:solidFill>
              </a:rPr>
              <a:t> - </a:t>
            </a:r>
            <a:r>
              <a:rPr lang="ru-RU" dirty="0" err="1" smtClean="0">
                <a:solidFill>
                  <a:schemeClr val="tx1"/>
                </a:solidFill>
              </a:rPr>
              <a:t>виникає</a:t>
            </a:r>
            <a:r>
              <a:rPr lang="ru-RU" dirty="0" smtClean="0">
                <a:solidFill>
                  <a:schemeClr val="tx1"/>
                </a:solidFill>
              </a:rPr>
              <a:t> </a:t>
            </a:r>
            <a:r>
              <a:rPr lang="ru-RU" dirty="0" err="1" smtClean="0">
                <a:solidFill>
                  <a:schemeClr val="tx1"/>
                </a:solidFill>
              </a:rPr>
              <a:t>відразу</a:t>
            </a:r>
            <a:r>
              <a:rPr lang="ru-RU" dirty="0" smtClean="0">
                <a:solidFill>
                  <a:schemeClr val="tx1"/>
                </a:solidFill>
              </a:rPr>
              <a:t> </a:t>
            </a:r>
            <a:r>
              <a:rPr lang="ru-RU" dirty="0" err="1" smtClean="0">
                <a:solidFill>
                  <a:schemeClr val="tx1"/>
                </a:solidFill>
              </a:rPr>
              <a:t>після</a:t>
            </a:r>
            <a:r>
              <a:rPr lang="ru-RU" dirty="0" smtClean="0">
                <a:solidFill>
                  <a:schemeClr val="tx1"/>
                </a:solidFill>
              </a:rPr>
              <a:t> контакту </a:t>
            </a:r>
            <a:r>
              <a:rPr lang="ru-RU" dirty="0" err="1" smtClean="0">
                <a:solidFill>
                  <a:schemeClr val="tx1"/>
                </a:solidFill>
              </a:rPr>
              <a:t>з</a:t>
            </a:r>
            <a:r>
              <a:rPr lang="ru-RU" dirty="0" smtClean="0">
                <a:solidFill>
                  <a:schemeClr val="tx1"/>
                </a:solidFill>
              </a:rPr>
              <a:t> </a:t>
            </a:r>
            <a:r>
              <a:rPr lang="ru-RU" dirty="0" err="1" smtClean="0">
                <a:solidFill>
                  <a:schemeClr val="tx1"/>
                </a:solidFill>
              </a:rPr>
              <a:t>подразником</a:t>
            </a:r>
            <a:r>
              <a:rPr lang="ru-RU" dirty="0" smtClean="0">
                <a:solidFill>
                  <a:schemeClr val="tx1"/>
                </a:solidFill>
              </a:rPr>
              <a:t> </a:t>
            </a:r>
            <a:r>
              <a:rPr lang="ru-RU" dirty="0" err="1" smtClean="0">
                <a:solidFill>
                  <a:schemeClr val="tx1"/>
                </a:solidFill>
              </a:rPr>
              <a:t>і</a:t>
            </a:r>
            <a:r>
              <a:rPr lang="ru-RU" dirty="0" smtClean="0">
                <a:solidFill>
                  <a:schemeClr val="tx1"/>
                </a:solidFill>
              </a:rPr>
              <a:t> </a:t>
            </a:r>
            <a:r>
              <a:rPr lang="ru-RU" dirty="0" err="1" smtClean="0">
                <a:solidFill>
                  <a:schemeClr val="tx1"/>
                </a:solidFill>
              </a:rPr>
              <a:t>зникає</a:t>
            </a:r>
            <a:r>
              <a:rPr lang="ru-RU" dirty="0" smtClean="0">
                <a:solidFill>
                  <a:schemeClr val="tx1"/>
                </a:solidFill>
              </a:rPr>
              <a:t> </a:t>
            </a:r>
            <a:r>
              <a:rPr lang="ru-RU" dirty="0" err="1" smtClean="0">
                <a:solidFill>
                  <a:schemeClr val="tx1"/>
                </a:solidFill>
              </a:rPr>
              <a:t>після</a:t>
            </a:r>
            <a:r>
              <a:rPr lang="ru-RU" dirty="0" smtClean="0">
                <a:solidFill>
                  <a:schemeClr val="tx1"/>
                </a:solidFill>
              </a:rPr>
              <a:t> </a:t>
            </a:r>
            <a:r>
              <a:rPr lang="ru-RU" dirty="0" err="1" smtClean="0">
                <a:solidFill>
                  <a:schemeClr val="tx1"/>
                </a:solidFill>
              </a:rPr>
              <a:t>припинення</a:t>
            </a:r>
            <a:r>
              <a:rPr lang="ru-RU" dirty="0" smtClean="0">
                <a:solidFill>
                  <a:schemeClr val="tx1"/>
                </a:solidFill>
              </a:rPr>
              <a:t> контакта. </a:t>
            </a:r>
          </a:p>
          <a:p>
            <a:r>
              <a:rPr lang="ru-RU" dirty="0" smtClean="0">
                <a:solidFill>
                  <a:schemeClr val="tx1"/>
                </a:solidFill>
              </a:rPr>
              <a:t>2. </a:t>
            </a:r>
            <a:r>
              <a:rPr lang="ru-RU" i="1" dirty="0" err="1" smtClean="0">
                <a:solidFill>
                  <a:schemeClr val="tx1"/>
                </a:solidFill>
              </a:rPr>
              <a:t>Підгостра</a:t>
            </a:r>
            <a:r>
              <a:rPr lang="ru-RU" dirty="0" smtClean="0">
                <a:solidFill>
                  <a:schemeClr val="tx1"/>
                </a:solidFill>
              </a:rPr>
              <a:t> - </a:t>
            </a:r>
            <a:r>
              <a:rPr lang="ru-RU" dirty="0" err="1" smtClean="0">
                <a:solidFill>
                  <a:schemeClr val="tx1"/>
                </a:solidFill>
              </a:rPr>
              <a:t>коркова</a:t>
            </a:r>
            <a:r>
              <a:rPr lang="ru-RU" dirty="0" smtClean="0">
                <a:solidFill>
                  <a:schemeClr val="tx1"/>
                </a:solidFill>
              </a:rPr>
              <a:t> </a:t>
            </a:r>
            <a:r>
              <a:rPr lang="ru-RU" dirty="0" err="1" smtClean="0">
                <a:solidFill>
                  <a:schemeClr val="tx1"/>
                </a:solidFill>
              </a:rPr>
              <a:t>або</a:t>
            </a:r>
            <a:r>
              <a:rPr lang="ru-RU" dirty="0" smtClean="0">
                <a:solidFill>
                  <a:schemeClr val="tx1"/>
                </a:solidFill>
              </a:rPr>
              <a:t> </a:t>
            </a:r>
            <a:r>
              <a:rPr lang="ru-RU" dirty="0" err="1" smtClean="0">
                <a:solidFill>
                  <a:schemeClr val="tx1"/>
                </a:solidFill>
              </a:rPr>
              <a:t>луската</a:t>
            </a:r>
            <a:r>
              <a:rPr lang="ru-RU" dirty="0" smtClean="0"/>
              <a:t>.</a:t>
            </a:r>
            <a:r>
              <a:rPr lang="ru-RU" dirty="0" smtClean="0">
                <a:solidFill>
                  <a:schemeClr val="tx1"/>
                </a:solidFill>
              </a:rPr>
              <a:t> </a:t>
            </a:r>
          </a:p>
          <a:p>
            <a:r>
              <a:rPr lang="ru-RU" dirty="0" smtClean="0">
                <a:solidFill>
                  <a:schemeClr val="tx1"/>
                </a:solidFill>
              </a:rPr>
              <a:t>3. </a:t>
            </a:r>
            <a:r>
              <a:rPr lang="ru-RU" i="1" dirty="0" err="1" smtClean="0">
                <a:solidFill>
                  <a:schemeClr val="tx1"/>
                </a:solidFill>
              </a:rPr>
              <a:t>Хронічна</a:t>
            </a:r>
            <a:r>
              <a:rPr lang="ru-RU" dirty="0" smtClean="0">
                <a:solidFill>
                  <a:schemeClr val="tx1"/>
                </a:solidFill>
              </a:rPr>
              <a:t> </a:t>
            </a:r>
            <a:r>
              <a:rPr lang="ru-RU" dirty="0" smtClean="0"/>
              <a:t>- </a:t>
            </a:r>
            <a:r>
              <a:rPr lang="ru-RU" dirty="0" err="1" smtClean="0"/>
              <a:t>а</a:t>
            </a:r>
            <a:r>
              <a:rPr lang="ru-RU" dirty="0" err="1" smtClean="0">
                <a:solidFill>
                  <a:schemeClr val="tx1"/>
                </a:solidFill>
              </a:rPr>
              <a:t>контотична</a:t>
            </a:r>
            <a:r>
              <a:rPr lang="ru-RU" dirty="0" smtClean="0">
                <a:solidFill>
                  <a:schemeClr val="tx1"/>
                </a:solidFill>
              </a:rPr>
              <a:t> - </a:t>
            </a:r>
            <a:r>
              <a:rPr lang="ru-RU" dirty="0" err="1" smtClean="0">
                <a:solidFill>
                  <a:schemeClr val="tx1"/>
                </a:solidFill>
              </a:rPr>
              <a:t>виникає</a:t>
            </a:r>
            <a:r>
              <a:rPr lang="ru-RU" dirty="0" smtClean="0">
                <a:solidFill>
                  <a:schemeClr val="tx1"/>
                </a:solidFill>
              </a:rPr>
              <a:t>                                           при </a:t>
            </a:r>
            <a:r>
              <a:rPr lang="ru-RU" dirty="0" err="1" smtClean="0">
                <a:solidFill>
                  <a:schemeClr val="tx1"/>
                </a:solidFill>
              </a:rPr>
              <a:t>періодичних</a:t>
            </a:r>
            <a:r>
              <a:rPr lang="ru-RU" dirty="0" smtClean="0">
                <a:solidFill>
                  <a:schemeClr val="tx1"/>
                </a:solidFill>
              </a:rPr>
              <a:t> контактах </a:t>
            </a:r>
            <a:r>
              <a:rPr lang="ru-RU" dirty="0" err="1" smtClean="0">
                <a:solidFill>
                  <a:schemeClr val="tx1"/>
                </a:solidFill>
              </a:rPr>
              <a:t>з</a:t>
            </a:r>
            <a:r>
              <a:rPr lang="ru-RU" dirty="0" smtClean="0">
                <a:solidFill>
                  <a:schemeClr val="tx1"/>
                </a:solidFill>
              </a:rPr>
              <a:t>                                            </a:t>
            </a:r>
            <a:r>
              <a:rPr lang="ru-RU" dirty="0" err="1" smtClean="0">
                <a:solidFill>
                  <a:schemeClr val="tx1"/>
                </a:solidFill>
              </a:rPr>
              <a:t>подразником</a:t>
            </a:r>
            <a:r>
              <a:rPr lang="ru-RU" dirty="0" smtClean="0">
                <a:solidFill>
                  <a:schemeClr val="tx1"/>
                </a:solidFill>
              </a:rPr>
              <a:t> </a:t>
            </a:r>
            <a:r>
              <a:rPr lang="ru-RU" dirty="0" err="1" smtClean="0">
                <a:solidFill>
                  <a:schemeClr val="tx1"/>
                </a:solidFill>
              </a:rPr>
              <a:t>протягом</a:t>
            </a:r>
            <a:r>
              <a:rPr lang="ru-RU" dirty="0" smtClean="0">
                <a:solidFill>
                  <a:schemeClr val="tx1"/>
                </a:solidFill>
              </a:rPr>
              <a:t> </a:t>
            </a:r>
            <a:r>
              <a:rPr lang="ru-RU" dirty="0" err="1" smtClean="0"/>
              <a:t>тривал</a:t>
            </a:r>
            <a:r>
              <a:rPr lang="ru-RU" dirty="0" err="1" smtClean="0">
                <a:solidFill>
                  <a:schemeClr val="tx1"/>
                </a:solidFill>
              </a:rPr>
              <a:t>ого</a:t>
            </a:r>
            <a:r>
              <a:rPr lang="ru-RU" dirty="0" smtClean="0">
                <a:solidFill>
                  <a:schemeClr val="tx1"/>
                </a:solidFill>
              </a:rPr>
              <a:t> часу.</a:t>
            </a:r>
            <a:endParaRPr lang="ru-RU" dirty="0">
              <a:solidFill>
                <a:schemeClr val="tx1"/>
              </a:solidFill>
            </a:endParaRPr>
          </a:p>
        </p:txBody>
      </p:sp>
      <p:pic>
        <p:nvPicPr>
          <p:cNvPr id="4" name="Рисунок 3" descr="е.gif"/>
          <p:cNvPicPr>
            <a:picLocks noChangeAspect="1"/>
          </p:cNvPicPr>
          <p:nvPr/>
        </p:nvPicPr>
        <p:blipFill>
          <a:blip r:embed="rId2" cstate="print"/>
          <a:stretch>
            <a:fillRect/>
          </a:stretch>
        </p:blipFill>
        <p:spPr>
          <a:xfrm>
            <a:off x="6572264" y="3929066"/>
            <a:ext cx="1826083" cy="1851118"/>
          </a:xfrm>
          <a:prstGeom prst="rect">
            <a:avLst/>
          </a:prstGeom>
        </p:spPr>
      </p:pic>
    </p:spTree>
  </p:cSld>
  <p:clrMapOvr>
    <a:masterClrMapping/>
  </p:clrMapOvr>
  <p:transition spd="med">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lstStyle/>
          <a:p>
            <a:r>
              <a:rPr lang="ru-RU" b="1" dirty="0" smtClean="0">
                <a:solidFill>
                  <a:schemeClr val="accent1">
                    <a:lumMod val="50000"/>
                  </a:schemeClr>
                </a:solidFill>
              </a:rPr>
              <a:t>СЕБОРЕЯ</a:t>
            </a:r>
            <a:endParaRPr lang="ru-RU" dirty="0">
              <a:solidFill>
                <a:schemeClr val="accent1">
                  <a:lumMod val="50000"/>
                </a:schemeClr>
              </a:solidFill>
            </a:endParaRPr>
          </a:p>
        </p:txBody>
      </p:sp>
      <p:sp>
        <p:nvSpPr>
          <p:cNvPr id="3" name="Текст 2"/>
          <p:cNvSpPr>
            <a:spLocks noGrp="1"/>
          </p:cNvSpPr>
          <p:nvPr>
            <p:ph idx="1"/>
          </p:nvPr>
        </p:nvSpPr>
        <p:spPr>
          <a:xfrm>
            <a:off x="500034" y="1500174"/>
            <a:ext cx="5514988" cy="4572000"/>
          </a:xfrm>
        </p:spPr>
        <p:txBody>
          <a:bodyPr>
            <a:normAutofit/>
          </a:bodyPr>
          <a:lstStyle/>
          <a:p>
            <a:r>
              <a:rPr lang="ru-RU" b="1" dirty="0" smtClean="0">
                <a:solidFill>
                  <a:schemeClr val="tx1"/>
                </a:solidFill>
              </a:rPr>
              <a:t>СЕБОРЕЯ</a:t>
            </a:r>
            <a:r>
              <a:rPr lang="ru-RU" dirty="0" smtClean="0">
                <a:solidFill>
                  <a:schemeClr val="tx1"/>
                </a:solidFill>
              </a:rPr>
              <a:t> - </a:t>
            </a:r>
            <a:r>
              <a:rPr lang="ru-RU" dirty="0" err="1" smtClean="0">
                <a:solidFill>
                  <a:schemeClr val="tx1"/>
                </a:solidFill>
              </a:rPr>
              <a:t>патологічний</a:t>
            </a:r>
            <a:r>
              <a:rPr lang="ru-RU" dirty="0" smtClean="0">
                <a:solidFill>
                  <a:schemeClr val="tx1"/>
                </a:solidFill>
              </a:rPr>
              <a:t> стан </a:t>
            </a:r>
            <a:r>
              <a:rPr lang="ru-RU" dirty="0" err="1" smtClean="0">
                <a:solidFill>
                  <a:schemeClr val="tx1"/>
                </a:solidFill>
              </a:rPr>
              <a:t>шкіри</a:t>
            </a:r>
            <a:r>
              <a:rPr lang="ru-RU" dirty="0" smtClean="0">
                <a:solidFill>
                  <a:schemeClr val="tx1"/>
                </a:solidFill>
              </a:rPr>
              <a:t>, </a:t>
            </a:r>
            <a:r>
              <a:rPr lang="ru-RU" dirty="0" err="1" smtClean="0">
                <a:solidFill>
                  <a:schemeClr val="tx1"/>
                </a:solidFill>
              </a:rPr>
              <a:t>обумовлений</a:t>
            </a:r>
            <a:r>
              <a:rPr lang="ru-RU" dirty="0" smtClean="0">
                <a:solidFill>
                  <a:schemeClr val="tx1"/>
                </a:solidFill>
              </a:rPr>
              <a:t> </a:t>
            </a:r>
            <a:r>
              <a:rPr lang="ru-RU" dirty="0" err="1" smtClean="0">
                <a:solidFill>
                  <a:schemeClr val="tx1"/>
                </a:solidFill>
              </a:rPr>
              <a:t>порушенням</a:t>
            </a:r>
            <a:r>
              <a:rPr lang="ru-RU" dirty="0" smtClean="0">
                <a:solidFill>
                  <a:schemeClr val="tx1"/>
                </a:solidFill>
              </a:rPr>
              <a:t> </a:t>
            </a:r>
            <a:r>
              <a:rPr lang="ru-RU" dirty="0" err="1" smtClean="0">
                <a:solidFill>
                  <a:schemeClr val="tx1"/>
                </a:solidFill>
              </a:rPr>
              <a:t>функцій</a:t>
            </a:r>
            <a:r>
              <a:rPr lang="ru-RU" dirty="0" smtClean="0">
                <a:solidFill>
                  <a:schemeClr val="tx1"/>
                </a:solidFill>
              </a:rPr>
              <a:t> </a:t>
            </a:r>
            <a:r>
              <a:rPr lang="ru-RU" dirty="0" err="1" smtClean="0">
                <a:solidFill>
                  <a:schemeClr val="tx1"/>
                </a:solidFill>
              </a:rPr>
              <a:t>сальних</a:t>
            </a:r>
            <a:r>
              <a:rPr lang="ru-RU" dirty="0" smtClean="0">
                <a:solidFill>
                  <a:schemeClr val="tx1"/>
                </a:solidFill>
              </a:rPr>
              <a:t> </a:t>
            </a:r>
            <a:r>
              <a:rPr lang="ru-RU" dirty="0" err="1" smtClean="0">
                <a:solidFill>
                  <a:schemeClr val="tx1"/>
                </a:solidFill>
              </a:rPr>
              <a:t>залоз</a:t>
            </a:r>
            <a:r>
              <a:rPr lang="ru-RU" dirty="0" smtClean="0">
                <a:solidFill>
                  <a:schemeClr val="tx1"/>
                </a:solidFill>
              </a:rPr>
              <a:t>, </a:t>
            </a:r>
            <a:r>
              <a:rPr lang="ru-RU" dirty="0" err="1" smtClean="0">
                <a:solidFill>
                  <a:schemeClr val="tx1"/>
                </a:solidFill>
              </a:rPr>
              <a:t>зміною</a:t>
            </a:r>
            <a:r>
              <a:rPr lang="ru-RU" dirty="0" smtClean="0">
                <a:solidFill>
                  <a:schemeClr val="tx1"/>
                </a:solidFill>
              </a:rPr>
              <a:t> складу </a:t>
            </a:r>
            <a:r>
              <a:rPr lang="ru-RU" dirty="0" err="1" smtClean="0">
                <a:solidFill>
                  <a:schemeClr val="tx1"/>
                </a:solidFill>
              </a:rPr>
              <a:t>їх</a:t>
            </a:r>
            <a:r>
              <a:rPr lang="ru-RU" dirty="0" smtClean="0">
                <a:solidFill>
                  <a:schemeClr val="tx1"/>
                </a:solidFill>
              </a:rPr>
              <a:t> секрета. </a:t>
            </a:r>
          </a:p>
          <a:p>
            <a:endParaRPr lang="ru-RU" dirty="0" smtClean="0">
              <a:solidFill>
                <a:schemeClr val="tx1"/>
              </a:solidFill>
            </a:endParaRPr>
          </a:p>
        </p:txBody>
      </p:sp>
      <p:pic>
        <p:nvPicPr>
          <p:cNvPr id="4" name="Рисунок 3" descr="е6.jpg"/>
          <p:cNvPicPr>
            <a:picLocks noChangeAspect="1"/>
          </p:cNvPicPr>
          <p:nvPr/>
        </p:nvPicPr>
        <p:blipFill>
          <a:blip r:embed="rId2" cstate="print"/>
          <a:stretch>
            <a:fillRect/>
          </a:stretch>
        </p:blipFill>
        <p:spPr>
          <a:xfrm>
            <a:off x="5857884" y="2143116"/>
            <a:ext cx="2928958" cy="2928958"/>
          </a:xfrm>
          <a:prstGeom prst="rect">
            <a:avLst/>
          </a:prstGeom>
        </p:spPr>
      </p:pic>
    </p:spTree>
  </p:cSld>
  <p:clrMapOvr>
    <a:masterClrMapping/>
  </p:clrMapOvr>
  <p:transition spd="med">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lstStyle/>
          <a:p>
            <a:r>
              <a:rPr lang="ru-RU" b="1" dirty="0" smtClean="0">
                <a:solidFill>
                  <a:schemeClr val="accent1">
                    <a:lumMod val="50000"/>
                  </a:schemeClr>
                </a:solidFill>
              </a:rPr>
              <a:t>Причини </a:t>
            </a:r>
            <a:r>
              <a:rPr lang="ru-RU" b="1" dirty="0" err="1" smtClean="0">
                <a:solidFill>
                  <a:schemeClr val="accent1">
                    <a:lumMod val="50000"/>
                  </a:schemeClr>
                </a:solidFill>
              </a:rPr>
              <a:t>СЕБОРЕї</a:t>
            </a:r>
            <a:endParaRPr lang="ru-RU" dirty="0">
              <a:solidFill>
                <a:schemeClr val="accent1">
                  <a:lumMod val="50000"/>
                </a:schemeClr>
              </a:solidFill>
            </a:endParaRPr>
          </a:p>
        </p:txBody>
      </p:sp>
      <p:sp>
        <p:nvSpPr>
          <p:cNvPr id="3" name="Текст 2"/>
          <p:cNvSpPr>
            <a:spLocks noGrp="1"/>
          </p:cNvSpPr>
          <p:nvPr>
            <p:ph idx="1"/>
          </p:nvPr>
        </p:nvSpPr>
        <p:spPr>
          <a:xfrm>
            <a:off x="500034" y="1500174"/>
            <a:ext cx="7858180" cy="4572000"/>
          </a:xfrm>
        </p:spPr>
        <p:txBody>
          <a:bodyPr>
            <a:normAutofit/>
          </a:bodyPr>
          <a:lstStyle/>
          <a:p>
            <a:pPr>
              <a:buNone/>
            </a:pPr>
            <a:r>
              <a:rPr lang="ru-RU" dirty="0" smtClean="0"/>
              <a:t>- </a:t>
            </a:r>
            <a:r>
              <a:rPr lang="ru-RU" dirty="0" err="1" smtClean="0"/>
              <a:t>с</a:t>
            </a:r>
            <a:r>
              <a:rPr lang="ru-RU" dirty="0" err="1" smtClean="0">
                <a:solidFill>
                  <a:schemeClr val="tx1"/>
                </a:solidFill>
              </a:rPr>
              <a:t>падкова</a:t>
            </a:r>
            <a:r>
              <a:rPr lang="ru-RU" dirty="0" smtClean="0">
                <a:solidFill>
                  <a:schemeClr val="tx1"/>
                </a:solidFill>
              </a:rPr>
              <a:t> </a:t>
            </a:r>
            <a:r>
              <a:rPr lang="ru-RU" dirty="0" err="1" smtClean="0">
                <a:solidFill>
                  <a:schemeClr val="tx1"/>
                </a:solidFill>
              </a:rPr>
              <a:t>схильність</a:t>
            </a:r>
            <a:r>
              <a:rPr lang="ru-RU" dirty="0" smtClean="0">
                <a:solidFill>
                  <a:schemeClr val="tx1"/>
                </a:solidFill>
              </a:rPr>
              <a:t>; </a:t>
            </a:r>
          </a:p>
          <a:p>
            <a:pPr>
              <a:buNone/>
            </a:pPr>
            <a:r>
              <a:rPr lang="ru-RU" dirty="0" smtClean="0"/>
              <a:t>- </a:t>
            </a:r>
            <a:r>
              <a:rPr lang="ru-RU" dirty="0" err="1" smtClean="0"/>
              <a:t>п</a:t>
            </a:r>
            <a:r>
              <a:rPr lang="ru-RU" dirty="0" err="1" smtClean="0">
                <a:solidFill>
                  <a:schemeClr val="tx1"/>
                </a:solidFill>
              </a:rPr>
              <a:t>орушення</a:t>
            </a:r>
            <a:r>
              <a:rPr lang="ru-RU" dirty="0" smtClean="0">
                <a:solidFill>
                  <a:schemeClr val="tx1"/>
                </a:solidFill>
              </a:rPr>
              <a:t> гормонального статусу </a:t>
            </a:r>
            <a:r>
              <a:rPr lang="ru-RU" dirty="0" err="1" smtClean="0">
                <a:solidFill>
                  <a:schemeClr val="tx1"/>
                </a:solidFill>
              </a:rPr>
              <a:t>організму</a:t>
            </a:r>
            <a:r>
              <a:rPr lang="ru-RU" dirty="0" smtClean="0">
                <a:solidFill>
                  <a:schemeClr val="tx1"/>
                </a:solidFill>
              </a:rPr>
              <a:t>; </a:t>
            </a:r>
          </a:p>
          <a:p>
            <a:pPr>
              <a:buNone/>
            </a:pPr>
            <a:r>
              <a:rPr lang="ru-RU" dirty="0" smtClean="0"/>
              <a:t>- </a:t>
            </a:r>
            <a:r>
              <a:rPr lang="ru-RU" dirty="0" err="1" smtClean="0"/>
              <a:t>в</a:t>
            </a:r>
            <a:r>
              <a:rPr lang="ru-RU" dirty="0" err="1" smtClean="0">
                <a:solidFill>
                  <a:schemeClr val="tx1"/>
                </a:solidFill>
              </a:rPr>
              <a:t>плив</a:t>
            </a:r>
            <a:r>
              <a:rPr lang="ru-RU" dirty="0" smtClean="0">
                <a:solidFill>
                  <a:schemeClr val="tx1"/>
                </a:solidFill>
              </a:rPr>
              <a:t> </a:t>
            </a:r>
            <a:r>
              <a:rPr lang="ru-RU" dirty="0" err="1" smtClean="0">
                <a:solidFill>
                  <a:schemeClr val="tx1"/>
                </a:solidFill>
              </a:rPr>
              <a:t>негативних</a:t>
            </a:r>
            <a:r>
              <a:rPr lang="ru-RU" dirty="0" smtClean="0">
                <a:solidFill>
                  <a:schemeClr val="tx1"/>
                </a:solidFill>
              </a:rPr>
              <a:t> </a:t>
            </a:r>
            <a:r>
              <a:rPr lang="ru-RU" dirty="0" err="1" smtClean="0">
                <a:solidFill>
                  <a:schemeClr val="tx1"/>
                </a:solidFill>
              </a:rPr>
              <a:t>факторів</a:t>
            </a:r>
            <a:r>
              <a:rPr lang="ru-RU" dirty="0" smtClean="0">
                <a:solidFill>
                  <a:schemeClr val="tx1"/>
                </a:solidFill>
              </a:rPr>
              <a:t> </a:t>
            </a:r>
            <a:r>
              <a:rPr lang="ru-RU" dirty="0" err="1" smtClean="0">
                <a:solidFill>
                  <a:schemeClr val="tx1"/>
                </a:solidFill>
              </a:rPr>
              <a:t>зовнішнього</a:t>
            </a:r>
            <a:r>
              <a:rPr lang="ru-RU" dirty="0" smtClean="0">
                <a:solidFill>
                  <a:schemeClr val="tx1"/>
                </a:solidFill>
              </a:rPr>
              <a:t> </a:t>
            </a:r>
            <a:r>
              <a:rPr lang="ru-RU" dirty="0" err="1" smtClean="0">
                <a:solidFill>
                  <a:schemeClr val="tx1"/>
                </a:solidFill>
              </a:rPr>
              <a:t>середовища</a:t>
            </a:r>
            <a:r>
              <a:rPr lang="ru-RU" dirty="0" smtClean="0">
                <a:solidFill>
                  <a:schemeClr val="tx1"/>
                </a:solidFill>
              </a:rPr>
              <a:t>; </a:t>
            </a:r>
          </a:p>
          <a:p>
            <a:pPr>
              <a:buNone/>
            </a:pPr>
            <a:r>
              <a:rPr lang="ru-RU" dirty="0" smtClean="0"/>
              <a:t>- </a:t>
            </a:r>
            <a:r>
              <a:rPr lang="ru-RU" dirty="0" err="1" smtClean="0"/>
              <a:t>п</a:t>
            </a:r>
            <a:r>
              <a:rPr lang="ru-RU" dirty="0" err="1" smtClean="0">
                <a:solidFill>
                  <a:schemeClr val="tx1"/>
                </a:solidFill>
              </a:rPr>
              <a:t>сихічні</a:t>
            </a:r>
            <a:r>
              <a:rPr lang="ru-RU" dirty="0" smtClean="0">
                <a:solidFill>
                  <a:schemeClr val="tx1"/>
                </a:solidFill>
              </a:rPr>
              <a:t> </a:t>
            </a:r>
            <a:r>
              <a:rPr lang="ru-RU" dirty="0" err="1" smtClean="0">
                <a:solidFill>
                  <a:schemeClr val="tx1"/>
                </a:solidFill>
              </a:rPr>
              <a:t>і</a:t>
            </a:r>
            <a:r>
              <a:rPr lang="ru-RU" dirty="0" smtClean="0">
                <a:solidFill>
                  <a:schemeClr val="tx1"/>
                </a:solidFill>
              </a:rPr>
              <a:t> </a:t>
            </a:r>
            <a:r>
              <a:rPr lang="ru-RU" dirty="0" err="1" smtClean="0">
                <a:solidFill>
                  <a:schemeClr val="tx1"/>
                </a:solidFill>
              </a:rPr>
              <a:t>неврологічні</a:t>
            </a:r>
            <a:r>
              <a:rPr lang="ru-RU" dirty="0" smtClean="0">
                <a:solidFill>
                  <a:schemeClr val="tx1"/>
                </a:solidFill>
              </a:rPr>
              <a:t> </a:t>
            </a:r>
            <a:r>
              <a:rPr lang="ru-RU" dirty="0" err="1" smtClean="0">
                <a:solidFill>
                  <a:schemeClr val="tx1"/>
                </a:solidFill>
              </a:rPr>
              <a:t>захворювання</a:t>
            </a:r>
            <a:r>
              <a:rPr lang="ru-RU" dirty="0" smtClean="0">
                <a:solidFill>
                  <a:schemeClr val="tx1"/>
                </a:solidFill>
              </a:rPr>
              <a:t>. </a:t>
            </a:r>
            <a:endParaRPr lang="ru-RU" dirty="0">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lstStyle/>
          <a:p>
            <a:r>
              <a:rPr lang="ru-RU" b="1" dirty="0" err="1" smtClean="0">
                <a:solidFill>
                  <a:schemeClr val="accent1">
                    <a:lumMod val="50000"/>
                  </a:schemeClr>
                </a:solidFill>
              </a:rPr>
              <a:t>Симптоми</a:t>
            </a:r>
            <a:r>
              <a:rPr lang="ru-RU" b="1" dirty="0" smtClean="0">
                <a:solidFill>
                  <a:schemeClr val="accent1">
                    <a:lumMod val="50000"/>
                  </a:schemeClr>
                </a:solidFill>
              </a:rPr>
              <a:t>  </a:t>
            </a:r>
            <a:r>
              <a:rPr lang="ru-RU" b="1" dirty="0" err="1" smtClean="0">
                <a:solidFill>
                  <a:schemeClr val="accent1">
                    <a:lumMod val="50000"/>
                  </a:schemeClr>
                </a:solidFill>
              </a:rPr>
              <a:t>СЕБОРЕї</a:t>
            </a:r>
            <a:endParaRPr lang="ru-RU" dirty="0">
              <a:solidFill>
                <a:schemeClr val="accent1">
                  <a:lumMod val="50000"/>
                </a:schemeClr>
              </a:solidFill>
            </a:endParaRPr>
          </a:p>
        </p:txBody>
      </p:sp>
      <p:sp>
        <p:nvSpPr>
          <p:cNvPr id="3" name="Текст 2"/>
          <p:cNvSpPr>
            <a:spLocks noGrp="1"/>
          </p:cNvSpPr>
          <p:nvPr>
            <p:ph idx="1"/>
          </p:nvPr>
        </p:nvSpPr>
        <p:spPr>
          <a:xfrm>
            <a:off x="500034" y="1500174"/>
            <a:ext cx="5514988" cy="4572000"/>
          </a:xfrm>
        </p:spPr>
        <p:txBody>
          <a:bodyPr>
            <a:normAutofit/>
          </a:bodyPr>
          <a:lstStyle/>
          <a:p>
            <a:r>
              <a:rPr lang="ru-RU" dirty="0" err="1" smtClean="0"/>
              <a:t>Потовщення</a:t>
            </a:r>
            <a:r>
              <a:rPr lang="ru-RU" dirty="0" smtClean="0"/>
              <a:t> рогового шару </a:t>
            </a:r>
            <a:r>
              <a:rPr lang="ru-RU" dirty="0" err="1" smtClean="0"/>
              <a:t>епідермісу</a:t>
            </a:r>
            <a:r>
              <a:rPr lang="ru-RU" dirty="0" smtClean="0"/>
              <a:t>;</a:t>
            </a:r>
          </a:p>
          <a:p>
            <a:r>
              <a:rPr lang="ru-RU" dirty="0" err="1" smtClean="0"/>
              <a:t>Жирний</a:t>
            </a:r>
            <a:r>
              <a:rPr lang="ru-RU" dirty="0" smtClean="0"/>
              <a:t> </a:t>
            </a:r>
            <a:r>
              <a:rPr lang="ru-RU" dirty="0" err="1" smtClean="0"/>
              <a:t>блиск</a:t>
            </a:r>
            <a:r>
              <a:rPr lang="ru-RU" dirty="0" smtClean="0"/>
              <a:t> </a:t>
            </a:r>
            <a:r>
              <a:rPr lang="ru-RU" dirty="0" err="1" smtClean="0"/>
              <a:t>шкіри</a:t>
            </a:r>
            <a:r>
              <a:rPr lang="ru-RU" dirty="0" smtClean="0"/>
              <a:t>;</a:t>
            </a:r>
          </a:p>
          <a:p>
            <a:r>
              <a:rPr lang="ru-RU" dirty="0" err="1" smtClean="0"/>
              <a:t>Лущення</a:t>
            </a:r>
            <a:r>
              <a:rPr lang="ru-RU" dirty="0" smtClean="0"/>
              <a:t> </a:t>
            </a:r>
            <a:r>
              <a:rPr lang="ru-RU" dirty="0" err="1" smtClean="0"/>
              <a:t>шкіри</a:t>
            </a:r>
            <a:r>
              <a:rPr lang="ru-RU" dirty="0" smtClean="0"/>
              <a:t>;</a:t>
            </a:r>
          </a:p>
          <a:p>
            <a:r>
              <a:rPr lang="ru-RU" dirty="0" err="1" smtClean="0"/>
              <a:t>Шкірний</a:t>
            </a:r>
            <a:r>
              <a:rPr lang="ru-RU" dirty="0" smtClean="0"/>
              <a:t> </a:t>
            </a:r>
            <a:r>
              <a:rPr lang="ru-RU" dirty="0" err="1" smtClean="0"/>
              <a:t>свербіж</a:t>
            </a:r>
            <a:r>
              <a:rPr lang="ru-RU" dirty="0" smtClean="0"/>
              <a:t>;</a:t>
            </a:r>
          </a:p>
          <a:p>
            <a:r>
              <a:rPr lang="ru-RU" dirty="0" err="1" smtClean="0"/>
              <a:t>Випадання</a:t>
            </a:r>
            <a:r>
              <a:rPr lang="ru-RU" dirty="0" smtClean="0"/>
              <a:t> </a:t>
            </a:r>
            <a:r>
              <a:rPr lang="ru-RU" dirty="0" err="1" smtClean="0"/>
              <a:t>волосся</a:t>
            </a:r>
            <a:r>
              <a:rPr lang="ru-RU" dirty="0" smtClean="0"/>
              <a:t>;</a:t>
            </a:r>
          </a:p>
          <a:p>
            <a:r>
              <a:rPr lang="ru-RU" dirty="0" smtClean="0"/>
              <a:t>Рясна лупа.</a:t>
            </a:r>
          </a:p>
          <a:p>
            <a:pPr>
              <a:buNone/>
            </a:pPr>
            <a:endParaRPr lang="ru-RU" dirty="0">
              <a:solidFill>
                <a:schemeClr val="tx1"/>
              </a:solidFill>
            </a:endParaRPr>
          </a:p>
        </p:txBody>
      </p:sp>
      <p:pic>
        <p:nvPicPr>
          <p:cNvPr id="46082" name="Picture 2" descr="http://noelclinic.ru/sites/default/files/styles/320x480/public/field/image/gota-enfermedad-5.jpg?itok=rmfMGzCH"/>
          <p:cNvPicPr>
            <a:picLocks noChangeAspect="1" noChangeArrowheads="1"/>
          </p:cNvPicPr>
          <p:nvPr/>
        </p:nvPicPr>
        <p:blipFill>
          <a:blip r:embed="rId2"/>
          <a:srcRect/>
          <a:stretch>
            <a:fillRect/>
          </a:stretch>
        </p:blipFill>
        <p:spPr bwMode="auto">
          <a:xfrm>
            <a:off x="5786446" y="1785926"/>
            <a:ext cx="2476496" cy="3714744"/>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lstStyle/>
          <a:p>
            <a:r>
              <a:rPr lang="ru-RU" b="1" dirty="0" err="1" smtClean="0">
                <a:solidFill>
                  <a:schemeClr val="accent1">
                    <a:lumMod val="50000"/>
                  </a:schemeClr>
                </a:solidFill>
              </a:rPr>
              <a:t>Профілактика</a:t>
            </a:r>
            <a:r>
              <a:rPr lang="ru-RU" b="1" dirty="0" smtClean="0">
                <a:solidFill>
                  <a:schemeClr val="accent1">
                    <a:lumMod val="50000"/>
                  </a:schemeClr>
                </a:solidFill>
              </a:rPr>
              <a:t>  </a:t>
            </a:r>
            <a:r>
              <a:rPr lang="ru-RU" b="1" dirty="0" err="1" smtClean="0">
                <a:solidFill>
                  <a:schemeClr val="accent1">
                    <a:lumMod val="50000"/>
                  </a:schemeClr>
                </a:solidFill>
              </a:rPr>
              <a:t>СЕБОРЕї</a:t>
            </a:r>
            <a:endParaRPr lang="ru-RU" dirty="0">
              <a:solidFill>
                <a:schemeClr val="accent1">
                  <a:lumMod val="50000"/>
                </a:schemeClr>
              </a:solidFill>
            </a:endParaRPr>
          </a:p>
        </p:txBody>
      </p:sp>
      <p:sp>
        <p:nvSpPr>
          <p:cNvPr id="3" name="Текст 2"/>
          <p:cNvSpPr>
            <a:spLocks noGrp="1"/>
          </p:cNvSpPr>
          <p:nvPr>
            <p:ph idx="1"/>
          </p:nvPr>
        </p:nvSpPr>
        <p:spPr>
          <a:xfrm>
            <a:off x="500034" y="1500174"/>
            <a:ext cx="8429684" cy="3071834"/>
          </a:xfrm>
        </p:spPr>
        <p:txBody>
          <a:bodyPr>
            <a:normAutofit/>
          </a:bodyPr>
          <a:lstStyle/>
          <a:p>
            <a:r>
              <a:rPr lang="uk-UA" dirty="0" smtClean="0">
                <a:solidFill>
                  <a:schemeClr val="tx1"/>
                </a:solidFill>
              </a:rPr>
              <a:t>Дотримання правил особистої </a:t>
            </a:r>
            <a:r>
              <a:rPr lang="uk-UA" dirty="0" err="1" smtClean="0">
                <a:solidFill>
                  <a:schemeClr val="tx1"/>
                </a:solidFill>
              </a:rPr>
              <a:t>гїїєни</a:t>
            </a:r>
            <a:r>
              <a:rPr lang="uk-UA" dirty="0" smtClean="0">
                <a:solidFill>
                  <a:schemeClr val="tx1"/>
                </a:solidFill>
              </a:rPr>
              <a:t>;</a:t>
            </a:r>
          </a:p>
          <a:p>
            <a:r>
              <a:rPr lang="uk-UA" dirty="0" smtClean="0">
                <a:solidFill>
                  <a:schemeClr val="tx1"/>
                </a:solidFill>
              </a:rPr>
              <a:t>Здорове харчування;</a:t>
            </a:r>
            <a:endParaRPr lang="ru-RU" dirty="0">
              <a:solidFill>
                <a:schemeClr val="tx1"/>
              </a:solidFill>
            </a:endParaRPr>
          </a:p>
        </p:txBody>
      </p:sp>
      <p:pic>
        <p:nvPicPr>
          <p:cNvPr id="45058" name="Picture 2" descr="http://www.health-ua.org/img/photo/107.jpg"/>
          <p:cNvPicPr>
            <a:picLocks noChangeAspect="1" noChangeArrowheads="1"/>
          </p:cNvPicPr>
          <p:nvPr/>
        </p:nvPicPr>
        <p:blipFill>
          <a:blip r:embed="rId2"/>
          <a:srcRect/>
          <a:stretch>
            <a:fillRect/>
          </a:stretch>
        </p:blipFill>
        <p:spPr bwMode="auto">
          <a:xfrm>
            <a:off x="2428860" y="3286124"/>
            <a:ext cx="3957632" cy="2781468"/>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011222"/>
          </a:xfrm>
        </p:spPr>
        <p:txBody>
          <a:bodyPr/>
          <a:lstStyle/>
          <a:p>
            <a:r>
              <a:rPr lang="uk-UA" b="1" dirty="0" smtClean="0">
                <a:solidFill>
                  <a:schemeClr val="accent1">
                    <a:lumMod val="50000"/>
                  </a:schemeClr>
                </a:solidFill>
              </a:rPr>
              <a:t>МІКОЗ</a:t>
            </a:r>
            <a:endParaRPr lang="ru-RU" dirty="0">
              <a:solidFill>
                <a:schemeClr val="accent1">
                  <a:lumMod val="50000"/>
                </a:schemeClr>
              </a:solidFill>
            </a:endParaRPr>
          </a:p>
        </p:txBody>
      </p:sp>
      <p:sp>
        <p:nvSpPr>
          <p:cNvPr id="3" name="Текст 2"/>
          <p:cNvSpPr>
            <a:spLocks noGrp="1"/>
          </p:cNvSpPr>
          <p:nvPr>
            <p:ph idx="1"/>
          </p:nvPr>
        </p:nvSpPr>
        <p:spPr>
          <a:xfrm>
            <a:off x="642910" y="1571612"/>
            <a:ext cx="4443418" cy="4572000"/>
          </a:xfrm>
        </p:spPr>
        <p:txBody>
          <a:bodyPr/>
          <a:lstStyle/>
          <a:p>
            <a:r>
              <a:rPr lang="uk-UA" b="1" dirty="0" smtClean="0">
                <a:solidFill>
                  <a:schemeClr val="tx1"/>
                </a:solidFill>
              </a:rPr>
              <a:t>МІКОЗ</a:t>
            </a:r>
            <a:r>
              <a:rPr lang="uk-UA" dirty="0" smtClean="0">
                <a:solidFill>
                  <a:schemeClr val="tx1"/>
                </a:solidFill>
              </a:rPr>
              <a:t> (грибок) – хвороба викликана паразитуючими грибами.</a:t>
            </a:r>
          </a:p>
          <a:p>
            <a:r>
              <a:rPr lang="uk-UA" b="1" dirty="0" smtClean="0">
                <a:solidFill>
                  <a:schemeClr val="tx1"/>
                </a:solidFill>
              </a:rPr>
              <a:t>Види </a:t>
            </a:r>
            <a:r>
              <a:rPr lang="uk-UA" dirty="0" smtClean="0">
                <a:solidFill>
                  <a:schemeClr val="tx1"/>
                </a:solidFill>
              </a:rPr>
              <a:t>мікозу: </a:t>
            </a:r>
          </a:p>
          <a:p>
            <a:pPr>
              <a:buFontTx/>
              <a:buChar char="-"/>
            </a:pPr>
            <a:r>
              <a:rPr lang="uk-UA" dirty="0" smtClean="0"/>
              <a:t>дерматомікози </a:t>
            </a:r>
            <a:r>
              <a:rPr lang="uk-UA" dirty="0" smtClean="0">
                <a:solidFill>
                  <a:schemeClr val="tx1"/>
                </a:solidFill>
              </a:rPr>
              <a:t>- нігтів та шкіри;</a:t>
            </a:r>
          </a:p>
          <a:p>
            <a:pPr>
              <a:buFontTx/>
              <a:buChar char="-"/>
            </a:pPr>
            <a:r>
              <a:rPr lang="uk-UA" dirty="0" smtClean="0">
                <a:solidFill>
                  <a:schemeClr val="tx1"/>
                </a:solidFill>
              </a:rPr>
              <a:t>внутрішніх органів.</a:t>
            </a:r>
            <a:endParaRPr lang="ru-RU" dirty="0">
              <a:solidFill>
                <a:schemeClr val="tx1"/>
              </a:solidFill>
            </a:endParaRPr>
          </a:p>
        </p:txBody>
      </p:sp>
      <p:pic>
        <p:nvPicPr>
          <p:cNvPr id="4" name="Рисунок 3" descr="ц.jpg"/>
          <p:cNvPicPr>
            <a:picLocks noChangeAspect="1"/>
          </p:cNvPicPr>
          <p:nvPr/>
        </p:nvPicPr>
        <p:blipFill>
          <a:blip r:embed="rId2" cstate="print"/>
          <a:stretch>
            <a:fillRect/>
          </a:stretch>
        </p:blipFill>
        <p:spPr>
          <a:xfrm>
            <a:off x="5286380" y="1785926"/>
            <a:ext cx="3512531" cy="3347624"/>
          </a:xfrm>
          <a:prstGeom prst="rect">
            <a:avLst/>
          </a:prstGeom>
        </p:spPr>
      </p:pic>
    </p:spTree>
  </p:cSld>
  <p:clrMapOvr>
    <a:masterClrMapping/>
  </p:clrMapOvr>
  <p:transition spd="med">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011222"/>
          </a:xfrm>
        </p:spPr>
        <p:txBody>
          <a:bodyPr/>
          <a:lstStyle/>
          <a:p>
            <a:r>
              <a:rPr lang="uk-UA" b="1" dirty="0" smtClean="0">
                <a:solidFill>
                  <a:schemeClr val="accent1">
                    <a:lumMod val="50000"/>
                  </a:schemeClr>
                </a:solidFill>
              </a:rPr>
              <a:t>Симптоми  </a:t>
            </a:r>
            <a:r>
              <a:rPr lang="uk-UA" b="1" dirty="0" err="1" smtClean="0">
                <a:solidFill>
                  <a:schemeClr val="accent1">
                    <a:lumMod val="50000"/>
                  </a:schemeClr>
                </a:solidFill>
              </a:rPr>
              <a:t>МІКОЗу</a:t>
            </a:r>
            <a:endParaRPr lang="ru-RU" dirty="0">
              <a:solidFill>
                <a:schemeClr val="accent1">
                  <a:lumMod val="50000"/>
                </a:schemeClr>
              </a:solidFill>
            </a:endParaRPr>
          </a:p>
        </p:txBody>
      </p:sp>
      <p:sp>
        <p:nvSpPr>
          <p:cNvPr id="3" name="Текст 2"/>
          <p:cNvSpPr>
            <a:spLocks noGrp="1"/>
          </p:cNvSpPr>
          <p:nvPr>
            <p:ph idx="1"/>
          </p:nvPr>
        </p:nvSpPr>
        <p:spPr>
          <a:xfrm>
            <a:off x="642910" y="1428736"/>
            <a:ext cx="5429288" cy="4929222"/>
          </a:xfrm>
        </p:spPr>
        <p:txBody>
          <a:bodyPr>
            <a:normAutofit fontScale="62500" lnSpcReduction="20000"/>
          </a:bodyPr>
          <a:lstStyle/>
          <a:p>
            <a:pPr fontAlgn="base"/>
            <a:r>
              <a:rPr lang="ru-RU" dirty="0" err="1" smtClean="0"/>
              <a:t>Почервоніння</a:t>
            </a:r>
            <a:r>
              <a:rPr lang="ru-RU" dirty="0" smtClean="0"/>
              <a:t> </a:t>
            </a:r>
            <a:r>
              <a:rPr lang="ru-RU" dirty="0" err="1" smtClean="0"/>
              <a:t>або</a:t>
            </a:r>
            <a:r>
              <a:rPr lang="ru-RU" dirty="0" smtClean="0"/>
              <a:t> </a:t>
            </a:r>
            <a:r>
              <a:rPr lang="ru-RU" dirty="0" err="1" smtClean="0"/>
              <a:t>лущення</a:t>
            </a:r>
            <a:r>
              <a:rPr lang="ru-RU" dirty="0" smtClean="0"/>
              <a:t> </a:t>
            </a:r>
            <a:r>
              <a:rPr lang="ru-RU" dirty="0" err="1" smtClean="0"/>
              <a:t>шкіри</a:t>
            </a:r>
            <a:r>
              <a:rPr lang="ru-RU" dirty="0" smtClean="0"/>
              <a:t> без </a:t>
            </a:r>
            <a:r>
              <a:rPr lang="ru-RU" dirty="0" err="1" smtClean="0"/>
              <a:t>видимої</a:t>
            </a:r>
            <a:r>
              <a:rPr lang="ru-RU" dirty="0" smtClean="0"/>
              <a:t> причини.</a:t>
            </a:r>
          </a:p>
          <a:p>
            <a:pPr fontAlgn="base"/>
            <a:r>
              <a:rPr lang="ru-RU" dirty="0" err="1" smtClean="0"/>
              <a:t>Наявність</a:t>
            </a:r>
            <a:r>
              <a:rPr lang="ru-RU" dirty="0" smtClean="0"/>
              <a:t> </a:t>
            </a:r>
            <a:r>
              <a:rPr lang="ru-RU" dirty="0" err="1" smtClean="0"/>
              <a:t>роздратування</a:t>
            </a:r>
            <a:r>
              <a:rPr lang="ru-RU" dirty="0" smtClean="0"/>
              <a:t> в складках </a:t>
            </a:r>
            <a:r>
              <a:rPr lang="ru-RU" dirty="0" err="1" smtClean="0"/>
              <a:t>між</a:t>
            </a:r>
            <a:r>
              <a:rPr lang="ru-RU" dirty="0" smtClean="0"/>
              <a:t> </a:t>
            </a:r>
            <a:r>
              <a:rPr lang="ru-RU" dirty="0" err="1" smtClean="0"/>
              <a:t>пальцями</a:t>
            </a:r>
            <a:r>
              <a:rPr lang="ru-RU" dirty="0" smtClean="0"/>
              <a:t> </a:t>
            </a:r>
            <a:r>
              <a:rPr lang="ru-RU" dirty="0" err="1" smtClean="0"/>
              <a:t>ніг</a:t>
            </a:r>
            <a:r>
              <a:rPr lang="ru-RU" dirty="0" smtClean="0"/>
              <a:t> </a:t>
            </a:r>
            <a:r>
              <a:rPr lang="ru-RU" dirty="0" err="1" smtClean="0"/>
              <a:t>або</a:t>
            </a:r>
            <a:r>
              <a:rPr lang="ru-RU" dirty="0" smtClean="0"/>
              <a:t> рук.</a:t>
            </a:r>
          </a:p>
          <a:p>
            <a:pPr fontAlgn="base"/>
            <a:r>
              <a:rPr lang="ru-RU" dirty="0" err="1" smtClean="0"/>
              <a:t>Наявність</a:t>
            </a:r>
            <a:r>
              <a:rPr lang="ru-RU" dirty="0" smtClean="0"/>
              <a:t> </a:t>
            </a:r>
            <a:r>
              <a:rPr lang="ru-RU" dirty="0" err="1" smtClean="0"/>
              <a:t>попрілостей</a:t>
            </a:r>
            <a:r>
              <a:rPr lang="ru-RU" dirty="0" smtClean="0"/>
              <a:t> на </a:t>
            </a:r>
            <a:r>
              <a:rPr lang="ru-RU" dirty="0" err="1" smtClean="0"/>
              <a:t>різних</a:t>
            </a:r>
            <a:r>
              <a:rPr lang="ru-RU" dirty="0" smtClean="0"/>
              <a:t> </a:t>
            </a:r>
            <a:r>
              <a:rPr lang="ru-RU" dirty="0" err="1" smtClean="0"/>
              <a:t>ділянках</a:t>
            </a:r>
            <a:r>
              <a:rPr lang="ru-RU" dirty="0" smtClean="0"/>
              <a:t> </a:t>
            </a:r>
            <a:r>
              <a:rPr lang="ru-RU" dirty="0" err="1" smtClean="0"/>
              <a:t>шкіри</a:t>
            </a:r>
            <a:r>
              <a:rPr lang="ru-RU" dirty="0" smtClean="0"/>
              <a:t>.</a:t>
            </a:r>
          </a:p>
          <a:p>
            <a:pPr fontAlgn="base"/>
            <a:r>
              <a:rPr lang="ru-RU" dirty="0" err="1" smtClean="0"/>
              <a:t>Сверблячка</a:t>
            </a:r>
            <a:r>
              <a:rPr lang="ru-RU" dirty="0" smtClean="0"/>
              <a:t>, </a:t>
            </a:r>
            <a:r>
              <a:rPr lang="ru-RU" dirty="0" err="1" smtClean="0"/>
              <a:t>відшарування</a:t>
            </a:r>
            <a:r>
              <a:rPr lang="ru-RU" dirty="0" smtClean="0"/>
              <a:t> </a:t>
            </a:r>
            <a:r>
              <a:rPr lang="ru-RU" dirty="0" err="1" smtClean="0"/>
              <a:t>шкірних</a:t>
            </a:r>
            <a:r>
              <a:rPr lang="ru-RU" dirty="0" smtClean="0"/>
              <a:t> </a:t>
            </a:r>
            <a:r>
              <a:rPr lang="ru-RU" dirty="0" err="1" smtClean="0"/>
              <a:t>покривів</a:t>
            </a:r>
            <a:r>
              <a:rPr lang="ru-RU" dirty="0" smtClean="0"/>
              <a:t> на стопах </a:t>
            </a:r>
            <a:r>
              <a:rPr lang="ru-RU" dirty="0" err="1" smtClean="0"/>
              <a:t>або</a:t>
            </a:r>
            <a:r>
              <a:rPr lang="ru-RU" dirty="0" smtClean="0"/>
              <a:t> </a:t>
            </a:r>
            <a:r>
              <a:rPr lang="ru-RU" dirty="0" err="1" smtClean="0"/>
              <a:t>долонях</a:t>
            </a:r>
            <a:r>
              <a:rPr lang="ru-RU" dirty="0" smtClean="0"/>
              <a:t>.</a:t>
            </a:r>
          </a:p>
          <a:p>
            <a:pPr fontAlgn="base"/>
            <a:r>
              <a:rPr lang="ru-RU" dirty="0" err="1" smtClean="0"/>
              <a:t>Наявність</a:t>
            </a:r>
            <a:r>
              <a:rPr lang="ru-RU" dirty="0" smtClean="0"/>
              <a:t> </a:t>
            </a:r>
            <a:r>
              <a:rPr lang="ru-RU" dirty="0" err="1" smtClean="0"/>
              <a:t>бульбашок</a:t>
            </a:r>
            <a:r>
              <a:rPr lang="ru-RU" dirty="0" smtClean="0"/>
              <a:t> </a:t>
            </a:r>
            <a:r>
              <a:rPr lang="ru-RU" dirty="0" err="1" smtClean="0"/>
              <a:t>або</a:t>
            </a:r>
            <a:r>
              <a:rPr lang="ru-RU" dirty="0" smtClean="0"/>
              <a:t> </a:t>
            </a:r>
            <a:r>
              <a:rPr lang="ru-RU" dirty="0" err="1" smtClean="0"/>
              <a:t>хворобливого</a:t>
            </a:r>
            <a:r>
              <a:rPr lang="ru-RU" dirty="0" smtClean="0"/>
              <a:t> </a:t>
            </a:r>
            <a:r>
              <a:rPr lang="ru-RU" dirty="0" err="1" smtClean="0"/>
              <a:t>здуття</a:t>
            </a:r>
            <a:r>
              <a:rPr lang="ru-RU" dirty="0" smtClean="0"/>
              <a:t>.</a:t>
            </a:r>
          </a:p>
          <a:p>
            <a:pPr fontAlgn="base"/>
            <a:r>
              <a:rPr lang="ru-RU" dirty="0" err="1" smtClean="0"/>
              <a:t>Зміни</a:t>
            </a:r>
            <a:r>
              <a:rPr lang="ru-RU" dirty="0" smtClean="0"/>
              <a:t> в </a:t>
            </a:r>
            <a:r>
              <a:rPr lang="ru-RU" dirty="0" err="1" smtClean="0"/>
              <a:t>структурі</a:t>
            </a:r>
            <a:r>
              <a:rPr lang="ru-RU" dirty="0" smtClean="0"/>
              <a:t> </a:t>
            </a:r>
            <a:r>
              <a:rPr lang="ru-RU" dirty="0" err="1" smtClean="0"/>
              <a:t>нігтьової</a:t>
            </a:r>
            <a:r>
              <a:rPr lang="ru-RU" dirty="0" smtClean="0"/>
              <a:t> </a:t>
            </a:r>
            <a:r>
              <a:rPr lang="ru-RU" dirty="0" err="1" smtClean="0"/>
              <a:t>пластини</a:t>
            </a:r>
            <a:r>
              <a:rPr lang="ru-RU" dirty="0" smtClean="0"/>
              <a:t>.</a:t>
            </a:r>
          </a:p>
          <a:p>
            <a:pPr fontAlgn="base"/>
            <a:r>
              <a:rPr lang="ru-RU" dirty="0" err="1" smtClean="0"/>
              <a:t>Наявність</a:t>
            </a:r>
            <a:r>
              <a:rPr lang="ru-RU" dirty="0" smtClean="0"/>
              <a:t> </a:t>
            </a:r>
            <a:r>
              <a:rPr lang="ru-RU" dirty="0" err="1" smtClean="0"/>
              <a:t>плям</a:t>
            </a:r>
            <a:r>
              <a:rPr lang="ru-RU" dirty="0" smtClean="0"/>
              <a:t> на </a:t>
            </a:r>
            <a:r>
              <a:rPr lang="ru-RU" dirty="0" err="1" smtClean="0"/>
              <a:t>нігтьовій</a:t>
            </a:r>
            <a:r>
              <a:rPr lang="ru-RU" dirty="0" smtClean="0"/>
              <a:t> </a:t>
            </a:r>
            <a:r>
              <a:rPr lang="ru-RU" dirty="0" err="1" smtClean="0"/>
              <a:t>пластини</a:t>
            </a:r>
            <a:r>
              <a:rPr lang="ru-RU" dirty="0" smtClean="0"/>
              <a:t>.</a:t>
            </a:r>
          </a:p>
          <a:p>
            <a:pPr fontAlgn="base"/>
            <a:r>
              <a:rPr lang="ru-RU" dirty="0" err="1" smtClean="0"/>
              <a:t>Відшаровування</a:t>
            </a:r>
            <a:r>
              <a:rPr lang="ru-RU" dirty="0" smtClean="0"/>
              <a:t> </a:t>
            </a:r>
            <a:r>
              <a:rPr lang="ru-RU" dirty="0" err="1" smtClean="0"/>
              <a:t>нігтьової</a:t>
            </a:r>
            <a:r>
              <a:rPr lang="ru-RU" dirty="0" smtClean="0"/>
              <a:t> </a:t>
            </a:r>
            <a:r>
              <a:rPr lang="ru-RU" dirty="0" err="1" smtClean="0"/>
              <a:t>пластини</a:t>
            </a:r>
            <a:r>
              <a:rPr lang="ru-RU" dirty="0" smtClean="0"/>
              <a:t> </a:t>
            </a:r>
            <a:r>
              <a:rPr lang="ru-RU" dirty="0" err="1" smtClean="0"/>
              <a:t>або</a:t>
            </a:r>
            <a:r>
              <a:rPr lang="ru-RU" dirty="0" smtClean="0"/>
              <a:t> </a:t>
            </a:r>
            <a:r>
              <a:rPr lang="ru-RU" dirty="0" err="1" smtClean="0"/>
              <a:t>фрагментарне</a:t>
            </a:r>
            <a:r>
              <a:rPr lang="ru-RU" dirty="0" smtClean="0"/>
              <a:t> </a:t>
            </a:r>
            <a:r>
              <a:rPr lang="ru-RU" dirty="0" err="1" smtClean="0"/>
              <a:t>її</a:t>
            </a:r>
            <a:r>
              <a:rPr lang="ru-RU" dirty="0" smtClean="0"/>
              <a:t> </a:t>
            </a:r>
            <a:r>
              <a:rPr lang="ru-RU" dirty="0" err="1" smtClean="0"/>
              <a:t>лущення</a:t>
            </a:r>
            <a:r>
              <a:rPr lang="ru-RU" dirty="0" smtClean="0"/>
              <a:t>.</a:t>
            </a:r>
          </a:p>
          <a:p>
            <a:pPr fontAlgn="base"/>
            <a:r>
              <a:rPr lang="ru-RU" dirty="0" err="1" smtClean="0"/>
              <a:t>Наявність</a:t>
            </a:r>
            <a:r>
              <a:rPr lang="ru-RU" dirty="0" smtClean="0"/>
              <a:t> </a:t>
            </a:r>
            <a:r>
              <a:rPr lang="ru-RU" dirty="0" err="1" smtClean="0"/>
              <a:t>уражених</a:t>
            </a:r>
            <a:r>
              <a:rPr lang="ru-RU" dirty="0" smtClean="0"/>
              <a:t> </a:t>
            </a:r>
            <a:r>
              <a:rPr lang="ru-RU" dirty="0" err="1" smtClean="0"/>
              <a:t>ділянок</a:t>
            </a:r>
            <a:r>
              <a:rPr lang="ru-RU" dirty="0" smtClean="0"/>
              <a:t> на </a:t>
            </a:r>
            <a:r>
              <a:rPr lang="ru-RU" dirty="0" err="1" smtClean="0"/>
              <a:t>тілі</a:t>
            </a:r>
            <a:r>
              <a:rPr lang="ru-RU" dirty="0" smtClean="0"/>
              <a:t>, </a:t>
            </a:r>
            <a:r>
              <a:rPr lang="ru-RU" dirty="0" err="1" smtClean="0"/>
              <a:t>деякі</a:t>
            </a:r>
            <a:r>
              <a:rPr lang="ru-RU" dirty="0" smtClean="0"/>
              <a:t> </a:t>
            </a:r>
            <a:r>
              <a:rPr lang="ru-RU" dirty="0" err="1" smtClean="0"/>
              <a:t>види</a:t>
            </a:r>
            <a:r>
              <a:rPr lang="ru-RU" dirty="0" smtClean="0"/>
              <a:t> </a:t>
            </a:r>
            <a:r>
              <a:rPr lang="ru-RU" dirty="0" err="1" smtClean="0"/>
              <a:t>грибів</a:t>
            </a:r>
            <a:r>
              <a:rPr lang="ru-RU" dirty="0" smtClean="0"/>
              <a:t> </a:t>
            </a:r>
            <a:r>
              <a:rPr lang="ru-RU" dirty="0" err="1" smtClean="0"/>
              <a:t>можуть</a:t>
            </a:r>
            <a:r>
              <a:rPr lang="ru-RU" dirty="0" smtClean="0"/>
              <a:t> </a:t>
            </a:r>
            <a:r>
              <a:rPr lang="ru-RU" dirty="0" err="1" smtClean="0"/>
              <a:t>досить</a:t>
            </a:r>
            <a:r>
              <a:rPr lang="ru-RU" dirty="0" smtClean="0"/>
              <a:t> </a:t>
            </a:r>
            <a:r>
              <a:rPr lang="ru-RU" dirty="0" err="1" smtClean="0"/>
              <a:t>глибоко</a:t>
            </a:r>
            <a:r>
              <a:rPr lang="ru-RU" dirty="0" smtClean="0"/>
              <a:t> </a:t>
            </a:r>
            <a:r>
              <a:rPr lang="ru-RU" dirty="0" err="1" smtClean="0"/>
              <a:t>вражати</a:t>
            </a:r>
            <a:r>
              <a:rPr lang="ru-RU" dirty="0" smtClean="0"/>
              <a:t> </a:t>
            </a:r>
            <a:r>
              <a:rPr lang="ru-RU" dirty="0" err="1" smtClean="0"/>
              <a:t>шкіру</a:t>
            </a:r>
            <a:r>
              <a:rPr lang="ru-RU" dirty="0" smtClean="0"/>
              <a:t>.</a:t>
            </a:r>
          </a:p>
          <a:p>
            <a:endParaRPr lang="ru-RU" dirty="0">
              <a:solidFill>
                <a:schemeClr val="tx1"/>
              </a:solidFill>
            </a:endParaRPr>
          </a:p>
        </p:txBody>
      </p:sp>
      <p:pic>
        <p:nvPicPr>
          <p:cNvPr id="7" name="Рисунок 6" descr="ц2.jpg"/>
          <p:cNvPicPr>
            <a:picLocks noChangeAspect="1"/>
          </p:cNvPicPr>
          <p:nvPr/>
        </p:nvPicPr>
        <p:blipFill>
          <a:blip r:embed="rId2" cstate="print"/>
          <a:stretch>
            <a:fillRect/>
          </a:stretch>
        </p:blipFill>
        <p:spPr>
          <a:xfrm>
            <a:off x="6715140" y="1571612"/>
            <a:ext cx="1877718" cy="2500330"/>
          </a:xfrm>
          <a:prstGeom prst="rect">
            <a:avLst/>
          </a:prstGeom>
        </p:spPr>
      </p:pic>
      <p:pic>
        <p:nvPicPr>
          <p:cNvPr id="8194" name="Picture 2" descr="http://medi.ru/doc/0616111b.gif"/>
          <p:cNvPicPr>
            <a:picLocks noChangeAspect="1" noChangeArrowheads="1"/>
          </p:cNvPicPr>
          <p:nvPr/>
        </p:nvPicPr>
        <p:blipFill>
          <a:blip r:embed="rId3"/>
          <a:srcRect/>
          <a:stretch>
            <a:fillRect/>
          </a:stretch>
        </p:blipFill>
        <p:spPr bwMode="auto">
          <a:xfrm>
            <a:off x="6000760" y="4500570"/>
            <a:ext cx="2857500" cy="1933576"/>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011222"/>
          </a:xfrm>
        </p:spPr>
        <p:txBody>
          <a:bodyPr>
            <a:normAutofit fontScale="90000"/>
          </a:bodyPr>
          <a:lstStyle/>
          <a:p>
            <a:r>
              <a:rPr lang="uk-UA" b="1" dirty="0" smtClean="0">
                <a:solidFill>
                  <a:schemeClr val="accent1">
                    <a:lumMod val="50000"/>
                  </a:schemeClr>
                </a:solidFill>
              </a:rPr>
              <a:t> основні способи передачі </a:t>
            </a:r>
            <a:r>
              <a:rPr lang="uk-UA" b="1" dirty="0" err="1" smtClean="0">
                <a:solidFill>
                  <a:schemeClr val="accent1">
                    <a:lumMod val="50000"/>
                  </a:schemeClr>
                </a:solidFill>
              </a:rPr>
              <a:t>МІКОЗу</a:t>
            </a:r>
            <a:endParaRPr lang="ru-RU" dirty="0">
              <a:solidFill>
                <a:schemeClr val="accent1">
                  <a:lumMod val="50000"/>
                </a:schemeClr>
              </a:solidFill>
            </a:endParaRPr>
          </a:p>
        </p:txBody>
      </p:sp>
      <p:sp>
        <p:nvSpPr>
          <p:cNvPr id="3" name="Текст 2"/>
          <p:cNvSpPr>
            <a:spLocks noGrp="1"/>
          </p:cNvSpPr>
          <p:nvPr>
            <p:ph idx="1"/>
          </p:nvPr>
        </p:nvSpPr>
        <p:spPr>
          <a:xfrm>
            <a:off x="642910" y="1428736"/>
            <a:ext cx="8072494" cy="4929222"/>
          </a:xfrm>
        </p:spPr>
        <p:txBody>
          <a:bodyPr>
            <a:normAutofit fontScale="77500" lnSpcReduction="20000"/>
          </a:bodyPr>
          <a:lstStyle/>
          <a:p>
            <a:pPr fontAlgn="base"/>
            <a:r>
              <a:rPr lang="ru-RU" dirty="0" err="1" smtClean="0"/>
              <a:t>Близький</a:t>
            </a:r>
            <a:r>
              <a:rPr lang="ru-RU" dirty="0" smtClean="0"/>
              <a:t> контакт </a:t>
            </a:r>
            <a:r>
              <a:rPr lang="ru-RU" dirty="0" err="1" smtClean="0"/>
              <a:t>з</a:t>
            </a:r>
            <a:r>
              <a:rPr lang="ru-RU" dirty="0" smtClean="0"/>
              <a:t> </a:t>
            </a:r>
            <a:r>
              <a:rPr lang="ru-RU" dirty="0" err="1" smtClean="0"/>
              <a:t>людиною</a:t>
            </a:r>
            <a:r>
              <a:rPr lang="ru-RU" dirty="0" smtClean="0"/>
              <a:t>, яка хвора </a:t>
            </a:r>
            <a:r>
              <a:rPr lang="ru-RU" dirty="0" err="1" smtClean="0"/>
              <a:t>мікозом</a:t>
            </a:r>
            <a:r>
              <a:rPr lang="ru-RU" dirty="0" smtClean="0"/>
              <a:t>.</a:t>
            </a:r>
          </a:p>
          <a:p>
            <a:pPr fontAlgn="base"/>
            <a:r>
              <a:rPr lang="ru-RU" dirty="0" err="1" smtClean="0"/>
              <a:t>Мікоз</a:t>
            </a:r>
            <a:r>
              <a:rPr lang="ru-RU" dirty="0" smtClean="0"/>
              <a:t> </a:t>
            </a:r>
            <a:r>
              <a:rPr lang="ru-RU" dirty="0" err="1" smtClean="0"/>
              <a:t>передається</a:t>
            </a:r>
            <a:r>
              <a:rPr lang="ru-RU" dirty="0" smtClean="0"/>
              <a:t>, </a:t>
            </a:r>
            <a:r>
              <a:rPr lang="ru-RU" dirty="0" err="1" smtClean="0"/>
              <a:t>якщо</a:t>
            </a:r>
            <a:r>
              <a:rPr lang="ru-RU" dirty="0" smtClean="0"/>
              <a:t> </a:t>
            </a:r>
            <a:r>
              <a:rPr lang="ru-RU" dirty="0" err="1" smtClean="0"/>
              <a:t>надіти</a:t>
            </a:r>
            <a:r>
              <a:rPr lang="ru-RU" dirty="0" smtClean="0"/>
              <a:t> </a:t>
            </a:r>
            <a:r>
              <a:rPr lang="ru-RU" dirty="0" err="1" smtClean="0"/>
              <a:t>взуття</a:t>
            </a:r>
            <a:r>
              <a:rPr lang="ru-RU" dirty="0" smtClean="0"/>
              <a:t>, </a:t>
            </a:r>
            <a:r>
              <a:rPr lang="ru-RU" dirty="0" err="1" smtClean="0"/>
              <a:t>що</a:t>
            </a:r>
            <a:r>
              <a:rPr lang="ru-RU" dirty="0" smtClean="0"/>
              <a:t> </a:t>
            </a:r>
            <a:r>
              <a:rPr lang="ru-RU" dirty="0" err="1" smtClean="0"/>
              <a:t>належить</a:t>
            </a:r>
            <a:r>
              <a:rPr lang="ru-RU" dirty="0" smtClean="0"/>
              <a:t> хворому.</a:t>
            </a:r>
          </a:p>
          <a:p>
            <a:pPr fontAlgn="base"/>
            <a:r>
              <a:rPr lang="ru-RU" dirty="0" smtClean="0"/>
              <a:t>Через </a:t>
            </a:r>
            <a:r>
              <a:rPr lang="ru-RU" dirty="0" err="1" smtClean="0"/>
              <a:t>використання</a:t>
            </a:r>
            <a:r>
              <a:rPr lang="ru-RU" dirty="0" smtClean="0"/>
              <a:t> </a:t>
            </a:r>
            <a:r>
              <a:rPr lang="ru-RU" dirty="0" err="1" smtClean="0"/>
              <a:t>засобів</a:t>
            </a:r>
            <a:r>
              <a:rPr lang="ru-RU" dirty="0" smtClean="0"/>
              <a:t> </a:t>
            </a:r>
            <a:r>
              <a:rPr lang="ru-RU" dirty="0" err="1" smtClean="0"/>
              <a:t>особистої</a:t>
            </a:r>
            <a:r>
              <a:rPr lang="ru-RU" dirty="0" smtClean="0"/>
              <a:t> </a:t>
            </a:r>
            <a:r>
              <a:rPr lang="ru-RU" dirty="0" err="1" smtClean="0"/>
              <a:t>гігієни</a:t>
            </a:r>
            <a:r>
              <a:rPr lang="ru-RU" dirty="0" smtClean="0"/>
              <a:t> - </a:t>
            </a:r>
            <a:r>
              <a:rPr lang="ru-RU" dirty="0" err="1" smtClean="0"/>
              <a:t>рушників</a:t>
            </a:r>
            <a:r>
              <a:rPr lang="ru-RU" dirty="0" smtClean="0"/>
              <a:t>, </a:t>
            </a:r>
            <a:r>
              <a:rPr lang="ru-RU" dirty="0" err="1" smtClean="0"/>
              <a:t>постільної</a:t>
            </a:r>
            <a:r>
              <a:rPr lang="ru-RU" dirty="0" smtClean="0"/>
              <a:t> </a:t>
            </a:r>
            <a:r>
              <a:rPr lang="ru-RU" dirty="0" err="1" smtClean="0"/>
              <a:t>білизни</a:t>
            </a:r>
            <a:r>
              <a:rPr lang="ru-RU" dirty="0" smtClean="0"/>
              <a:t>, мочалок, мила.</a:t>
            </a:r>
          </a:p>
          <a:p>
            <a:pPr fontAlgn="base"/>
            <a:r>
              <a:rPr lang="ru-RU" dirty="0" err="1" smtClean="0"/>
              <a:t>Використання</a:t>
            </a:r>
            <a:r>
              <a:rPr lang="ru-RU" dirty="0" smtClean="0"/>
              <a:t> </a:t>
            </a:r>
            <a:r>
              <a:rPr lang="ru-RU" dirty="0" err="1" smtClean="0"/>
              <a:t>манікюрних</a:t>
            </a:r>
            <a:r>
              <a:rPr lang="ru-RU" dirty="0" smtClean="0"/>
              <a:t> </a:t>
            </a:r>
            <a:r>
              <a:rPr lang="ru-RU" dirty="0" err="1" smtClean="0"/>
              <a:t>приладів</a:t>
            </a:r>
            <a:r>
              <a:rPr lang="ru-RU" dirty="0" smtClean="0"/>
              <a:t>, </a:t>
            </a:r>
            <a:r>
              <a:rPr lang="ru-RU" dirty="0" err="1" smtClean="0"/>
              <a:t>які</a:t>
            </a:r>
            <a:r>
              <a:rPr lang="ru-RU" dirty="0" smtClean="0"/>
              <a:t> не </a:t>
            </a:r>
            <a:r>
              <a:rPr lang="ru-RU" dirty="0" err="1" smtClean="0"/>
              <a:t>пройшли</a:t>
            </a:r>
            <a:r>
              <a:rPr lang="ru-RU" dirty="0" smtClean="0"/>
              <a:t> </a:t>
            </a:r>
            <a:r>
              <a:rPr lang="ru-RU" dirty="0" err="1" smtClean="0"/>
              <a:t>стерилізацію</a:t>
            </a:r>
            <a:r>
              <a:rPr lang="ru-RU" dirty="0" smtClean="0"/>
              <a:t>.</a:t>
            </a:r>
          </a:p>
          <a:p>
            <a:pPr fontAlgn="base"/>
            <a:r>
              <a:rPr lang="ru-RU" dirty="0" err="1" smtClean="0"/>
              <a:t>Місця</a:t>
            </a:r>
            <a:r>
              <a:rPr lang="ru-RU" dirty="0" smtClean="0"/>
              <a:t> </a:t>
            </a:r>
            <a:r>
              <a:rPr lang="ru-RU" dirty="0" err="1" smtClean="0"/>
              <a:t>громадського</a:t>
            </a:r>
            <a:r>
              <a:rPr lang="ru-RU" dirty="0" smtClean="0"/>
              <a:t> </a:t>
            </a:r>
            <a:r>
              <a:rPr lang="ru-RU" dirty="0" err="1" smtClean="0"/>
              <a:t>користування</a:t>
            </a:r>
            <a:r>
              <a:rPr lang="ru-RU" dirty="0" smtClean="0"/>
              <a:t> - </a:t>
            </a:r>
            <a:r>
              <a:rPr lang="ru-RU" dirty="0" err="1" smtClean="0"/>
              <a:t>лазні</a:t>
            </a:r>
            <a:r>
              <a:rPr lang="ru-RU" dirty="0" smtClean="0"/>
              <a:t>, </a:t>
            </a:r>
            <a:r>
              <a:rPr lang="ru-RU" dirty="0" err="1" smtClean="0"/>
              <a:t>сауни</a:t>
            </a:r>
            <a:r>
              <a:rPr lang="ru-RU" dirty="0" smtClean="0"/>
              <a:t>, </a:t>
            </a:r>
            <a:r>
              <a:rPr lang="ru-RU" dirty="0" err="1" smtClean="0"/>
              <a:t>басейни</a:t>
            </a:r>
            <a:r>
              <a:rPr lang="ru-RU" dirty="0" smtClean="0"/>
              <a:t>, </a:t>
            </a:r>
            <a:r>
              <a:rPr lang="ru-RU" dirty="0" err="1" smtClean="0"/>
              <a:t>громадські</a:t>
            </a:r>
            <a:r>
              <a:rPr lang="ru-RU" dirty="0" smtClean="0"/>
              <a:t> </a:t>
            </a:r>
            <a:r>
              <a:rPr lang="ru-RU" dirty="0" err="1" smtClean="0"/>
              <a:t>туалети</a:t>
            </a:r>
            <a:r>
              <a:rPr lang="ru-RU" dirty="0" smtClean="0"/>
              <a:t>.</a:t>
            </a:r>
          </a:p>
          <a:p>
            <a:pPr fontAlgn="base"/>
            <a:r>
              <a:rPr lang="ru-RU" dirty="0" err="1" smtClean="0"/>
              <a:t>Мікротріщини</a:t>
            </a:r>
            <a:r>
              <a:rPr lang="ru-RU" dirty="0" smtClean="0"/>
              <a:t> </a:t>
            </a:r>
            <a:r>
              <a:rPr lang="ru-RU" dirty="0" err="1" smtClean="0"/>
              <a:t>і</a:t>
            </a:r>
            <a:r>
              <a:rPr lang="ru-RU" dirty="0" smtClean="0"/>
              <a:t> </a:t>
            </a:r>
            <a:r>
              <a:rPr lang="ru-RU" dirty="0" err="1" smtClean="0"/>
              <a:t>травми</a:t>
            </a:r>
            <a:r>
              <a:rPr lang="ru-RU" dirty="0" smtClean="0"/>
              <a:t> </a:t>
            </a:r>
            <a:r>
              <a:rPr lang="ru-RU" dirty="0" err="1" smtClean="0"/>
              <a:t>шкіри</a:t>
            </a:r>
            <a:r>
              <a:rPr lang="ru-RU" dirty="0" smtClean="0"/>
              <a:t>.</a:t>
            </a:r>
          </a:p>
          <a:p>
            <a:pPr fontAlgn="base"/>
            <a:r>
              <a:rPr lang="ru-RU" dirty="0" err="1" smtClean="0"/>
              <a:t>Пітливість</a:t>
            </a:r>
            <a:r>
              <a:rPr lang="ru-RU" dirty="0" smtClean="0"/>
              <a:t> </a:t>
            </a:r>
            <a:r>
              <a:rPr lang="ru-RU" dirty="0" err="1" smtClean="0"/>
              <a:t>або</a:t>
            </a:r>
            <a:r>
              <a:rPr lang="ru-RU" dirty="0" smtClean="0"/>
              <a:t> </a:t>
            </a:r>
            <a:r>
              <a:rPr lang="ru-RU" dirty="0" err="1" smtClean="0"/>
              <a:t>підвищена</a:t>
            </a:r>
            <a:r>
              <a:rPr lang="ru-RU" dirty="0" smtClean="0"/>
              <a:t> </a:t>
            </a:r>
            <a:r>
              <a:rPr lang="ru-RU" dirty="0" err="1" smtClean="0"/>
              <a:t>вологість</a:t>
            </a:r>
            <a:r>
              <a:rPr lang="ru-RU" dirty="0" smtClean="0"/>
              <a:t> </a:t>
            </a:r>
            <a:r>
              <a:rPr lang="ru-RU" dirty="0" err="1" smtClean="0"/>
              <a:t>шкіри</a:t>
            </a:r>
            <a:r>
              <a:rPr lang="ru-RU" dirty="0" smtClean="0"/>
              <a:t> </a:t>
            </a:r>
            <a:r>
              <a:rPr lang="ru-RU" dirty="0" err="1" smtClean="0"/>
              <a:t>сприяє</a:t>
            </a:r>
            <a:r>
              <a:rPr lang="ru-RU" dirty="0" smtClean="0"/>
              <a:t> </a:t>
            </a:r>
            <a:r>
              <a:rPr lang="ru-RU" dirty="0" err="1" smtClean="0"/>
              <a:t>поширенню</a:t>
            </a:r>
            <a:r>
              <a:rPr lang="ru-RU" dirty="0" smtClean="0"/>
              <a:t> </a:t>
            </a:r>
            <a:r>
              <a:rPr lang="ru-RU" dirty="0" err="1" smtClean="0"/>
              <a:t>мікозів</a:t>
            </a:r>
            <a:r>
              <a:rPr lang="ru-RU" dirty="0" smtClean="0"/>
              <a:t>.</a:t>
            </a:r>
          </a:p>
          <a:p>
            <a:pPr fontAlgn="base"/>
            <a:r>
              <a:rPr lang="ru-RU" dirty="0" err="1" smtClean="0"/>
              <a:t>Вологий</a:t>
            </a:r>
            <a:r>
              <a:rPr lang="ru-RU" dirty="0" smtClean="0"/>
              <a:t> </a:t>
            </a:r>
            <a:r>
              <a:rPr lang="ru-RU" dirty="0" err="1" smtClean="0"/>
              <a:t>клімат</a:t>
            </a:r>
            <a:r>
              <a:rPr lang="ru-RU" dirty="0" smtClean="0"/>
              <a:t>.</a:t>
            </a:r>
          </a:p>
          <a:p>
            <a:endParaRPr lang="ru-RU" dirty="0">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011222"/>
          </a:xfrm>
        </p:spPr>
        <p:txBody>
          <a:bodyPr>
            <a:normAutofit/>
          </a:bodyPr>
          <a:lstStyle/>
          <a:p>
            <a:r>
              <a:rPr lang="uk-UA" b="1" dirty="0" smtClean="0">
                <a:solidFill>
                  <a:schemeClr val="accent1">
                    <a:lumMod val="50000"/>
                  </a:schemeClr>
                </a:solidFill>
              </a:rPr>
              <a:t>Профілактика  </a:t>
            </a:r>
            <a:r>
              <a:rPr lang="uk-UA" b="1" dirty="0" err="1" smtClean="0">
                <a:solidFill>
                  <a:schemeClr val="accent1">
                    <a:lumMod val="50000"/>
                  </a:schemeClr>
                </a:solidFill>
              </a:rPr>
              <a:t>МІКОЗу</a:t>
            </a:r>
            <a:endParaRPr lang="ru-RU" dirty="0">
              <a:solidFill>
                <a:schemeClr val="accent1">
                  <a:lumMod val="50000"/>
                </a:schemeClr>
              </a:solidFill>
            </a:endParaRPr>
          </a:p>
        </p:txBody>
      </p:sp>
      <p:sp>
        <p:nvSpPr>
          <p:cNvPr id="3" name="Текст 2"/>
          <p:cNvSpPr>
            <a:spLocks noGrp="1"/>
          </p:cNvSpPr>
          <p:nvPr>
            <p:ph idx="1"/>
          </p:nvPr>
        </p:nvSpPr>
        <p:spPr>
          <a:xfrm>
            <a:off x="642910" y="1214422"/>
            <a:ext cx="8072494" cy="5429264"/>
          </a:xfrm>
        </p:spPr>
        <p:txBody>
          <a:bodyPr>
            <a:normAutofit fontScale="70000" lnSpcReduction="20000"/>
          </a:bodyPr>
          <a:lstStyle/>
          <a:p>
            <a:pPr fontAlgn="base">
              <a:buNone/>
            </a:pPr>
            <a:r>
              <a:rPr lang="ru-RU" b="1" dirty="0" smtClean="0"/>
              <a:t>   </a:t>
            </a:r>
            <a:r>
              <a:rPr lang="ru-RU" b="1" dirty="0" err="1" smtClean="0"/>
              <a:t>Індивідуальна</a:t>
            </a:r>
            <a:r>
              <a:rPr lang="ru-RU" b="1" dirty="0" smtClean="0"/>
              <a:t> </a:t>
            </a:r>
            <a:r>
              <a:rPr lang="ru-RU" b="1" dirty="0" err="1" smtClean="0"/>
              <a:t>профілактика</a:t>
            </a:r>
            <a:r>
              <a:rPr lang="ru-RU" b="1" dirty="0" smtClean="0"/>
              <a:t> </a:t>
            </a:r>
            <a:r>
              <a:rPr lang="ru-RU" b="1" dirty="0" err="1" smtClean="0"/>
              <a:t>полягає</a:t>
            </a:r>
            <a:r>
              <a:rPr lang="ru-RU" b="1" dirty="0" smtClean="0"/>
              <a:t>:</a:t>
            </a:r>
          </a:p>
          <a:p>
            <a:pPr fontAlgn="base"/>
            <a:r>
              <a:rPr lang="ru-RU" dirty="0" smtClean="0"/>
              <a:t>у </a:t>
            </a:r>
            <a:r>
              <a:rPr lang="ru-RU" dirty="0" err="1" smtClean="0"/>
              <a:t>використанні</a:t>
            </a:r>
            <a:r>
              <a:rPr lang="ru-RU" dirty="0" smtClean="0"/>
              <a:t> </a:t>
            </a:r>
            <a:r>
              <a:rPr lang="ru-RU" dirty="0" err="1" smtClean="0"/>
              <a:t>індивідуальних</a:t>
            </a:r>
            <a:r>
              <a:rPr lang="ru-RU" dirty="0" smtClean="0"/>
              <a:t> </a:t>
            </a:r>
            <a:r>
              <a:rPr lang="ru-RU" dirty="0" err="1" smtClean="0"/>
              <a:t>тапочок</a:t>
            </a:r>
            <a:r>
              <a:rPr lang="ru-RU" dirty="0" smtClean="0"/>
              <a:t> при </a:t>
            </a:r>
            <a:r>
              <a:rPr lang="ru-RU" dirty="0" err="1" smtClean="0"/>
              <a:t>відвідуванні</a:t>
            </a:r>
            <a:r>
              <a:rPr lang="ru-RU" dirty="0" smtClean="0"/>
              <a:t> </a:t>
            </a:r>
            <a:r>
              <a:rPr lang="ru-RU" dirty="0" err="1" smtClean="0"/>
              <a:t>душових</a:t>
            </a:r>
            <a:r>
              <a:rPr lang="ru-RU" dirty="0" smtClean="0"/>
              <a:t> </a:t>
            </a:r>
            <a:r>
              <a:rPr lang="ru-RU" dirty="0" err="1" smtClean="0"/>
              <a:t>і</a:t>
            </a:r>
            <a:r>
              <a:rPr lang="ru-RU" dirty="0" smtClean="0"/>
              <a:t> </a:t>
            </a:r>
            <a:r>
              <a:rPr lang="ru-RU" dirty="0" err="1" smtClean="0"/>
              <a:t>басейнів</a:t>
            </a:r>
            <a:r>
              <a:rPr lang="ru-RU" dirty="0" smtClean="0"/>
              <a:t> </a:t>
            </a:r>
            <a:r>
              <a:rPr lang="ru-RU" dirty="0" err="1" smtClean="0"/>
              <a:t>з</a:t>
            </a:r>
            <a:r>
              <a:rPr lang="ru-RU" dirty="0" smtClean="0"/>
              <a:t> </a:t>
            </a:r>
            <a:r>
              <a:rPr lang="ru-RU" dirty="0" err="1" smtClean="0"/>
              <a:t>наступною</a:t>
            </a:r>
            <a:r>
              <a:rPr lang="ru-RU" dirty="0" smtClean="0"/>
              <a:t> </a:t>
            </a:r>
            <a:r>
              <a:rPr lang="ru-RU" dirty="0" err="1" smtClean="0"/>
              <a:t>дезінфекцією</a:t>
            </a:r>
            <a:r>
              <a:rPr lang="ru-RU" dirty="0" smtClean="0"/>
              <a:t> </a:t>
            </a:r>
            <a:r>
              <a:rPr lang="ru-RU" dirty="0" err="1" smtClean="0"/>
              <a:t>тапочок</a:t>
            </a:r>
            <a:r>
              <a:rPr lang="ru-RU" dirty="0" smtClean="0"/>
              <a:t> </a:t>
            </a:r>
            <a:r>
              <a:rPr lang="ru-RU" dirty="0" err="1" smtClean="0"/>
              <a:t>після</a:t>
            </a:r>
            <a:r>
              <a:rPr lang="ru-RU" dirty="0" smtClean="0"/>
              <a:t> кожного </a:t>
            </a:r>
            <a:r>
              <a:rPr lang="ru-RU" dirty="0" err="1" smtClean="0"/>
              <a:t>відвідування</a:t>
            </a:r>
            <a:r>
              <a:rPr lang="ru-RU" dirty="0" smtClean="0"/>
              <a:t>;</a:t>
            </a:r>
          </a:p>
          <a:p>
            <a:pPr fontAlgn="base"/>
            <a:r>
              <a:rPr lang="ru-RU" dirty="0" err="1" smtClean="0"/>
              <a:t>митті</a:t>
            </a:r>
            <a:r>
              <a:rPr lang="ru-RU" dirty="0" smtClean="0"/>
              <a:t> </a:t>
            </a:r>
            <a:r>
              <a:rPr lang="ru-RU" dirty="0" err="1" smtClean="0"/>
              <a:t>ніг</a:t>
            </a:r>
            <a:r>
              <a:rPr lang="ru-RU" dirty="0" smtClean="0"/>
              <a:t> </a:t>
            </a:r>
            <a:r>
              <a:rPr lang="ru-RU" dirty="0" err="1" smtClean="0"/>
              <a:t>після</a:t>
            </a:r>
            <a:r>
              <a:rPr lang="ru-RU" dirty="0" smtClean="0"/>
              <a:t> </a:t>
            </a:r>
            <a:r>
              <a:rPr lang="ru-RU" dirty="0" err="1" smtClean="0"/>
              <a:t>відвідування</a:t>
            </a:r>
            <a:r>
              <a:rPr lang="ru-RU" dirty="0" smtClean="0"/>
              <a:t> </a:t>
            </a:r>
            <a:r>
              <a:rPr lang="ru-RU" dirty="0" err="1" smtClean="0"/>
              <a:t>спортзалів</a:t>
            </a:r>
            <a:r>
              <a:rPr lang="ru-RU" dirty="0" smtClean="0"/>
              <a:t>, </a:t>
            </a:r>
            <a:r>
              <a:rPr lang="ru-RU" dirty="0" err="1" smtClean="0"/>
              <a:t>ретельному</a:t>
            </a:r>
            <a:r>
              <a:rPr lang="ru-RU" dirty="0" smtClean="0"/>
              <a:t> </a:t>
            </a:r>
            <a:r>
              <a:rPr lang="ru-RU" dirty="0" err="1" smtClean="0"/>
              <a:t>їх</a:t>
            </a:r>
            <a:r>
              <a:rPr lang="ru-RU" dirty="0" smtClean="0"/>
              <a:t> </a:t>
            </a:r>
            <a:r>
              <a:rPr lang="ru-RU" dirty="0" err="1" smtClean="0"/>
              <a:t>висушуванні</a:t>
            </a:r>
            <a:r>
              <a:rPr lang="ru-RU" dirty="0" smtClean="0"/>
              <a:t> </a:t>
            </a:r>
            <a:r>
              <a:rPr lang="ru-RU" dirty="0" err="1" smtClean="0"/>
              <a:t>з</a:t>
            </a:r>
            <a:r>
              <a:rPr lang="ru-RU" dirty="0" smtClean="0"/>
              <a:t> </a:t>
            </a:r>
            <a:r>
              <a:rPr lang="ru-RU" dirty="0" err="1" smtClean="0"/>
              <a:t>наступною</a:t>
            </a:r>
            <a:r>
              <a:rPr lang="ru-RU" dirty="0" smtClean="0"/>
              <a:t> </a:t>
            </a:r>
            <a:r>
              <a:rPr lang="ru-RU" dirty="0" err="1" smtClean="0"/>
              <a:t>обробкою</a:t>
            </a:r>
            <a:r>
              <a:rPr lang="ru-RU" dirty="0" smtClean="0"/>
              <a:t> </a:t>
            </a:r>
            <a:r>
              <a:rPr lang="ru-RU" dirty="0" err="1" smtClean="0"/>
              <a:t>міжпальцевих</a:t>
            </a:r>
            <a:r>
              <a:rPr lang="ru-RU" dirty="0" smtClean="0"/>
              <a:t> складок </a:t>
            </a:r>
            <a:r>
              <a:rPr lang="ru-RU" dirty="0" err="1" smtClean="0"/>
              <a:t>і</a:t>
            </a:r>
            <a:r>
              <a:rPr lang="ru-RU" dirty="0" smtClean="0"/>
              <a:t> </a:t>
            </a:r>
            <a:r>
              <a:rPr lang="ru-RU" dirty="0" err="1" smtClean="0"/>
              <a:t>підошовних</a:t>
            </a:r>
            <a:r>
              <a:rPr lang="ru-RU" dirty="0" smtClean="0"/>
              <a:t> </a:t>
            </a:r>
            <a:r>
              <a:rPr lang="ru-RU" dirty="0" err="1" smtClean="0"/>
              <a:t>поверхонь</a:t>
            </a:r>
            <a:r>
              <a:rPr lang="ru-RU" dirty="0" smtClean="0"/>
              <a:t> стоп </a:t>
            </a:r>
            <a:r>
              <a:rPr lang="ru-RU" dirty="0" err="1" smtClean="0"/>
              <a:t>фунгіцидними</a:t>
            </a:r>
            <a:r>
              <a:rPr lang="ru-RU" dirty="0" smtClean="0"/>
              <a:t> препаратами (</a:t>
            </a:r>
            <a:r>
              <a:rPr lang="ru-RU" dirty="0" err="1" smtClean="0"/>
              <a:t>наприклад</a:t>
            </a:r>
            <a:r>
              <a:rPr lang="ru-RU" dirty="0" smtClean="0"/>
              <a:t>, кремом </a:t>
            </a:r>
            <a:r>
              <a:rPr lang="ru-RU" dirty="0" err="1" smtClean="0"/>
              <a:t>Кетодін</a:t>
            </a:r>
            <a:r>
              <a:rPr lang="ru-RU" dirty="0" smtClean="0"/>
              <a:t>);</a:t>
            </a:r>
          </a:p>
          <a:p>
            <a:pPr fontAlgn="base"/>
            <a:r>
              <a:rPr lang="ru-RU" dirty="0" smtClean="0"/>
              <a:t>правильно </a:t>
            </a:r>
            <a:r>
              <a:rPr lang="ru-RU" dirty="0" err="1" smtClean="0"/>
              <a:t>підібраному</a:t>
            </a:r>
            <a:r>
              <a:rPr lang="ru-RU" dirty="0" smtClean="0"/>
              <a:t> сезонному </a:t>
            </a:r>
            <a:r>
              <a:rPr lang="ru-RU" dirty="0" err="1" smtClean="0"/>
              <a:t>взутті</a:t>
            </a:r>
            <a:r>
              <a:rPr lang="ru-RU" dirty="0" smtClean="0"/>
              <a:t>, добре </a:t>
            </a:r>
            <a:r>
              <a:rPr lang="ru-RU" dirty="0" err="1" smtClean="0"/>
              <a:t>вентильованому</a:t>
            </a:r>
            <a:r>
              <a:rPr lang="ru-RU" dirty="0" smtClean="0"/>
              <a:t> в жарку пору року;</a:t>
            </a:r>
          </a:p>
          <a:p>
            <a:pPr fontAlgn="base"/>
            <a:r>
              <a:rPr lang="ru-RU" dirty="0" smtClean="0"/>
              <a:t>систематичному </a:t>
            </a:r>
            <a:r>
              <a:rPr lang="ru-RU" dirty="0" err="1" smtClean="0"/>
              <a:t>гігієнічному</a:t>
            </a:r>
            <a:r>
              <a:rPr lang="ru-RU" dirty="0" smtClean="0"/>
              <a:t> догляду за ногами, </a:t>
            </a:r>
            <a:r>
              <a:rPr lang="ru-RU" dirty="0" err="1" smtClean="0"/>
              <a:t>включаючи</a:t>
            </a:r>
            <a:r>
              <a:rPr lang="ru-RU" dirty="0" smtClean="0"/>
              <a:t> </a:t>
            </a:r>
            <a:r>
              <a:rPr lang="ru-RU" dirty="0" err="1" smtClean="0"/>
              <a:t>щоденне</a:t>
            </a:r>
            <a:r>
              <a:rPr lang="ru-RU" dirty="0" smtClean="0"/>
              <a:t> </a:t>
            </a:r>
            <a:r>
              <a:rPr lang="ru-RU" dirty="0" err="1" smtClean="0"/>
              <a:t>миття</a:t>
            </a:r>
            <a:r>
              <a:rPr lang="ru-RU" dirty="0" smtClean="0"/>
              <a:t> </a:t>
            </a:r>
            <a:r>
              <a:rPr lang="ru-RU" dirty="0" err="1" smtClean="0"/>
              <a:t>ніг</a:t>
            </a:r>
            <a:r>
              <a:rPr lang="ru-RU" dirty="0" smtClean="0"/>
              <a:t>, </a:t>
            </a:r>
            <a:r>
              <a:rPr lang="ru-RU" dirty="0" err="1" smtClean="0"/>
              <a:t>своєчасне</a:t>
            </a:r>
            <a:r>
              <a:rPr lang="ru-RU" dirty="0" smtClean="0"/>
              <a:t> </a:t>
            </a:r>
            <a:r>
              <a:rPr lang="ru-RU" dirty="0" err="1" smtClean="0"/>
              <a:t>лікування</a:t>
            </a:r>
            <a:r>
              <a:rPr lang="ru-RU" dirty="0" smtClean="0"/>
              <a:t> </a:t>
            </a:r>
            <a:r>
              <a:rPr lang="ru-RU" dirty="0" err="1" smtClean="0"/>
              <a:t>плоскостопості</a:t>
            </a:r>
            <a:r>
              <a:rPr lang="ru-RU" dirty="0" smtClean="0"/>
              <a:t>, </a:t>
            </a:r>
            <a:r>
              <a:rPr lang="ru-RU" dirty="0" err="1" smtClean="0"/>
              <a:t>підвищеної</a:t>
            </a:r>
            <a:r>
              <a:rPr lang="ru-RU" dirty="0" smtClean="0"/>
              <a:t> </a:t>
            </a:r>
            <a:r>
              <a:rPr lang="ru-RU" dirty="0" err="1" smtClean="0"/>
              <a:t>пітливості</a:t>
            </a:r>
            <a:r>
              <a:rPr lang="ru-RU" dirty="0" smtClean="0"/>
              <a:t>;</a:t>
            </a:r>
          </a:p>
          <a:p>
            <a:pPr fontAlgn="base"/>
            <a:r>
              <a:rPr lang="ru-RU" dirty="0" err="1" smtClean="0"/>
              <a:t>дотримання</a:t>
            </a:r>
            <a:r>
              <a:rPr lang="ru-RU" dirty="0" smtClean="0"/>
              <a:t> </a:t>
            </a:r>
            <a:r>
              <a:rPr lang="ru-RU" dirty="0" err="1" smtClean="0"/>
              <a:t>необхідних</a:t>
            </a:r>
            <a:r>
              <a:rPr lang="ru-RU" dirty="0" smtClean="0"/>
              <a:t> </a:t>
            </a:r>
            <a:r>
              <a:rPr lang="ru-RU" dirty="0" err="1" smtClean="0"/>
              <a:t>гігієнічних</a:t>
            </a:r>
            <a:r>
              <a:rPr lang="ru-RU" dirty="0" smtClean="0"/>
              <a:t> </a:t>
            </a:r>
            <a:r>
              <a:rPr lang="ru-RU" dirty="0" err="1" smtClean="0"/>
              <a:t>заходів</a:t>
            </a:r>
            <a:r>
              <a:rPr lang="ru-RU" dirty="0" smtClean="0"/>
              <a:t> на </a:t>
            </a:r>
            <a:r>
              <a:rPr lang="ru-RU" dirty="0" err="1" smtClean="0"/>
              <a:t>побутовому</a:t>
            </a:r>
            <a:r>
              <a:rPr lang="ru-RU" dirty="0" smtClean="0"/>
              <a:t> </a:t>
            </a:r>
            <a:r>
              <a:rPr lang="ru-RU" dirty="0" err="1" smtClean="0"/>
              <a:t>рівні</a:t>
            </a:r>
            <a:r>
              <a:rPr lang="ru-RU" dirty="0" smtClean="0"/>
              <a:t> (</a:t>
            </a:r>
            <a:r>
              <a:rPr lang="ru-RU" dirty="0" err="1" smtClean="0"/>
              <a:t>користуватися</a:t>
            </a:r>
            <a:r>
              <a:rPr lang="ru-RU" dirty="0" smtClean="0"/>
              <a:t> </a:t>
            </a:r>
            <a:r>
              <a:rPr lang="ru-RU" dirty="0" err="1" smtClean="0"/>
              <a:t>тільки</a:t>
            </a:r>
            <a:r>
              <a:rPr lang="ru-RU" dirty="0" smtClean="0"/>
              <a:t> </a:t>
            </a:r>
            <a:r>
              <a:rPr lang="ru-RU" dirty="0" err="1" smtClean="0"/>
              <a:t>індивідуальними</a:t>
            </a:r>
            <a:r>
              <a:rPr lang="ru-RU" dirty="0" smtClean="0"/>
              <a:t> </a:t>
            </a:r>
            <a:r>
              <a:rPr lang="ru-RU" dirty="0" err="1" smtClean="0"/>
              <a:t>кімнатними</a:t>
            </a:r>
            <a:r>
              <a:rPr lang="ru-RU" dirty="0" smtClean="0"/>
              <a:t> тапочками, рушниками для </a:t>
            </a:r>
            <a:r>
              <a:rPr lang="ru-RU" dirty="0" err="1" smtClean="0"/>
              <a:t>ніг</a:t>
            </a:r>
            <a:r>
              <a:rPr lang="ru-RU" dirty="0" smtClean="0"/>
              <a:t>, губками, мочалками, </a:t>
            </a:r>
            <a:r>
              <a:rPr lang="ru-RU" dirty="0" err="1" smtClean="0"/>
              <a:t>ні</a:t>
            </a:r>
            <a:r>
              <a:rPr lang="ru-RU" dirty="0" smtClean="0"/>
              <a:t> в </a:t>
            </a:r>
            <a:r>
              <a:rPr lang="ru-RU" dirty="0" err="1" smtClean="0"/>
              <a:t>якому</a:t>
            </a:r>
            <a:r>
              <a:rPr lang="ru-RU" dirty="0" smtClean="0"/>
              <a:t> </a:t>
            </a:r>
            <a:r>
              <a:rPr lang="ru-RU" dirty="0" err="1" smtClean="0"/>
              <a:t>разі</a:t>
            </a:r>
            <a:r>
              <a:rPr lang="ru-RU" dirty="0" smtClean="0"/>
              <a:t> не </a:t>
            </a:r>
            <a:r>
              <a:rPr lang="ru-RU" dirty="0" err="1" smtClean="0"/>
              <a:t>можна</a:t>
            </a:r>
            <a:r>
              <a:rPr lang="ru-RU" dirty="0" smtClean="0"/>
              <a:t> </a:t>
            </a:r>
            <a:r>
              <a:rPr lang="ru-RU" dirty="0" err="1" smtClean="0"/>
              <a:t>взувати</a:t>
            </a:r>
            <a:r>
              <a:rPr lang="ru-RU" dirty="0" smtClean="0"/>
              <a:t> </a:t>
            </a:r>
            <a:r>
              <a:rPr lang="ru-RU" dirty="0" err="1" smtClean="0"/>
              <a:t>чуже</a:t>
            </a:r>
            <a:r>
              <a:rPr lang="ru-RU" dirty="0" smtClean="0"/>
              <a:t> </a:t>
            </a:r>
            <a:r>
              <a:rPr lang="ru-RU" dirty="0" err="1" smtClean="0"/>
              <a:t>взуття</a:t>
            </a:r>
            <a:r>
              <a:rPr lang="ru-RU" dirty="0" smtClean="0"/>
              <a:t> без </a:t>
            </a:r>
            <a:r>
              <a:rPr lang="ru-RU" dirty="0" err="1" smtClean="0"/>
              <a:t>попередньої</a:t>
            </a:r>
            <a:r>
              <a:rPr lang="ru-RU" dirty="0" smtClean="0"/>
              <a:t> </a:t>
            </a:r>
            <a:r>
              <a:rPr lang="ru-RU" dirty="0" err="1" smtClean="0"/>
              <a:t>дезінфекції</a:t>
            </a:r>
            <a:r>
              <a:rPr lang="ru-RU" dirty="0" smtClean="0"/>
              <a:t>).</a:t>
            </a:r>
          </a:p>
          <a:p>
            <a:endParaRPr lang="ru-RU" dirty="0">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57224" y="1357298"/>
            <a:ext cx="7772400" cy="2786082"/>
          </a:xfrm>
        </p:spPr>
        <p:txBody>
          <a:bodyPr>
            <a:normAutofit/>
          </a:bodyPr>
          <a:lstStyle/>
          <a:p>
            <a:pPr algn="ctr"/>
            <a:r>
              <a:rPr lang="uk-UA" b="1" dirty="0" smtClean="0">
                <a:solidFill>
                  <a:schemeClr val="accent1">
                    <a:lumMod val="50000"/>
                  </a:schemeClr>
                </a:solidFill>
              </a:rPr>
              <a:t>Будьте обережними! </a:t>
            </a:r>
            <a:br>
              <a:rPr lang="uk-UA" b="1" dirty="0" smtClean="0">
                <a:solidFill>
                  <a:schemeClr val="accent1">
                    <a:lumMod val="50000"/>
                  </a:schemeClr>
                </a:solidFill>
              </a:rPr>
            </a:br>
            <a:r>
              <a:rPr lang="uk-UA" b="1" dirty="0" smtClean="0">
                <a:solidFill>
                  <a:schemeClr val="accent1">
                    <a:lumMod val="50000"/>
                  </a:schemeClr>
                </a:solidFill>
              </a:rPr>
              <a:t>Шкірні хвороби досить небезпечні і приносять людині значні неприємності.  </a:t>
            </a:r>
            <a:endParaRPr lang="ru-RU" dirty="0">
              <a:solidFill>
                <a:schemeClr val="accent1">
                  <a:lumMod val="50000"/>
                </a:schemeClr>
              </a:solidFill>
            </a:endParaRPr>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normAutofit/>
          </a:bodyPr>
          <a:lstStyle/>
          <a:p>
            <a:r>
              <a:rPr lang="ru-RU" b="1" dirty="0" smtClean="0">
                <a:solidFill>
                  <a:schemeClr val="accent1">
                    <a:lumMod val="50000"/>
                  </a:schemeClr>
                </a:solidFill>
              </a:rPr>
              <a:t>дерматит</a:t>
            </a:r>
            <a:endParaRPr lang="ru-RU" dirty="0">
              <a:solidFill>
                <a:schemeClr val="accent1">
                  <a:lumMod val="50000"/>
                </a:schemeClr>
              </a:solidFill>
            </a:endParaRPr>
          </a:p>
        </p:txBody>
      </p:sp>
      <p:sp>
        <p:nvSpPr>
          <p:cNvPr id="3" name="Текст 2"/>
          <p:cNvSpPr>
            <a:spLocks noGrp="1"/>
          </p:cNvSpPr>
          <p:nvPr>
            <p:ph idx="1"/>
          </p:nvPr>
        </p:nvSpPr>
        <p:spPr>
          <a:xfrm>
            <a:off x="571472" y="1500174"/>
            <a:ext cx="6286544" cy="5053034"/>
          </a:xfrm>
        </p:spPr>
        <p:txBody>
          <a:bodyPr>
            <a:normAutofit fontScale="47500" lnSpcReduction="20000"/>
          </a:bodyPr>
          <a:lstStyle/>
          <a:p>
            <a:endParaRPr lang="ru-RU" sz="2400" dirty="0" smtClean="0"/>
          </a:p>
          <a:p>
            <a:r>
              <a:rPr lang="uk-UA" sz="3300" dirty="0" smtClean="0"/>
              <a:t>Алергічний контактний дерматит, на відміну від простого, розвивається не відразу після контакту з подразником, і не при першому контакті. Для того, щоб алергічна реакція (сенсибілізація) сформувалася, потрібно до декількох тижнів від першого контакту. Тоді при повторному контакті розвивається дерматит. Запальна реакція шкіри явно не відповідає інтенсивності дії подразника, який не викличе ніяких змін у людей без алергії. Площа змін на шкірі може виходити за рамки контакту.</a:t>
            </a:r>
            <a:endParaRPr lang="ru-RU" sz="3300" dirty="0" smtClean="0"/>
          </a:p>
          <a:p>
            <a:pPr>
              <a:buNone/>
            </a:pPr>
            <a:endParaRPr lang="ru-RU" sz="3300" dirty="0" smtClean="0"/>
          </a:p>
          <a:p>
            <a:pPr>
              <a:buNone/>
            </a:pPr>
            <a:r>
              <a:rPr lang="uk-UA" sz="3300" dirty="0" smtClean="0"/>
              <a:t> </a:t>
            </a:r>
            <a:endParaRPr lang="ru-RU" sz="3300" dirty="0" smtClean="0"/>
          </a:p>
          <a:p>
            <a:r>
              <a:rPr lang="uk-UA" sz="3300" dirty="0" err="1" smtClean="0"/>
              <a:t>Атопічний</a:t>
            </a:r>
            <a:r>
              <a:rPr lang="uk-UA" sz="3300" dirty="0" smtClean="0"/>
              <a:t> дерматит - дуже складне захворювання, хронічне запальне ураження шкіри алергічної природи. Його можуть викликати кілька і навіть дуже багато факторів - алергенів, і при цьому не тільки контактних, але і вступників при вдиханні (пилок, пил) або з їжею (харчова алергія). До </a:t>
            </a:r>
            <a:r>
              <a:rPr lang="uk-UA" sz="3300" dirty="0" err="1" smtClean="0"/>
              <a:t>атопічним</a:t>
            </a:r>
            <a:r>
              <a:rPr lang="uk-UA" sz="3300" dirty="0" smtClean="0"/>
              <a:t> захворювань також відноситься бронхіальна астма, алергічний риніт та ін. Схильність до </a:t>
            </a:r>
            <a:r>
              <a:rPr lang="uk-UA" sz="3300" dirty="0" err="1" smtClean="0"/>
              <a:t>атопії</a:t>
            </a:r>
            <a:r>
              <a:rPr lang="uk-UA" sz="3300" dirty="0" smtClean="0"/>
              <a:t> передається генетично.</a:t>
            </a:r>
            <a:r>
              <a:rPr lang="ru-RU" sz="3300" dirty="0" smtClean="0"/>
              <a:t> </a:t>
            </a:r>
            <a:r>
              <a:rPr lang="uk-UA" sz="3300" dirty="0" err="1" smtClean="0"/>
              <a:t>Атопічний</a:t>
            </a:r>
            <a:r>
              <a:rPr lang="uk-UA" sz="3300" dirty="0" smtClean="0"/>
              <a:t> дерматит зазвичай розвивається в ранньому дитячому віці. Часто з віком прояви цього захворювання стихають або зникають зовсім.</a:t>
            </a:r>
            <a:endParaRPr lang="ru-RU" sz="3300" dirty="0" smtClean="0"/>
          </a:p>
          <a:p>
            <a:pPr lvl="2"/>
            <a:endParaRPr lang="ru-RU" sz="3300" dirty="0">
              <a:solidFill>
                <a:schemeClr val="tx1"/>
              </a:solidFill>
            </a:endParaRPr>
          </a:p>
        </p:txBody>
      </p:sp>
      <p:sp>
        <p:nvSpPr>
          <p:cNvPr id="1026" name="AutoShape 2" descr="data:image/jpeg;base64,/9j/4AAQSkZJRgABAQAAAQABAAD/2wCEAAkGBxQTEhUUExQVEBUPFRQPFBAUFBQQEBQPFBQWFhQUFBQYHCggGBolHBQUITEhJSkrLi4uFx8zODMsNygtLiwBCgoKDg0OFxAQFywcHRwsLCwsLCwsLCwsLCwsLCwsLCwsLCwsLCwsLCwsLCwsLCwsLCwsNywsKysrLCssNysrK//AABEIALkBEAMBIgACEQEDEQH/xAAbAAACAwEBAQAAAAAAAAAAAAADBAECBQYAB//EADkQAAEDAgMFBgQGAQQDAAAAAAEAAhEDIQQxQQUSUWFxE4GRobHwIjLB0QYUQlLh8YIjU3KSM0Ni/8QAGwEAAwEBAQEBAAAAAAAAAAAAAAECAwQFBgf/xAAmEQACAgICAgEEAwEAAAAAAAAAAQIRITEDEgRBUQUTFCIyQkMV/9oADAMBAAIRAxEAPwDHCsqhWX0p8seUgqFIQBZSoXggCZUqFKCSF5WhQUhiu0WzSeOU+F1zmLwu/BK6msyWuHEEeIWE35AV5n1BZTPoPo2VKIj+RgLC2jRgldYyrNlh7apfHHGHLg2j0eWFMFgaEBP0WCQg0sgmaIvknRitmvgcMNQPiXVbMwMAWzCytiMBhdlg6QhZyOqC9lKeABzELJ/Eez/hkC3ounHgs/bID27rRJ4qLND5udnmrXsLM+y2quy9wCB1XQ7N2YKYJPzG5+ydrYUOEQiwSSOSp7NgLZp4GALZQfJatDBAp84S2SLHaRzzMJc9Y9+SvgsNAMrafhIJ9+8km+nHkkUnZz22buj9vw9Eth6Jy4pvaDP9TqUTDtgEpolxF6hDe7PoEs6tvIOLqyY5qnaRlc5BWmYsHiGa6eqTxLeGZy+61Rhpguz4fRWOA1Phx68E2wUGznBho6oWLs2ACt2vRY3mViYrHs3oz03RmVNl/bOhXl5SF9KfEnpVgqqQmBZeCgKwCAJXgvLyBFlQheXkrGS1c5UsHDg4jzXRrnNpt3aj28fjHf8AzK4fOVwTPX+lz68jXyhXBVgXQdEHbZmqP+P1S8wZVMXX3qk8gF5cdHscoZh0TeEzSTFo7PbJVGK2dZsNmS7DBgGFzmxKdsl0+FbZZy2dkHgbtmhudGisGwEJx4LOiwD2SU1RAQWtTdFsIB6LUqUckyAopojgmZtgy1ZWIw+a2HZIT6UoHF0cptHD3BjVK1mQx0cD6ldBtHDW4rJxND4ev9/VI2TtHIOMPctHZODLzOqGcES821+sLqdlYQMbkqshQyCo4IN0vxKVxTIs27neXMlauMfGXiswOgxqfjd35N+qls6IcbaOW/EYNNsTd2q9+F/w2B/qPbvPdx/StU4Lt60m4ad5dBiHNotAiXHIDUqds2jxqOWckrKoWdjNu0mWae0dwblPM5L6ZzUdn57HjlN/qjUheAXM1dr1X/LFMchJ8SgTUPzPef8AIrGXlRWjrj4E3vB14Urjxh3HU8rlEp4Rx/U7xKj8xfBf4D+TrYXoXMUcLUB/8jxrZxT9OnW/3HAf/UfZP8yPwD+nT9NGxC9CxnVKv+8f+rfshmvWt/qn/q37I/LgH/P5PlG6QldpbOFVucOHyvFyORGo5LLmsf8A2PPgPQInYP1fUJ5ElRLyoNU0aQ8Lli7Toz3fheuTHaU443nwhYONApVX05L9wxvxnZdh+ROrn97iFLNjN4XXHNwr9VR6EI8t/s7OVw9UnIE9y6TZGFNpWjR2YBkFpYfCxosjaMGaOyhELfoOhZOCpWC06RjQqGdCGe0XpQ2lFaVJZaixMtbCE1yMCEhNhWtRFRrlaUGbZEpeu8hHUPCRSdCu9vBJvw8yE/2apUt1SL94MN2Dgk+80ww2hHqsn3ZIPOv7UHRBWBrVe/7DNIULiZuc+9K7Sx5/MCnwpyf8v6RdnEggFZyZ3caVG5gcOKbZ/wAlg7QxriS/I5idANVtbWxG6xrf3EDu1XN/iGpDXHkt+OJw+VytYRwmM2hVrmHfAzRo+p1RMNg0ejQH9LQoUBmfBdMpuTtnjQ44xVJCraAhGpUJMAG6Yo4eZLsuvktShhgBIHndQ5G8OJsRpYLK+nBO08CIT1KhlPh3I9LDjn0U9zV8AizBxkEN+HJtK2xh7cEm3DGc/cochQ4siDcALWRG4CTkAtSnTjnPeFL6d+HQJdjb7Yh+U5D+FZmEt79laLaYFib80ZlO6TkXHiM5uA9lW/Jx0WuKce8lVzJspstQVmfSpHhZOsw4VLjkmGVgM5k+SXYUuH2g1KnCZaLKtAymQEzJxoGAiNHNQGq4agRMqQ8KIVXiEgGBXVu3Wc9x0QX1YTDqbVPipcsaltDdWhTxjXCQQoYdWMF6HUAIUOeqF1igaQvUCzcUAHWtK0MRUAGazcVU8Qkzp4k7OL28N3HscMnsDPArdwN6rQNM1l/i6jFRj9Yt3FauxmgXOalnVHDs0Ns0pcwaCT4Bczt4gkN/cQPNbu0MXvGRkBuj1J8lzVd29UHK/wBF2ePHtJI8nzp9YykLU8JCap4WVosw1wE9TwuVoCjsJcZk4PC+ytCnhxaR3BOtoDqmcPg7yVDZ1wSSyLUaHKITNKNEzuA2VRhgJ9ykKTTAVXbolU7MRvEFMw0Z/wAIdXEt4+abM4r4F2Ntyygq7KfsKBVAFvFW3+GQU2bpHnU50lMRA7vNepUyTf8AtexfRA7zRQNOnLRGY1CZwEDrkmaVuHckW1gq5mkdyr2cWhMGCRPVW3R70QSmLCmdCUek9w53U52HVWDeIsEA87LfmYzEI7Ks9Eru348lJpAHXndOyHxxY6COKFUCqKIEXuh1K8G107M1x/BWqEvUYCiHEzmCFJgosHBozKlNApuLCTeDmPr1Wq/C6perhUVYzzMZaxR6eM4rNq4XUG6pTqHI5+vNKgTTNHFVwkXvkqtW4/4pcP5ypaOrjrqGx2EZVaA7TVGwuDpNYAWyW6klBp1IKrUr5poqVUKbYxIFhksWkNf3eiJjqm86FC9XwuP+zPmPqnP/AJo3sFR/V3pmo+TY9T9EtSrBPYJl5I9wvLbPdhGy9ChAuL8vqtJrQAFSkyfWLIlQWgJIJv0L1at4F1JlXp0YzVazoTM3Xoz8Q2SAcvVCcOXf6Jhrg4r3Z3QbQpbA0KX3Tm4Aq0iRePqUVrZ9UCdtlHPB1+VEDN4KPyt8pGv2V+xzPpmkWq9FTTdIgWTEZTmhgEZeaM2sP1dP5QDkwZF+/wAlbe11RThgclXsHD+EOxKUWTQF0Y0xFuKpSb3fVEe0wgUnkCAAdVZzwF5wn3BKl9NA8BBz8kB7GxYq+7eVJZCAWAW63QeKpuTMIzp0CJQpcfJAN0hI0o1OSq956rRc0aIXYeCeSbi9mduSJCSxWH7jxW29gHRK1olOyGvgxGVb7pz9V51LVM43CTkk6Vcgw7xToFNotVMJDE1oBTmJqWKxca60am3jqnCNuh8vJUGxei2ZcdcuiI5Wa2wUFe9xx6RSR8d5HI+SbbNrZtEkX/pbNG1kthmBozTlBfOM+1jJJFjXIsj0qhImyA5tvUr1M2KaJnTR7F4vdHNLNrWki6M+kMzdDY2bxyQ7JilRDqJdew5BSKMI9G3f3qJlBSPNsPNWcCYAB8lUxp0sitkIKoNTMCJVnhUoaoxiwzQRpizc1d7Jv6K726++CqGGfcoNATiZ+EpyjjAc0vug69ULsIKV0Jxi9m42m1wlU/L8CkWudkET4tCrtGPSS9lqlJ3CeagsdwXhUeIuj08Wf1COaVDbkvVipDgDx0t68FLDPFaQG9nCWxNAAgiZ9OaGhx5E8MBdGptPRBcY/hWN4vAzhA3kOcPwzQKjXBGY+OKs42lBCbWxOpTsqHD25e7I7nBD7RGC8mZiaJBt4JDFYbevC3q7NdfYSFVmoF/eaadDceyOcxDS2xkjTlyWTUdvP6BdficMCDZc9jcHunebqungcVJNnn+UpvjaiKbyo5TmoIXsp2fMyjTydNQJgLRoCAPcrLw9X4rZItSvOq+bZ9stD9WtNhkrF4aAs+mQL3nxR6bNT75AJWDhgIAXHKBw1TFNl9FSi/gUyYHNAtYPOfxVHEIVVs68oUMJkiEWWo4DGmoNO+dldnAr1UkGwt5oC3dBJACkHOCe5Lh2sW805hAJmEWDVKwtBmpVMRUMw3x4JmpVhKTyvmmzKNt2Up0Y1VmsOuiKCYlS1tkUX2ZXXJE3CM/BVab8lJcDHFAjzh7CoWSDZS03yKJTKYaJwdfQ6I2JPwylalIm9x0VadQ3Bv8AVO/RPS3aDBg98VG5ESdFRtIi/ejNZNkhvBZlXkpdlZVFA8f45IxbA4/RBDpPAowZ6HNVqttH7uKK/Owv99VXszqP7QaWJkRmhmnp+5MYh/DpdUbSiCfBIu8FKtEbpWRjMNIW8y4kiEvXoK0znfwzkMbgNW56rLcO5dlUorG2lgZmF2cHkOOHo83yvDU1a2epEAJjDSUCi2fBO0jZcDPZRNESZEhGJvqh0+IvPuSjB8H6KTRjLFZtP3KGGEwYhG3YiZQSjzGc0Vrd3RVeciofUOg98UBkK2qIgZqgYTndV3dbolEd3mmJKgnZDSF5taCQq1QQq0aBNykNxxbYes6wXm09SdPZTDKEtVXUHC6pmfZaRbP+V7dsqsDuFkZpEZFMl4AdnNkRlG3oiuAF0NtfSEBl6LNZ3qCzxVw9XagltoFuKn5e8hOBiWa4yZTBSb0Vc4zkqhys91iUNsaa3hJlpYCE3RqlveamjRDrmO5NmkAFSRlKaToTsFBPS6iq2ZGiq0a+ykXWLF20PiCY3UMvgyrB0oQpM81sghVdTsjNzRN2QmZ2Y1eks7FU/wClv1qWaQrUpGSC8M52jUAFtEai8OKQY6ei0MPAhQ2awj7Ycnhkpoic8ypaRoispnPJSaWMOfb0UBvFV5+aKAk2CwAIm0Wmw+6Nh6R6BXDhKkPOmiBtuiajLKoJGQTlOiCJOfJGZRAAACqmzL7qWBNlNxF05RpWRqfMDkrNIlUlRlLkbLU2WuitagOq3soNY8E7Rn1kymIcJgd6s08EvNzPoisuErNuuAjmSEuygBnmm6N7kIlu9OiFNxwLinZQ4wU2waINWjeZyRQd7eSzXgDKEu8TlKNIjio3DlxQNYEqqu2nzVnUCDxTDcMTmpo1c0lsYwzbBWqu3eaJSbAUVgtVo4buQpMmIQ6ovyapDozVKtUQpOhJg6ggIeGNj1Vqz5U0jbrdL2W9BWuur0yhtCuw3VGdEVWyEvUYE69soD2pAjhKNDVM06KHQqwLp+gJCh0bpySC0GAalUrVN62nHmjMpTme5Ep0miZy92SHGSu2RSYVcAz5KjqxNm5I9Jo/hSaa2eM+7KrQQbWRXBQynGaCUxyhVGuYRqTwTayzXOnJF37QqUjOXFY1Vr8PIpdrnX9USiRCMAD0RsFUcUDozxKMG63RaR08Vd2WSpIzlPOhRtKbyitQwM+KcYAQhIcpUBablDqcs1d40hDaPskxxrZahV93R2NLh3obcJzKco091VFP2Z8korQBuG4+CP2cKlQEXlA7cgwcs09EftMatoiWhKU8QCF5teSnYnxyG2qKrrFSOKG9yZnHZl4gEn34pftZMaI9QEAygBoMlZnoR0Fer4Y2hDeYaOith2kJkS/iMEorW2VWogCZgQUEslF3VG6gaPn9JxMQtHC1YsSs/DpilmVkzu6qjWaQgPdvOi8BSz5T0VKOXgmyIRVhiI+0Jmi3L+kvxTmE1UlvQUMVoBtryVPsoo/MgxJ/LRMITmGYWjTzSeJ+fxQOMnZOHBJ6J5jYS2DzTo+VUiOV5JpNUvj3qvDLuQqmisw9lXkJim+1kickxh0kaSWC1QEmVSn8JtdMOS41QwjoP+YhMU6wKz6mvRWwWblSInBVY3Xd8JSDzx1T9bIpNyUtlcOiJIC9RqawiV0Oml7NHoepukIVWvmF7DJbEZOVmEYrsVrXQYIsUc+/BDd8wUG61R70Uh+amoh6IJD0XppoSVBP08k0ZSPAKlTJFCrWzVCv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C:\Documents and Settings\Администратор\Рабочий стол\аня історія\алергічний дерматит.jpg"/>
          <p:cNvPicPr/>
          <p:nvPr/>
        </p:nvPicPr>
        <p:blipFill>
          <a:blip r:embed="rId2"/>
          <a:srcRect/>
          <a:stretch>
            <a:fillRect/>
          </a:stretch>
        </p:blipFill>
        <p:spPr bwMode="auto">
          <a:xfrm>
            <a:off x="6929454" y="1714488"/>
            <a:ext cx="1955401" cy="1521524"/>
          </a:xfrm>
          <a:prstGeom prst="rect">
            <a:avLst/>
          </a:prstGeom>
          <a:noFill/>
          <a:ln w="9525">
            <a:noFill/>
            <a:miter lim="800000"/>
            <a:headEnd/>
            <a:tailEnd/>
          </a:ln>
        </p:spPr>
      </p:pic>
      <p:pic>
        <p:nvPicPr>
          <p:cNvPr id="4" name="Picture 2" descr="C:\Documents and Settings\Администратор\Рабочий стол\аня історія\image001.jpg"/>
          <p:cNvPicPr>
            <a:picLocks noChangeAspect="1" noChangeArrowheads="1"/>
          </p:cNvPicPr>
          <p:nvPr/>
        </p:nvPicPr>
        <p:blipFill>
          <a:blip r:embed="rId3"/>
          <a:srcRect l="3289" t="3713" r="1315" b="3465"/>
          <a:stretch>
            <a:fillRect/>
          </a:stretch>
        </p:blipFill>
        <p:spPr bwMode="auto">
          <a:xfrm>
            <a:off x="6858016" y="4143380"/>
            <a:ext cx="1928826" cy="1662781"/>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normAutofit/>
          </a:bodyPr>
          <a:lstStyle/>
          <a:p>
            <a:r>
              <a:rPr lang="ru-RU" b="1" dirty="0" smtClean="0">
                <a:solidFill>
                  <a:schemeClr val="accent1">
                    <a:lumMod val="50000"/>
                  </a:schemeClr>
                </a:solidFill>
              </a:rPr>
              <a:t>ПРИЧИНИ ДЕРМАТИТУ</a:t>
            </a:r>
            <a:endParaRPr lang="ru-RU" dirty="0">
              <a:solidFill>
                <a:schemeClr val="accent1">
                  <a:lumMod val="50000"/>
                </a:schemeClr>
              </a:solidFill>
            </a:endParaRPr>
          </a:p>
        </p:txBody>
      </p:sp>
      <p:sp>
        <p:nvSpPr>
          <p:cNvPr id="3" name="Текст 2"/>
          <p:cNvSpPr>
            <a:spLocks noGrp="1"/>
          </p:cNvSpPr>
          <p:nvPr>
            <p:ph idx="1"/>
          </p:nvPr>
        </p:nvSpPr>
        <p:spPr>
          <a:xfrm>
            <a:off x="500034" y="1447800"/>
            <a:ext cx="8186766" cy="4572000"/>
          </a:xfrm>
        </p:spPr>
        <p:txBody>
          <a:bodyPr>
            <a:normAutofit fontScale="85000" lnSpcReduction="20000"/>
          </a:bodyPr>
          <a:lstStyle/>
          <a:p>
            <a:r>
              <a:rPr lang="uk-UA" dirty="0" smtClean="0">
                <a:solidFill>
                  <a:schemeClr val="tx1"/>
                </a:solidFill>
              </a:rPr>
              <a:t>Зовнішні  подразники: </a:t>
            </a:r>
            <a:r>
              <a:rPr lang="uk-UA" dirty="0" smtClean="0"/>
              <a:t>тертя, тиск, променеві і температурні дії, кислоти і луги, деякі рослини (кропива, ясенець, їдкий жовтець, молочай), тощо.</a:t>
            </a:r>
          </a:p>
          <a:p>
            <a:pPr>
              <a:buNone/>
            </a:pPr>
            <a:endParaRPr lang="ru-RU" dirty="0" smtClean="0"/>
          </a:p>
          <a:p>
            <a:r>
              <a:rPr lang="uk-UA" dirty="0" smtClean="0">
                <a:solidFill>
                  <a:schemeClr val="tx1"/>
                </a:solidFill>
              </a:rPr>
              <a:t>Внутрішні фактори, які </a:t>
            </a:r>
            <a:r>
              <a:rPr lang="ru-RU" dirty="0" err="1" smtClean="0"/>
              <a:t>знижують</a:t>
            </a:r>
            <a:r>
              <a:rPr lang="ru-RU" dirty="0" smtClean="0"/>
              <a:t> </a:t>
            </a:r>
            <a:r>
              <a:rPr lang="ru-RU" dirty="0" err="1" smtClean="0"/>
              <a:t>захисні</a:t>
            </a:r>
            <a:r>
              <a:rPr lang="ru-RU" dirty="0" smtClean="0"/>
              <a:t> </a:t>
            </a:r>
            <a:r>
              <a:rPr lang="ru-RU" dirty="0" err="1" smtClean="0"/>
              <a:t>функції</a:t>
            </a:r>
            <a:r>
              <a:rPr lang="ru-RU" dirty="0" smtClean="0"/>
              <a:t> </a:t>
            </a:r>
            <a:r>
              <a:rPr lang="ru-RU" dirty="0" err="1" smtClean="0"/>
              <a:t>шкіри</a:t>
            </a:r>
            <a:r>
              <a:rPr lang="ru-RU" dirty="0" smtClean="0"/>
              <a:t>:  </a:t>
            </a:r>
            <a:r>
              <a:rPr lang="ru-RU" dirty="0" err="1" smtClean="0"/>
              <a:t>гіпо-і</a:t>
            </a:r>
            <a:r>
              <a:rPr lang="ru-RU" dirty="0" smtClean="0"/>
              <a:t> </a:t>
            </a:r>
            <a:r>
              <a:rPr lang="ru-RU" dirty="0" err="1" smtClean="0"/>
              <a:t>авітаміноз</a:t>
            </a:r>
            <a:r>
              <a:rPr lang="ru-RU" dirty="0" smtClean="0"/>
              <a:t>, </a:t>
            </a:r>
            <a:r>
              <a:rPr lang="ru-RU" dirty="0" err="1" smtClean="0"/>
              <a:t>порушення</a:t>
            </a:r>
            <a:r>
              <a:rPr lang="ru-RU" dirty="0" smtClean="0"/>
              <a:t> </a:t>
            </a:r>
            <a:r>
              <a:rPr lang="ru-RU" dirty="0" err="1" smtClean="0"/>
              <a:t>метаболізму</a:t>
            </a:r>
            <a:r>
              <a:rPr lang="ru-RU" dirty="0" smtClean="0"/>
              <a:t>, </a:t>
            </a:r>
            <a:r>
              <a:rPr lang="ru-RU" dirty="0" err="1" smtClean="0"/>
              <a:t>ендокринні</a:t>
            </a:r>
            <a:r>
              <a:rPr lang="ru-RU" dirty="0" smtClean="0"/>
              <a:t> </a:t>
            </a:r>
            <a:r>
              <a:rPr lang="ru-RU" dirty="0" err="1" smtClean="0"/>
              <a:t>порушення</a:t>
            </a:r>
            <a:r>
              <a:rPr lang="ru-RU" dirty="0" smtClean="0"/>
              <a:t>. </a:t>
            </a:r>
            <a:r>
              <a:rPr lang="ru-RU" dirty="0" err="1" smtClean="0"/>
              <a:t>Прийом</a:t>
            </a:r>
            <a:r>
              <a:rPr lang="ru-RU" dirty="0" smtClean="0"/>
              <a:t> </a:t>
            </a:r>
            <a:r>
              <a:rPr lang="ru-RU" dirty="0" err="1" smtClean="0"/>
              <a:t>препаратів</a:t>
            </a:r>
            <a:r>
              <a:rPr lang="ru-RU" dirty="0" smtClean="0"/>
              <a:t> </a:t>
            </a:r>
            <a:r>
              <a:rPr lang="ru-RU" dirty="0" err="1" smtClean="0"/>
              <a:t>групи</a:t>
            </a:r>
            <a:r>
              <a:rPr lang="ru-RU" dirty="0" smtClean="0"/>
              <a:t> </a:t>
            </a:r>
            <a:r>
              <a:rPr lang="ru-RU" dirty="0" err="1" smtClean="0"/>
              <a:t>антибіотиків</a:t>
            </a:r>
            <a:r>
              <a:rPr lang="ru-RU" dirty="0" smtClean="0"/>
              <a:t>, </a:t>
            </a:r>
            <a:r>
              <a:rPr lang="ru-RU" dirty="0" err="1" smtClean="0"/>
              <a:t>сульфаніламідів</a:t>
            </a:r>
            <a:r>
              <a:rPr lang="ru-RU" dirty="0" smtClean="0"/>
              <a:t> </a:t>
            </a:r>
            <a:r>
              <a:rPr lang="ru-RU" dirty="0" err="1" smtClean="0"/>
              <a:t>і</a:t>
            </a:r>
            <a:r>
              <a:rPr lang="ru-RU" dirty="0" smtClean="0"/>
              <a:t> </a:t>
            </a:r>
            <a:r>
              <a:rPr lang="ru-RU" dirty="0" err="1" smtClean="0"/>
              <a:t>застосування</a:t>
            </a:r>
            <a:r>
              <a:rPr lang="ru-RU" dirty="0" smtClean="0"/>
              <a:t> </a:t>
            </a:r>
            <a:r>
              <a:rPr lang="ru-RU" dirty="0" err="1" smtClean="0"/>
              <a:t>новокаїну-утримуючих</a:t>
            </a:r>
            <a:r>
              <a:rPr lang="ru-RU" dirty="0" smtClean="0"/>
              <a:t> </a:t>
            </a:r>
            <a:r>
              <a:rPr lang="ru-RU" dirty="0" err="1" smtClean="0"/>
              <a:t>препаратів</a:t>
            </a:r>
            <a:r>
              <a:rPr lang="ru-RU" dirty="0" smtClean="0"/>
              <a:t> </a:t>
            </a:r>
            <a:r>
              <a:rPr lang="ru-RU" dirty="0" err="1" smtClean="0"/>
              <a:t>найбільш</a:t>
            </a:r>
            <a:r>
              <a:rPr lang="ru-RU" dirty="0" smtClean="0"/>
              <a:t> часто </a:t>
            </a:r>
            <a:r>
              <a:rPr lang="ru-RU" dirty="0" err="1" smtClean="0"/>
              <a:t>провокує</a:t>
            </a:r>
            <a:r>
              <a:rPr lang="ru-RU" dirty="0" smtClean="0"/>
              <a:t> </a:t>
            </a:r>
            <a:r>
              <a:rPr lang="ru-RU" dirty="0" err="1" smtClean="0"/>
              <a:t>Медикаментозний</a:t>
            </a:r>
            <a:r>
              <a:rPr lang="ru-RU" dirty="0" smtClean="0"/>
              <a:t> дерматит. Дерматит </a:t>
            </a:r>
            <a:r>
              <a:rPr lang="ru-RU" dirty="0" err="1" smtClean="0"/>
              <a:t>алергічного</a:t>
            </a:r>
            <a:r>
              <a:rPr lang="ru-RU" dirty="0" smtClean="0"/>
              <a:t> характеру </a:t>
            </a:r>
            <a:r>
              <a:rPr lang="ru-RU" dirty="0" err="1" smtClean="0"/>
              <a:t>може</a:t>
            </a:r>
            <a:r>
              <a:rPr lang="ru-RU" dirty="0" smtClean="0"/>
              <a:t> </a:t>
            </a:r>
            <a:r>
              <a:rPr lang="ru-RU" dirty="0" err="1" smtClean="0"/>
              <a:t>виникнути</a:t>
            </a:r>
            <a:r>
              <a:rPr lang="ru-RU" dirty="0" smtClean="0"/>
              <a:t> в </a:t>
            </a:r>
            <a:r>
              <a:rPr lang="ru-RU" dirty="0" err="1" smtClean="0"/>
              <a:t>результаті</a:t>
            </a:r>
            <a:r>
              <a:rPr lang="ru-RU" dirty="0" smtClean="0"/>
              <a:t> </a:t>
            </a:r>
            <a:r>
              <a:rPr lang="ru-RU" dirty="0" err="1" smtClean="0"/>
              <a:t>порушення</a:t>
            </a:r>
            <a:r>
              <a:rPr lang="ru-RU" dirty="0" smtClean="0"/>
              <a:t> режиму </a:t>
            </a:r>
            <a:r>
              <a:rPr lang="ru-RU" dirty="0" err="1" smtClean="0"/>
              <a:t>харчування</a:t>
            </a:r>
            <a:r>
              <a:rPr lang="ru-RU" dirty="0" smtClean="0"/>
              <a:t> . </a:t>
            </a:r>
            <a:r>
              <a:rPr lang="ru-RU" dirty="0" err="1" smtClean="0"/>
              <a:t>Зловживання</a:t>
            </a:r>
            <a:r>
              <a:rPr lang="ru-RU" dirty="0" smtClean="0"/>
              <a:t> косметикою, </a:t>
            </a:r>
            <a:r>
              <a:rPr lang="ru-RU" dirty="0" err="1" smtClean="0"/>
              <a:t>нестача</a:t>
            </a:r>
            <a:r>
              <a:rPr lang="ru-RU" dirty="0" smtClean="0"/>
              <a:t> </a:t>
            </a:r>
            <a:r>
              <a:rPr lang="ru-RU" dirty="0" err="1" smtClean="0"/>
              <a:t>вітамінів</a:t>
            </a:r>
            <a:r>
              <a:rPr lang="ru-RU" dirty="0" smtClean="0"/>
              <a:t> А </a:t>
            </a:r>
            <a:r>
              <a:rPr lang="ru-RU" dirty="0" err="1" smtClean="0"/>
              <a:t>і</a:t>
            </a:r>
            <a:r>
              <a:rPr lang="ru-RU" dirty="0" smtClean="0"/>
              <a:t> Е.</a:t>
            </a:r>
            <a:endParaRPr lang="ru-RU" dirty="0">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normAutofit/>
          </a:bodyPr>
          <a:lstStyle/>
          <a:p>
            <a:r>
              <a:rPr lang="ru-RU" b="1" dirty="0" err="1" smtClean="0">
                <a:solidFill>
                  <a:schemeClr val="accent1">
                    <a:lumMod val="50000"/>
                  </a:schemeClr>
                </a:solidFill>
              </a:rPr>
              <a:t>симптоми</a:t>
            </a:r>
            <a:r>
              <a:rPr lang="ru-RU" b="1" dirty="0" smtClean="0">
                <a:solidFill>
                  <a:schemeClr val="accent1">
                    <a:lumMod val="50000"/>
                  </a:schemeClr>
                </a:solidFill>
              </a:rPr>
              <a:t>  ДЕРМАТИТУ</a:t>
            </a:r>
            <a:endParaRPr lang="ru-RU" dirty="0">
              <a:solidFill>
                <a:schemeClr val="accent1">
                  <a:lumMod val="50000"/>
                </a:schemeClr>
              </a:solidFill>
            </a:endParaRPr>
          </a:p>
        </p:txBody>
      </p:sp>
      <p:sp>
        <p:nvSpPr>
          <p:cNvPr id="3" name="Текст 2"/>
          <p:cNvSpPr>
            <a:spLocks noGrp="1"/>
          </p:cNvSpPr>
          <p:nvPr>
            <p:ph idx="1"/>
          </p:nvPr>
        </p:nvSpPr>
        <p:spPr>
          <a:xfrm>
            <a:off x="500034" y="1428736"/>
            <a:ext cx="8186766" cy="4572000"/>
          </a:xfrm>
        </p:spPr>
        <p:txBody>
          <a:bodyPr>
            <a:normAutofit lnSpcReduction="10000"/>
          </a:bodyPr>
          <a:lstStyle/>
          <a:p>
            <a:r>
              <a:rPr lang="ru-RU" dirty="0" err="1" smtClean="0">
                <a:solidFill>
                  <a:schemeClr val="tx1"/>
                </a:solidFill>
              </a:rPr>
              <a:t>запальне</a:t>
            </a:r>
            <a:r>
              <a:rPr lang="ru-RU" dirty="0" smtClean="0">
                <a:solidFill>
                  <a:schemeClr val="tx1"/>
                </a:solidFill>
              </a:rPr>
              <a:t> </a:t>
            </a:r>
            <a:r>
              <a:rPr lang="ru-RU" dirty="0" err="1" smtClean="0">
                <a:solidFill>
                  <a:schemeClr val="tx1"/>
                </a:solidFill>
              </a:rPr>
              <a:t>почервоніння</a:t>
            </a:r>
            <a:endParaRPr lang="ru-RU" dirty="0" smtClean="0">
              <a:solidFill>
                <a:schemeClr val="tx1"/>
              </a:solidFill>
            </a:endParaRPr>
          </a:p>
          <a:p>
            <a:r>
              <a:rPr lang="ru-RU" dirty="0" err="1" smtClean="0">
                <a:solidFill>
                  <a:schemeClr val="tx1"/>
                </a:solidFill>
              </a:rPr>
              <a:t>набряклість</a:t>
            </a:r>
            <a:endParaRPr lang="ru-RU" dirty="0" smtClean="0">
              <a:solidFill>
                <a:schemeClr val="tx1"/>
              </a:solidFill>
            </a:endParaRPr>
          </a:p>
          <a:p>
            <a:r>
              <a:rPr lang="ru-RU" dirty="0" err="1" smtClean="0">
                <a:solidFill>
                  <a:schemeClr val="tx1"/>
                </a:solidFill>
              </a:rPr>
              <a:t>свербіж</a:t>
            </a:r>
            <a:endParaRPr lang="ru-RU" dirty="0" smtClean="0">
              <a:solidFill>
                <a:schemeClr val="tx1"/>
              </a:solidFill>
            </a:endParaRPr>
          </a:p>
          <a:p>
            <a:r>
              <a:rPr lang="ru-RU" dirty="0" err="1" smtClean="0">
                <a:solidFill>
                  <a:schemeClr val="tx1"/>
                </a:solidFill>
              </a:rPr>
              <a:t>печіння</a:t>
            </a:r>
            <a:endParaRPr lang="ru-RU" dirty="0" smtClean="0">
              <a:solidFill>
                <a:schemeClr val="tx1"/>
              </a:solidFill>
            </a:endParaRPr>
          </a:p>
          <a:p>
            <a:r>
              <a:rPr lang="ru-RU" dirty="0" err="1" smtClean="0">
                <a:solidFill>
                  <a:schemeClr val="tx1"/>
                </a:solidFill>
              </a:rPr>
              <a:t>підвищення</a:t>
            </a:r>
            <a:r>
              <a:rPr lang="ru-RU" dirty="0" smtClean="0">
                <a:solidFill>
                  <a:schemeClr val="tx1"/>
                </a:solidFill>
              </a:rPr>
              <a:t> </a:t>
            </a:r>
            <a:r>
              <a:rPr lang="ru-RU" dirty="0" err="1" smtClean="0">
                <a:solidFill>
                  <a:schemeClr val="tx1"/>
                </a:solidFill>
              </a:rPr>
              <a:t>температури</a:t>
            </a:r>
            <a:r>
              <a:rPr lang="ru-RU" dirty="0" smtClean="0">
                <a:solidFill>
                  <a:schemeClr val="tx1"/>
                </a:solidFill>
              </a:rPr>
              <a:t> </a:t>
            </a:r>
            <a:r>
              <a:rPr lang="ru-RU" dirty="0" err="1" smtClean="0">
                <a:solidFill>
                  <a:schemeClr val="tx1"/>
                </a:solidFill>
              </a:rPr>
              <a:t>шкіри</a:t>
            </a:r>
            <a:r>
              <a:rPr lang="ru-RU" dirty="0" smtClean="0">
                <a:solidFill>
                  <a:schemeClr val="tx1"/>
                </a:solidFill>
              </a:rPr>
              <a:t> в </a:t>
            </a:r>
            <a:r>
              <a:rPr lang="ru-RU" dirty="0" err="1" smtClean="0">
                <a:solidFill>
                  <a:schemeClr val="tx1"/>
                </a:solidFill>
              </a:rPr>
              <a:t>місці</a:t>
            </a:r>
            <a:r>
              <a:rPr lang="ru-RU" dirty="0" smtClean="0">
                <a:solidFill>
                  <a:schemeClr val="tx1"/>
                </a:solidFill>
              </a:rPr>
              <a:t> </a:t>
            </a:r>
            <a:r>
              <a:rPr lang="ru-RU" dirty="0" err="1" smtClean="0">
                <a:solidFill>
                  <a:schemeClr val="tx1"/>
                </a:solidFill>
              </a:rPr>
              <a:t>запалення</a:t>
            </a:r>
            <a:endParaRPr lang="ru-RU" dirty="0" smtClean="0">
              <a:solidFill>
                <a:schemeClr val="tx1"/>
              </a:solidFill>
            </a:endParaRPr>
          </a:p>
          <a:p>
            <a:r>
              <a:rPr lang="ru-RU" dirty="0" err="1" smtClean="0">
                <a:solidFill>
                  <a:schemeClr val="tx1"/>
                </a:solidFill>
              </a:rPr>
              <a:t>відчуття</a:t>
            </a:r>
            <a:r>
              <a:rPr lang="ru-RU" dirty="0" smtClean="0">
                <a:solidFill>
                  <a:schemeClr val="tx1"/>
                </a:solidFill>
              </a:rPr>
              <a:t> жару в </a:t>
            </a:r>
            <a:r>
              <a:rPr lang="ru-RU" dirty="0" err="1" smtClean="0">
                <a:solidFill>
                  <a:schemeClr val="tx1"/>
                </a:solidFill>
              </a:rPr>
              <a:t>місці</a:t>
            </a:r>
            <a:r>
              <a:rPr lang="ru-RU" dirty="0" smtClean="0">
                <a:solidFill>
                  <a:schemeClr val="tx1"/>
                </a:solidFill>
              </a:rPr>
              <a:t> </a:t>
            </a:r>
            <a:r>
              <a:rPr lang="ru-RU" dirty="0" err="1" smtClean="0">
                <a:solidFill>
                  <a:schemeClr val="tx1"/>
                </a:solidFill>
              </a:rPr>
              <a:t>запалення</a:t>
            </a:r>
            <a:endParaRPr lang="ru-RU" dirty="0" smtClean="0">
              <a:solidFill>
                <a:schemeClr val="tx1"/>
              </a:solidFill>
            </a:endParaRPr>
          </a:p>
          <a:p>
            <a:r>
              <a:rPr lang="ru-RU" dirty="0" err="1" smtClean="0">
                <a:solidFill>
                  <a:schemeClr val="tx1"/>
                </a:solidFill>
              </a:rPr>
              <a:t>поява</a:t>
            </a:r>
            <a:r>
              <a:rPr lang="ru-RU" dirty="0" smtClean="0">
                <a:solidFill>
                  <a:schemeClr val="tx1"/>
                </a:solidFill>
              </a:rPr>
              <a:t> </a:t>
            </a:r>
            <a:r>
              <a:rPr lang="ru-RU" dirty="0" err="1" smtClean="0">
                <a:solidFill>
                  <a:schemeClr val="tx1"/>
                </a:solidFill>
              </a:rPr>
              <a:t>пухирів</a:t>
            </a:r>
            <a:r>
              <a:rPr lang="ru-RU" dirty="0" smtClean="0">
                <a:solidFill>
                  <a:schemeClr val="tx1"/>
                </a:solidFill>
              </a:rPr>
              <a:t>, </a:t>
            </a:r>
            <a:r>
              <a:rPr lang="ru-RU" dirty="0" err="1" smtClean="0">
                <a:solidFill>
                  <a:schemeClr val="tx1"/>
                </a:solidFill>
              </a:rPr>
              <a:t>бульбашок</a:t>
            </a:r>
            <a:r>
              <a:rPr lang="ru-RU" dirty="0" smtClean="0">
                <a:solidFill>
                  <a:schemeClr val="tx1"/>
                </a:solidFill>
              </a:rPr>
              <a:t> ...</a:t>
            </a:r>
            <a:endParaRPr lang="ru-RU" dirty="0">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normAutofit/>
          </a:bodyPr>
          <a:lstStyle/>
          <a:p>
            <a:r>
              <a:rPr lang="ru-RU" b="1" dirty="0" err="1" smtClean="0">
                <a:solidFill>
                  <a:schemeClr val="accent1">
                    <a:lumMod val="50000"/>
                  </a:schemeClr>
                </a:solidFill>
              </a:rPr>
              <a:t>Профілактика</a:t>
            </a:r>
            <a:r>
              <a:rPr lang="ru-RU" b="1" dirty="0" smtClean="0">
                <a:solidFill>
                  <a:schemeClr val="accent1">
                    <a:lumMod val="50000"/>
                  </a:schemeClr>
                </a:solidFill>
              </a:rPr>
              <a:t> дерматиту</a:t>
            </a:r>
            <a:endParaRPr lang="ru-RU" dirty="0">
              <a:solidFill>
                <a:schemeClr val="accent1">
                  <a:lumMod val="50000"/>
                </a:schemeClr>
              </a:solidFill>
            </a:endParaRPr>
          </a:p>
        </p:txBody>
      </p:sp>
      <p:sp>
        <p:nvSpPr>
          <p:cNvPr id="3" name="Текст 2"/>
          <p:cNvSpPr>
            <a:spLocks noGrp="1"/>
          </p:cNvSpPr>
          <p:nvPr>
            <p:ph idx="1"/>
          </p:nvPr>
        </p:nvSpPr>
        <p:spPr>
          <a:xfrm>
            <a:off x="500034" y="1447800"/>
            <a:ext cx="8186766" cy="4572000"/>
          </a:xfrm>
        </p:spPr>
        <p:txBody>
          <a:bodyPr>
            <a:normAutofit/>
          </a:bodyPr>
          <a:lstStyle/>
          <a:p>
            <a:r>
              <a:rPr lang="uk-UA" sz="3600" b="1" dirty="0" smtClean="0"/>
              <a:t>припинення дії подразника. </a:t>
            </a:r>
            <a:endParaRPr lang="ru-RU" sz="3600" b="1" dirty="0" smtClean="0"/>
          </a:p>
          <a:p>
            <a:r>
              <a:rPr lang="uk-UA" sz="3600" b="1" dirty="0" smtClean="0"/>
              <a:t>дотримання режиму харчування.</a:t>
            </a:r>
          </a:p>
          <a:p>
            <a:r>
              <a:rPr lang="ru-RU" sz="3600" b="1" dirty="0" smtClean="0"/>
              <a:t> </a:t>
            </a:r>
            <a:r>
              <a:rPr lang="ru-RU" sz="3600" b="1" dirty="0" err="1" smtClean="0"/>
              <a:t>дотримання</a:t>
            </a:r>
            <a:r>
              <a:rPr lang="ru-RU" sz="3600" b="1" dirty="0" smtClean="0"/>
              <a:t> </a:t>
            </a:r>
            <a:r>
              <a:rPr lang="ru-RU" sz="3600" b="1" dirty="0" err="1" smtClean="0"/>
              <a:t>особистої</a:t>
            </a:r>
            <a:r>
              <a:rPr lang="ru-RU" sz="3600" b="1" dirty="0" smtClean="0"/>
              <a:t> </a:t>
            </a:r>
            <a:r>
              <a:rPr lang="ru-RU" sz="3600" b="1" dirty="0" err="1" smtClean="0"/>
              <a:t>гігієни</a:t>
            </a:r>
            <a:r>
              <a:rPr lang="ru-RU" sz="3600" b="1" dirty="0" smtClean="0"/>
              <a:t> та </a:t>
            </a:r>
            <a:r>
              <a:rPr lang="ru-RU" sz="3600" b="1" dirty="0" err="1" smtClean="0"/>
              <a:t>санітарно-гігієнічних</a:t>
            </a:r>
            <a:r>
              <a:rPr lang="ru-RU" sz="3600" b="1" dirty="0" smtClean="0"/>
              <a:t> норм.</a:t>
            </a:r>
          </a:p>
          <a:p>
            <a:r>
              <a:rPr lang="uk-UA" sz="3600" b="1" dirty="0" smtClean="0"/>
              <a:t>при появі дерматиту краще звернутися до лікаря, а не займатися самолікуванням.</a:t>
            </a:r>
          </a:p>
          <a:p>
            <a:endParaRPr lang="uk-UA" sz="3600" b="1" dirty="0" smtClean="0"/>
          </a:p>
          <a:p>
            <a:endParaRPr lang="ru-RU" sz="2400" dirty="0" smtClean="0"/>
          </a:p>
          <a:p>
            <a:endParaRPr lang="ru-RU" sz="2400" dirty="0" smtClean="0"/>
          </a:p>
          <a:p>
            <a:pPr lvl="2"/>
            <a:endParaRPr lang="ru-RU" dirty="0">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ru-RU" b="1" dirty="0" smtClean="0">
                <a:solidFill>
                  <a:schemeClr val="accent1">
                    <a:lumMod val="50000"/>
                  </a:schemeClr>
                </a:solidFill>
              </a:rPr>
              <a:t>ВІТИЛІГО</a:t>
            </a:r>
            <a:endParaRPr lang="ru-RU" dirty="0">
              <a:solidFill>
                <a:schemeClr val="accent1">
                  <a:lumMod val="50000"/>
                </a:schemeClr>
              </a:solidFill>
            </a:endParaRPr>
          </a:p>
        </p:txBody>
      </p:sp>
      <p:sp>
        <p:nvSpPr>
          <p:cNvPr id="3" name="Текст 2"/>
          <p:cNvSpPr>
            <a:spLocks noGrp="1"/>
          </p:cNvSpPr>
          <p:nvPr>
            <p:ph idx="1"/>
          </p:nvPr>
        </p:nvSpPr>
        <p:spPr>
          <a:xfrm>
            <a:off x="571472" y="1447800"/>
            <a:ext cx="8115328" cy="4572000"/>
          </a:xfrm>
        </p:spPr>
        <p:txBody>
          <a:bodyPr>
            <a:normAutofit/>
          </a:bodyPr>
          <a:lstStyle/>
          <a:p>
            <a:pPr>
              <a:buNone/>
            </a:pPr>
            <a:r>
              <a:rPr lang="ru-RU" b="1" dirty="0" smtClean="0"/>
              <a:t>  </a:t>
            </a:r>
            <a:r>
              <a:rPr lang="ru-RU" b="1" dirty="0" err="1" smtClean="0"/>
              <a:t>Вітиліго</a:t>
            </a:r>
            <a:r>
              <a:rPr lang="ru-RU" dirty="0" smtClean="0"/>
              <a:t> - </a:t>
            </a:r>
            <a:r>
              <a:rPr lang="ru-RU" dirty="0" err="1" smtClean="0"/>
              <a:t>це</a:t>
            </a:r>
            <a:r>
              <a:rPr lang="ru-RU" dirty="0" smtClean="0"/>
              <a:t> </a:t>
            </a:r>
            <a:r>
              <a:rPr lang="ru-RU" dirty="0" err="1" smtClean="0"/>
              <a:t>хронічне</a:t>
            </a:r>
            <a:r>
              <a:rPr lang="ru-RU" dirty="0" smtClean="0"/>
              <a:t> </a:t>
            </a:r>
            <a:r>
              <a:rPr lang="ru-RU" dirty="0" err="1" smtClean="0"/>
              <a:t>захворювання</a:t>
            </a:r>
            <a:r>
              <a:rPr lang="ru-RU" dirty="0" smtClean="0"/>
              <a:t> </a:t>
            </a:r>
            <a:r>
              <a:rPr lang="ru-RU" dirty="0" err="1" smtClean="0"/>
              <a:t>шкіри</a:t>
            </a:r>
            <a:r>
              <a:rPr lang="ru-RU" dirty="0" smtClean="0"/>
              <a:t>, за </a:t>
            </a:r>
            <a:r>
              <a:rPr lang="ru-RU" dirty="0" err="1" smtClean="0"/>
              <a:t>якого</a:t>
            </a:r>
            <a:r>
              <a:rPr lang="ru-RU" dirty="0" smtClean="0"/>
              <a:t> </a:t>
            </a:r>
            <a:r>
              <a:rPr lang="ru-RU" dirty="0" err="1" smtClean="0"/>
              <a:t>спостерігається</a:t>
            </a:r>
            <a:r>
              <a:rPr lang="ru-RU" dirty="0" smtClean="0"/>
              <a:t> </a:t>
            </a:r>
            <a:r>
              <a:rPr lang="ru-RU" dirty="0" err="1" smtClean="0"/>
              <a:t>поява</a:t>
            </a:r>
            <a:r>
              <a:rPr lang="ru-RU" dirty="0" smtClean="0"/>
              <a:t> </a:t>
            </a:r>
            <a:r>
              <a:rPr lang="ru-RU" dirty="0" err="1" smtClean="0"/>
              <a:t>розлогих</a:t>
            </a:r>
            <a:r>
              <a:rPr lang="ru-RU" dirty="0" smtClean="0"/>
              <a:t>, часто </a:t>
            </a:r>
            <a:r>
              <a:rPr lang="ru-RU" dirty="0" err="1" smtClean="0"/>
              <a:t>спотворюючих</a:t>
            </a:r>
            <a:r>
              <a:rPr lang="ru-RU" dirty="0" smtClean="0"/>
              <a:t> </a:t>
            </a:r>
            <a:r>
              <a:rPr lang="ru-RU" dirty="0" err="1" smtClean="0"/>
              <a:t>білявих</a:t>
            </a:r>
            <a:r>
              <a:rPr lang="ru-RU" dirty="0" smtClean="0"/>
              <a:t> </a:t>
            </a:r>
            <a:r>
              <a:rPr lang="ru-RU" dirty="0" err="1" smtClean="0"/>
              <a:t>ділянок</a:t>
            </a:r>
            <a:r>
              <a:rPr lang="ru-RU" dirty="0" smtClean="0"/>
              <a:t> </a:t>
            </a:r>
            <a:r>
              <a:rPr lang="ru-RU" dirty="0" err="1" smtClean="0"/>
              <a:t>депігментації</a:t>
            </a:r>
            <a:r>
              <a:rPr lang="ru-RU" dirty="0" smtClean="0"/>
              <a:t> на </a:t>
            </a:r>
            <a:r>
              <a:rPr lang="ru-RU" dirty="0" err="1" smtClean="0"/>
              <a:t>шкірі</a:t>
            </a:r>
            <a:r>
              <a:rPr lang="ru-RU" dirty="0" smtClean="0"/>
              <a:t> </a:t>
            </a:r>
            <a:r>
              <a:rPr lang="ru-RU" dirty="0" err="1" smtClean="0"/>
              <a:t>хворих</a:t>
            </a:r>
            <a:r>
              <a:rPr lang="ru-RU" dirty="0" smtClean="0"/>
              <a:t>.</a:t>
            </a:r>
            <a:endParaRPr lang="ru-RU" dirty="0">
              <a:solidFill>
                <a:schemeClr val="tx1"/>
              </a:solidFill>
            </a:endParaRPr>
          </a:p>
        </p:txBody>
      </p:sp>
      <p:pic>
        <p:nvPicPr>
          <p:cNvPr id="4" name="Рисунок 3" descr="е2.jpg"/>
          <p:cNvPicPr>
            <a:picLocks noChangeAspect="1"/>
          </p:cNvPicPr>
          <p:nvPr/>
        </p:nvPicPr>
        <p:blipFill>
          <a:blip r:embed="rId2" cstate="print"/>
          <a:stretch>
            <a:fillRect/>
          </a:stretch>
        </p:blipFill>
        <p:spPr>
          <a:xfrm>
            <a:off x="3286116" y="3857628"/>
            <a:ext cx="2722092" cy="1960332"/>
          </a:xfrm>
          <a:prstGeom prst="rect">
            <a:avLst/>
          </a:prstGeom>
        </p:spPr>
      </p:pic>
      <p:pic>
        <p:nvPicPr>
          <p:cNvPr id="5" name="Рисунок 4" descr="http://dermalatlas.ru/wp-content/uploads/2014/04/vitiligo-foto-02.jpg"/>
          <p:cNvPicPr/>
          <p:nvPr/>
        </p:nvPicPr>
        <p:blipFill>
          <a:blip r:embed="rId3"/>
          <a:srcRect/>
          <a:stretch>
            <a:fillRect/>
          </a:stretch>
        </p:blipFill>
        <p:spPr bwMode="auto">
          <a:xfrm>
            <a:off x="1071538" y="3857628"/>
            <a:ext cx="1655299" cy="1928825"/>
          </a:xfrm>
          <a:prstGeom prst="rect">
            <a:avLst/>
          </a:prstGeom>
          <a:noFill/>
          <a:ln w="9525">
            <a:noFill/>
            <a:miter lim="800000"/>
            <a:headEnd/>
            <a:tailEnd/>
          </a:ln>
        </p:spPr>
      </p:pic>
      <p:pic>
        <p:nvPicPr>
          <p:cNvPr id="6" name="Рисунок 5" descr="http://www.paper.bookmed.info/i/img/19a/19.jpg"/>
          <p:cNvPicPr/>
          <p:nvPr/>
        </p:nvPicPr>
        <p:blipFill>
          <a:blip r:embed="rId4"/>
          <a:srcRect/>
          <a:stretch>
            <a:fillRect/>
          </a:stretch>
        </p:blipFill>
        <p:spPr bwMode="auto">
          <a:xfrm>
            <a:off x="6572264" y="3143248"/>
            <a:ext cx="1785950" cy="2643206"/>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939784"/>
          </a:xfrm>
        </p:spPr>
        <p:txBody>
          <a:bodyPr/>
          <a:lstStyle/>
          <a:p>
            <a:r>
              <a:rPr lang="uk-UA" b="1" dirty="0" smtClean="0">
                <a:solidFill>
                  <a:schemeClr val="accent1">
                    <a:lumMod val="50000"/>
                  </a:schemeClr>
                </a:solidFill>
              </a:rPr>
              <a:t>Опис і причини</a:t>
            </a:r>
            <a:endParaRPr lang="ru-RU" dirty="0">
              <a:solidFill>
                <a:schemeClr val="accent1">
                  <a:lumMod val="50000"/>
                </a:schemeClr>
              </a:solidFill>
            </a:endParaRPr>
          </a:p>
        </p:txBody>
      </p:sp>
      <p:sp>
        <p:nvSpPr>
          <p:cNvPr id="3" name="Текст 2"/>
          <p:cNvSpPr>
            <a:spLocks noGrp="1"/>
          </p:cNvSpPr>
          <p:nvPr>
            <p:ph idx="1"/>
          </p:nvPr>
        </p:nvSpPr>
        <p:spPr>
          <a:xfrm>
            <a:off x="571472" y="1447800"/>
            <a:ext cx="8115328" cy="4572000"/>
          </a:xfrm>
        </p:spPr>
        <p:txBody>
          <a:bodyPr>
            <a:normAutofit fontScale="70000" lnSpcReduction="20000"/>
          </a:bodyPr>
          <a:lstStyle/>
          <a:p>
            <a:r>
              <a:rPr lang="ru-RU" b="1" dirty="0" smtClean="0"/>
              <a:t>  </a:t>
            </a:r>
            <a:r>
              <a:rPr lang="uk-UA" dirty="0" err="1" smtClean="0"/>
              <a:t>Вітиліго</a:t>
            </a:r>
            <a:r>
              <a:rPr lang="uk-UA" dirty="0" smtClean="0"/>
              <a:t> характеризується розвитком на шкірі (переважно на</a:t>
            </a:r>
            <a:r>
              <a:rPr lang="ru-RU" dirty="0" smtClean="0"/>
              <a:t> </a:t>
            </a:r>
            <a:r>
              <a:rPr lang="uk-UA" dirty="0" smtClean="0"/>
              <a:t>обличчі,</a:t>
            </a:r>
            <a:r>
              <a:rPr lang="ru-RU" dirty="0" smtClean="0"/>
              <a:t> </a:t>
            </a:r>
            <a:r>
              <a:rPr lang="uk-UA" dirty="0" smtClean="0"/>
              <a:t>шиї, кистях) людини, у</a:t>
            </a:r>
            <a:r>
              <a:rPr lang="ru-RU" dirty="0" smtClean="0"/>
              <a:t> </a:t>
            </a:r>
            <a:r>
              <a:rPr lang="uk-UA" dirty="0" smtClean="0"/>
              <a:t>волоссі,</a:t>
            </a:r>
            <a:r>
              <a:rPr lang="ru-RU" dirty="0" smtClean="0"/>
              <a:t> </a:t>
            </a:r>
            <a:r>
              <a:rPr lang="uk-UA" dirty="0" smtClean="0"/>
              <a:t>сітківці</a:t>
            </a:r>
            <a:r>
              <a:rPr lang="ru-RU" dirty="0" smtClean="0"/>
              <a:t> </a:t>
            </a:r>
            <a:r>
              <a:rPr lang="uk-UA" dirty="0" smtClean="0"/>
              <a:t>очей</a:t>
            </a:r>
            <a:r>
              <a:rPr lang="ru-RU" dirty="0" smtClean="0"/>
              <a:t> </a:t>
            </a:r>
            <a:r>
              <a:rPr lang="uk-UA" dirty="0" smtClean="0"/>
              <a:t>різних за формою і розміром знебарвлених плям (</a:t>
            </a:r>
            <a:r>
              <a:rPr lang="uk-UA" dirty="0" err="1" smtClean="0"/>
              <a:t>плям</a:t>
            </a:r>
            <a:r>
              <a:rPr lang="uk-UA" dirty="0" smtClean="0"/>
              <a:t> білих кольорів), тобто порушення</a:t>
            </a:r>
            <a:r>
              <a:rPr lang="ru-RU" dirty="0" smtClean="0"/>
              <a:t> </a:t>
            </a:r>
            <a:r>
              <a:rPr lang="uk-UA" dirty="0" smtClean="0"/>
              <a:t>пігментації, які можуть поширюватись і зливатись.</a:t>
            </a:r>
            <a:endParaRPr lang="ru-RU" dirty="0" smtClean="0"/>
          </a:p>
          <a:p>
            <a:r>
              <a:rPr lang="ru-RU" dirty="0" err="1" smtClean="0"/>
              <a:t>Суб'єктивних</a:t>
            </a:r>
            <a:r>
              <a:rPr lang="ru-RU" dirty="0" smtClean="0"/>
              <a:t> </a:t>
            </a:r>
            <a:r>
              <a:rPr lang="ru-RU" dirty="0" err="1" smtClean="0"/>
              <a:t>відчуттів</a:t>
            </a:r>
            <a:r>
              <a:rPr lang="ru-RU" dirty="0" smtClean="0"/>
              <a:t> (</a:t>
            </a:r>
            <a:r>
              <a:rPr lang="ru-RU" dirty="0" err="1" smtClean="0"/>
              <a:t>крім</a:t>
            </a:r>
            <a:r>
              <a:rPr lang="ru-RU" dirty="0" smtClean="0"/>
              <a:t> </a:t>
            </a:r>
            <a:r>
              <a:rPr lang="ru-RU" dirty="0" err="1" smtClean="0"/>
              <a:t>психологічних</a:t>
            </a:r>
            <a:r>
              <a:rPr lang="ru-RU" dirty="0" smtClean="0"/>
              <a:t> дискомфорту) при </a:t>
            </a:r>
            <a:r>
              <a:rPr lang="ru-RU" dirty="0" err="1" smtClean="0"/>
              <a:t>вітиліго</a:t>
            </a:r>
            <a:r>
              <a:rPr lang="ru-RU" dirty="0" smtClean="0"/>
              <a:t> </a:t>
            </a:r>
            <a:r>
              <a:rPr lang="ru-RU" dirty="0" err="1" smtClean="0"/>
              <a:t>немає</a:t>
            </a:r>
            <a:r>
              <a:rPr lang="ru-RU" dirty="0" smtClean="0"/>
              <a:t>.</a:t>
            </a:r>
          </a:p>
          <a:p>
            <a:r>
              <a:rPr lang="ru-RU" dirty="0" smtClean="0"/>
              <a:t>Хвороба </a:t>
            </a:r>
            <a:r>
              <a:rPr lang="ru-RU" dirty="0" err="1" smtClean="0"/>
              <a:t>може</a:t>
            </a:r>
            <a:r>
              <a:rPr lang="ru-RU" dirty="0" smtClean="0"/>
              <a:t> </a:t>
            </a:r>
            <a:r>
              <a:rPr lang="ru-RU" dirty="0" err="1" smtClean="0"/>
              <a:t>розпочатися</a:t>
            </a:r>
            <a:r>
              <a:rPr lang="ru-RU" dirty="0" smtClean="0"/>
              <a:t> в </a:t>
            </a:r>
            <a:r>
              <a:rPr lang="ru-RU" dirty="0" err="1" smtClean="0"/>
              <a:t>будь-якому</a:t>
            </a:r>
            <a:r>
              <a:rPr lang="ru-RU" dirty="0" smtClean="0"/>
              <a:t> </a:t>
            </a:r>
            <a:r>
              <a:rPr lang="ru-RU" dirty="0" err="1" smtClean="0"/>
              <a:t>віці</a:t>
            </a:r>
            <a:r>
              <a:rPr lang="ru-RU" dirty="0" smtClean="0"/>
              <a:t>, </a:t>
            </a:r>
            <a:r>
              <a:rPr lang="ru-RU" dirty="0" err="1" smtClean="0"/>
              <a:t>але</a:t>
            </a:r>
            <a:r>
              <a:rPr lang="ru-RU" dirty="0" smtClean="0"/>
              <a:t> </a:t>
            </a:r>
            <a:r>
              <a:rPr lang="ru-RU" dirty="0" err="1" smtClean="0"/>
              <a:t>в</a:t>
            </a:r>
            <a:r>
              <a:rPr lang="ru-RU" dirty="0" smtClean="0"/>
              <a:t> 70 % </a:t>
            </a:r>
            <a:r>
              <a:rPr lang="ru-RU" dirty="0" err="1" smtClean="0"/>
              <a:t>випадків</a:t>
            </a:r>
            <a:r>
              <a:rPr lang="ru-RU" dirty="0" smtClean="0"/>
              <a:t> — до 20 </a:t>
            </a:r>
            <a:r>
              <a:rPr lang="ru-RU" dirty="0" err="1" smtClean="0"/>
              <a:t>років</a:t>
            </a:r>
            <a:r>
              <a:rPr lang="ru-RU" dirty="0" smtClean="0"/>
              <a:t>.</a:t>
            </a:r>
          </a:p>
          <a:p>
            <a:r>
              <a:rPr lang="ru-RU" dirty="0" err="1" smtClean="0"/>
              <a:t>Вітиліго</a:t>
            </a:r>
            <a:r>
              <a:rPr lang="ru-RU" dirty="0" smtClean="0"/>
              <a:t> </a:t>
            </a:r>
            <a:r>
              <a:rPr lang="ru-RU" dirty="0" err="1" smtClean="0"/>
              <a:t>розвивається</a:t>
            </a:r>
            <a:r>
              <a:rPr lang="ru-RU" dirty="0" smtClean="0"/>
              <a:t> </a:t>
            </a:r>
            <a:r>
              <a:rPr lang="ru-RU" dirty="0" err="1" smtClean="0"/>
              <a:t>внаслідок</a:t>
            </a:r>
            <a:r>
              <a:rPr lang="ru-RU" dirty="0" smtClean="0"/>
              <a:t> </a:t>
            </a:r>
            <a:r>
              <a:rPr lang="ru-RU" dirty="0" err="1" smtClean="0"/>
              <a:t>втрати</a:t>
            </a:r>
            <a:r>
              <a:rPr lang="ru-RU" dirty="0" smtClean="0"/>
              <a:t> </a:t>
            </a:r>
            <a:r>
              <a:rPr lang="ru-RU" dirty="0" err="1" smtClean="0"/>
              <a:t>або</a:t>
            </a:r>
            <a:r>
              <a:rPr lang="ru-RU" dirty="0" smtClean="0"/>
              <a:t> </a:t>
            </a:r>
            <a:r>
              <a:rPr lang="ru-RU" dirty="0" err="1" smtClean="0"/>
              <a:t>зниження</a:t>
            </a:r>
            <a:r>
              <a:rPr lang="ru-RU" dirty="0" smtClean="0"/>
              <a:t> </a:t>
            </a:r>
            <a:r>
              <a:rPr lang="ru-RU" dirty="0" err="1" smtClean="0"/>
              <a:t>функції</a:t>
            </a:r>
            <a:r>
              <a:rPr lang="ru-RU" dirty="0" smtClean="0"/>
              <a:t> </a:t>
            </a:r>
            <a:r>
              <a:rPr lang="ru-RU" i="1" dirty="0" err="1" smtClean="0"/>
              <a:t>меланоцитів</a:t>
            </a:r>
            <a:r>
              <a:rPr lang="ru-RU" dirty="0" smtClean="0"/>
              <a:t>. </a:t>
            </a:r>
            <a:r>
              <a:rPr lang="ru-RU" dirty="0" err="1" smtClean="0"/>
              <a:t>Однак</a:t>
            </a:r>
            <a:r>
              <a:rPr lang="ru-RU" dirty="0" smtClean="0"/>
              <a:t> остаточно причину </a:t>
            </a:r>
            <a:r>
              <a:rPr lang="ru-RU" dirty="0" err="1" smtClean="0"/>
              <a:t>захворювання</a:t>
            </a:r>
            <a:r>
              <a:rPr lang="ru-RU" dirty="0" smtClean="0"/>
              <a:t> не </a:t>
            </a:r>
            <a:r>
              <a:rPr lang="ru-RU" dirty="0" err="1" smtClean="0"/>
              <a:t>встановлено</a:t>
            </a:r>
            <a:r>
              <a:rPr lang="ru-RU" dirty="0" smtClean="0"/>
              <a:t>. </a:t>
            </a:r>
            <a:r>
              <a:rPr lang="ru-RU" dirty="0" err="1" smtClean="0"/>
              <a:t>Вважається</a:t>
            </a:r>
            <a:r>
              <a:rPr lang="ru-RU" dirty="0" smtClean="0"/>
              <a:t>, </a:t>
            </a:r>
            <a:r>
              <a:rPr lang="ru-RU" dirty="0" err="1" smtClean="0"/>
              <a:t>що</a:t>
            </a:r>
            <a:r>
              <a:rPr lang="ru-RU" dirty="0" smtClean="0"/>
              <a:t> </a:t>
            </a:r>
            <a:r>
              <a:rPr lang="ru-RU" dirty="0" err="1" smtClean="0"/>
              <a:t>вирішальну</a:t>
            </a:r>
            <a:r>
              <a:rPr lang="ru-RU" dirty="0" smtClean="0"/>
              <a:t> роль у </a:t>
            </a:r>
            <a:r>
              <a:rPr lang="ru-RU" dirty="0" err="1" smtClean="0"/>
              <a:t>виникненні</a:t>
            </a:r>
            <a:r>
              <a:rPr lang="ru-RU" dirty="0" smtClean="0"/>
              <a:t> </a:t>
            </a:r>
            <a:r>
              <a:rPr lang="ru-RU" dirty="0" err="1" smtClean="0"/>
              <a:t>вітиліго</a:t>
            </a:r>
            <a:r>
              <a:rPr lang="ru-RU" dirty="0" smtClean="0"/>
              <a:t> </a:t>
            </a:r>
            <a:r>
              <a:rPr lang="ru-RU" dirty="0" err="1" smtClean="0"/>
              <a:t>відіграють</a:t>
            </a:r>
            <a:r>
              <a:rPr lang="ru-RU" dirty="0" smtClean="0"/>
              <a:t> </a:t>
            </a:r>
            <a:r>
              <a:rPr lang="ru-RU" dirty="0" err="1" smtClean="0"/>
              <a:t>порушення</a:t>
            </a:r>
            <a:r>
              <a:rPr lang="ru-RU" dirty="0" smtClean="0"/>
              <a:t> </a:t>
            </a:r>
            <a:r>
              <a:rPr lang="ru-RU" dirty="0" err="1" smtClean="0"/>
              <a:t>діяльності</a:t>
            </a:r>
            <a:r>
              <a:rPr lang="ru-RU" dirty="0" smtClean="0"/>
              <a:t> </a:t>
            </a:r>
            <a:r>
              <a:rPr lang="ru-RU" dirty="0" err="1" smtClean="0"/>
              <a:t>нервової</a:t>
            </a:r>
            <a:r>
              <a:rPr lang="ru-RU" dirty="0" smtClean="0"/>
              <a:t> та </a:t>
            </a:r>
            <a:r>
              <a:rPr lang="ru-RU" dirty="0" err="1" smtClean="0"/>
              <a:t>ендокринної</a:t>
            </a:r>
            <a:r>
              <a:rPr lang="ru-RU" dirty="0" smtClean="0"/>
              <a:t> систем.</a:t>
            </a:r>
          </a:p>
          <a:p>
            <a:pPr>
              <a:buNone/>
            </a:pPr>
            <a:r>
              <a:rPr lang="ru-RU" dirty="0" smtClean="0"/>
              <a:t> </a:t>
            </a:r>
          </a:p>
          <a:p>
            <a:pPr>
              <a:buNone/>
            </a:pPr>
            <a:endParaRPr lang="ru-RU" dirty="0">
              <a:solidFill>
                <a:schemeClr val="tx1"/>
              </a:solidFill>
            </a:endParaRPr>
          </a:p>
        </p:txBody>
      </p:sp>
    </p:spTree>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accent1">
                    <a:lumMod val="50000"/>
                  </a:schemeClr>
                </a:solidFill>
              </a:rPr>
              <a:t>Профілактика</a:t>
            </a:r>
            <a:r>
              <a:rPr lang="ru-RU" b="1" dirty="0" smtClean="0">
                <a:solidFill>
                  <a:schemeClr val="accent1">
                    <a:lumMod val="50000"/>
                  </a:schemeClr>
                </a:solidFill>
              </a:rPr>
              <a:t>  ВІТИЛІГО</a:t>
            </a:r>
            <a:endParaRPr lang="ru-RU" dirty="0"/>
          </a:p>
        </p:txBody>
      </p:sp>
      <p:sp>
        <p:nvSpPr>
          <p:cNvPr id="3" name="Содержимое 2"/>
          <p:cNvSpPr>
            <a:spLocks noGrp="1"/>
          </p:cNvSpPr>
          <p:nvPr>
            <p:ph idx="1"/>
          </p:nvPr>
        </p:nvSpPr>
        <p:spPr/>
        <p:txBody>
          <a:bodyPr/>
          <a:lstStyle/>
          <a:p>
            <a:r>
              <a:rPr lang="ru-RU" dirty="0" smtClean="0"/>
              <a:t>На </a:t>
            </a:r>
            <a:r>
              <a:rPr lang="ru-RU" dirty="0" err="1" smtClean="0"/>
              <a:t>сьогоднішній</a:t>
            </a:r>
            <a:r>
              <a:rPr lang="ru-RU" dirty="0" smtClean="0"/>
              <a:t> день </a:t>
            </a:r>
            <a:r>
              <a:rPr lang="ru-RU" dirty="0" err="1" smtClean="0"/>
              <a:t>немає</a:t>
            </a:r>
            <a:r>
              <a:rPr lang="ru-RU" dirty="0" smtClean="0"/>
              <a:t> </a:t>
            </a:r>
            <a:r>
              <a:rPr lang="ru-RU" dirty="0" err="1" smtClean="0"/>
              <a:t>спеціально</a:t>
            </a:r>
            <a:r>
              <a:rPr lang="ru-RU" dirty="0" smtClean="0"/>
              <a:t> - </a:t>
            </a:r>
            <a:r>
              <a:rPr lang="ru-RU" dirty="0" err="1" smtClean="0"/>
              <a:t>розробленого</a:t>
            </a:r>
            <a:r>
              <a:rPr lang="ru-RU" dirty="0" smtClean="0"/>
              <a:t> курсу </a:t>
            </a:r>
            <a:r>
              <a:rPr lang="ru-RU" dirty="0" err="1" smtClean="0"/>
              <a:t>профілактики</a:t>
            </a:r>
            <a:r>
              <a:rPr lang="ru-RU" dirty="0" smtClean="0"/>
              <a:t> </a:t>
            </a:r>
            <a:r>
              <a:rPr lang="ru-RU" dirty="0" err="1" smtClean="0"/>
              <a:t>даного</a:t>
            </a:r>
            <a:r>
              <a:rPr lang="ru-RU" dirty="0" smtClean="0"/>
              <a:t> </a:t>
            </a:r>
            <a:r>
              <a:rPr lang="ru-RU" dirty="0" err="1" smtClean="0"/>
              <a:t>захворювання</a:t>
            </a:r>
            <a:r>
              <a:rPr lang="ru-RU" dirty="0" smtClean="0"/>
              <a:t>. </a:t>
            </a:r>
            <a:r>
              <a:rPr lang="ru-RU" dirty="0" err="1" smtClean="0"/>
              <a:t>Потрібно</a:t>
            </a:r>
            <a:r>
              <a:rPr lang="ru-RU" dirty="0" smtClean="0"/>
              <a:t> </a:t>
            </a:r>
            <a:r>
              <a:rPr lang="ru-RU" dirty="0" err="1" smtClean="0"/>
              <a:t>стежити</a:t>
            </a:r>
            <a:r>
              <a:rPr lang="ru-RU" dirty="0" smtClean="0"/>
              <a:t> за </a:t>
            </a:r>
            <a:r>
              <a:rPr lang="ru-RU" dirty="0" err="1" smtClean="0"/>
              <a:t>тим</a:t>
            </a:r>
            <a:r>
              <a:rPr lang="ru-RU" dirty="0" smtClean="0"/>
              <a:t>, </a:t>
            </a:r>
            <a:r>
              <a:rPr lang="ru-RU" dirty="0" err="1" smtClean="0"/>
              <a:t>щоб</a:t>
            </a:r>
            <a:r>
              <a:rPr lang="ru-RU" dirty="0" smtClean="0"/>
              <a:t> </a:t>
            </a:r>
            <a:r>
              <a:rPr lang="ru-RU" dirty="0" err="1" smtClean="0"/>
              <a:t>харчування</a:t>
            </a:r>
            <a:r>
              <a:rPr lang="ru-RU" dirty="0" smtClean="0"/>
              <a:t> </a:t>
            </a:r>
            <a:r>
              <a:rPr lang="ru-RU" dirty="0" err="1" smtClean="0"/>
              <a:t>було</a:t>
            </a:r>
            <a:r>
              <a:rPr lang="ru-RU" dirty="0" smtClean="0"/>
              <a:t> </a:t>
            </a:r>
            <a:r>
              <a:rPr lang="ru-RU" dirty="0" err="1" smtClean="0"/>
              <a:t>повноцінним</a:t>
            </a:r>
            <a:r>
              <a:rPr lang="ru-RU" dirty="0" smtClean="0"/>
              <a:t>, </a:t>
            </a:r>
            <a:r>
              <a:rPr lang="ru-RU" dirty="0" err="1" smtClean="0"/>
              <a:t>потрібно</a:t>
            </a:r>
            <a:r>
              <a:rPr lang="ru-RU" dirty="0" smtClean="0"/>
              <a:t> вести здоровий, </a:t>
            </a:r>
            <a:r>
              <a:rPr lang="ru-RU" dirty="0" err="1" smtClean="0"/>
              <a:t>правильний</a:t>
            </a:r>
            <a:r>
              <a:rPr lang="ru-RU" dirty="0" smtClean="0"/>
              <a:t> </a:t>
            </a:r>
            <a:r>
              <a:rPr lang="ru-RU" dirty="0" err="1" smtClean="0"/>
              <a:t>спосіб</a:t>
            </a:r>
            <a:r>
              <a:rPr lang="ru-RU" dirty="0" smtClean="0"/>
              <a:t> </a:t>
            </a:r>
            <a:r>
              <a:rPr lang="ru-RU" dirty="0" err="1" smtClean="0"/>
              <a:t>життя</a:t>
            </a:r>
            <a:r>
              <a:rPr lang="ru-RU" dirty="0" smtClean="0"/>
              <a:t>, </a:t>
            </a:r>
            <a:r>
              <a:rPr lang="ru-RU" dirty="0" err="1" smtClean="0"/>
              <a:t>частіше</a:t>
            </a:r>
            <a:r>
              <a:rPr lang="ru-RU" dirty="0" smtClean="0"/>
              <a:t> </a:t>
            </a:r>
            <a:r>
              <a:rPr lang="ru-RU" dirty="0" err="1" smtClean="0"/>
              <a:t>бувати</a:t>
            </a:r>
            <a:r>
              <a:rPr lang="ru-RU" dirty="0" smtClean="0"/>
              <a:t> на </a:t>
            </a:r>
            <a:r>
              <a:rPr lang="ru-RU" dirty="0" err="1" smtClean="0"/>
              <a:t>свіжому</a:t>
            </a:r>
            <a:r>
              <a:rPr lang="ru-RU" dirty="0" smtClean="0"/>
              <a:t> </a:t>
            </a:r>
            <a:r>
              <a:rPr lang="ru-RU" dirty="0" err="1" smtClean="0"/>
              <a:t>повітрі</a:t>
            </a:r>
            <a:r>
              <a:rPr lang="ru-RU" dirty="0" smtClean="0"/>
              <a:t> </a:t>
            </a:r>
            <a:r>
              <a:rPr lang="ru-RU" dirty="0" err="1" smtClean="0"/>
              <a:t>і</a:t>
            </a:r>
            <a:r>
              <a:rPr lang="ru-RU" dirty="0" smtClean="0"/>
              <a:t> </a:t>
            </a:r>
            <a:r>
              <a:rPr lang="ru-RU" dirty="0" err="1" smtClean="0"/>
              <a:t>достатньо</a:t>
            </a:r>
            <a:r>
              <a:rPr lang="ru-RU" dirty="0" smtClean="0"/>
              <a:t> </a:t>
            </a:r>
            <a:r>
              <a:rPr lang="ru-RU" dirty="0" err="1" smtClean="0"/>
              <a:t>рухатися</a:t>
            </a:r>
            <a:r>
              <a:rPr lang="ru-RU" dirty="0" smtClean="0"/>
              <a:t>.</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644</TotalTime>
  <Words>1037</Words>
  <Application>Microsoft Office PowerPoint</Application>
  <PresentationFormat>Экран (4:3)</PresentationFormat>
  <Paragraphs>129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Трек</vt:lpstr>
      <vt:lpstr> Хвороби шкіри</vt:lpstr>
      <vt:lpstr>ДЕРМАТИТ</vt:lpstr>
      <vt:lpstr>дерматит</vt:lpstr>
      <vt:lpstr>ПРИЧИНИ ДЕРМАТИТУ</vt:lpstr>
      <vt:lpstr>симптоми  ДЕРМАТИТУ</vt:lpstr>
      <vt:lpstr>Профілактика дерматиту</vt:lpstr>
      <vt:lpstr>ВІТИЛІГО</vt:lpstr>
      <vt:lpstr>Опис і причини</vt:lpstr>
      <vt:lpstr>Профілактика  ВІТИЛІГО</vt:lpstr>
      <vt:lpstr>ВІТИЛІГО</vt:lpstr>
      <vt:lpstr>ПЕДИКУЛЬОЗ</vt:lpstr>
      <vt:lpstr>ПЕДИКУЛЬОЗ</vt:lpstr>
      <vt:lpstr>Причини захворювання</vt:lpstr>
      <vt:lpstr>Симптоми педикульозу</vt:lpstr>
      <vt:lpstr>Профілактика  педикульозу</vt:lpstr>
      <vt:lpstr>КОРОСТА</vt:lpstr>
      <vt:lpstr>Шляхи зараження</vt:lpstr>
      <vt:lpstr>Симптоми  КОРОСТи</vt:lpstr>
      <vt:lpstr>профілактика  КОРОСТи</vt:lpstr>
      <vt:lpstr>СЕБОРЕЯ</vt:lpstr>
      <vt:lpstr>Причини СЕБОРЕї</vt:lpstr>
      <vt:lpstr>Симптоми  СЕБОРЕї</vt:lpstr>
      <vt:lpstr>Профілактика  СЕБОРЕї</vt:lpstr>
      <vt:lpstr>МІКОЗ</vt:lpstr>
      <vt:lpstr>Симптоми  МІКОЗу</vt:lpstr>
      <vt:lpstr> основні способи передачі МІКОЗу</vt:lpstr>
      <vt:lpstr>Профілактика  МІКОЗу</vt:lpstr>
      <vt:lpstr>Будьте обережними!  Шкірні хвороби досить небезпечні і приносять людині значні неприємності.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Хвороби шкіри</dc:title>
  <dc:creator>кормилец</dc:creator>
  <cp:lastModifiedBy>User</cp:lastModifiedBy>
  <cp:revision>68</cp:revision>
  <dcterms:created xsi:type="dcterms:W3CDTF">2005-06-01T12:30:53Z</dcterms:created>
  <dcterms:modified xsi:type="dcterms:W3CDTF">2015-02-25T18:56:59Z</dcterms:modified>
  <cp:contentStatus/>
</cp:coreProperties>
</file>