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88" r:id="rId9"/>
    <p:sldId id="267" r:id="rId10"/>
    <p:sldId id="279" r:id="rId11"/>
    <p:sldId id="263" r:id="rId12"/>
    <p:sldId id="269" r:id="rId13"/>
    <p:sldId id="274" r:id="rId14"/>
    <p:sldId id="293" r:id="rId15"/>
    <p:sldId id="271" r:id="rId16"/>
    <p:sldId id="272" r:id="rId17"/>
    <p:sldId id="280" r:id="rId18"/>
    <p:sldId id="277" r:id="rId19"/>
    <p:sldId id="281" r:id="rId20"/>
    <p:sldId id="282" r:id="rId21"/>
    <p:sldId id="283" r:id="rId22"/>
    <p:sldId id="287" r:id="rId23"/>
    <p:sldId id="284" r:id="rId24"/>
    <p:sldId id="286" r:id="rId25"/>
    <p:sldId id="289" r:id="rId26"/>
    <p:sldId id="291" r:id="rId27"/>
    <p:sldId id="295" r:id="rId28"/>
  </p:sldIdLst>
  <p:sldSz cx="9144000" cy="6858000" type="screen4x3"/>
  <p:notesSz cx="6888163" cy="10020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F7FF"/>
    <a:srgbClr val="CBBFFD"/>
    <a:srgbClr val="C0B2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12" autoAdjust="0"/>
    <p:restoredTop sz="94660"/>
  </p:normalViewPr>
  <p:slideViewPr>
    <p:cSldViewPr snapToGrid="0">
      <p:cViewPr varScale="1">
        <p:scale>
          <a:sx n="72" d="100"/>
          <a:sy n="72" d="100"/>
        </p:scale>
        <p:origin x="32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5F6D8-AD65-4054-B93E-F7AB9C61F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D7F91-70B8-4678-B249-82B01749AB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10DFF-1288-4F6B-8813-3CEE3F356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27AB6-431A-4004-9C30-84DDC78F5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3798A-5A5E-4BA8-ABB7-03C0DE891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B35A9-7A07-4D0A-8A4A-1C8E67403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6A849-C1B0-4989-ADB8-6A96D8421E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E6E33-FB34-499F-9915-96E03127F4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14F23-D98E-4DCD-BEA2-A227A37CC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003CD-D973-442B-9E59-0BE8A824A1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3AEF8-D8F6-4425-BCD1-3D40BCC23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B929CFB-B414-4BFA-B374-333C821155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A4%D0%B0%D0%B9%D0%BB:Human_brain_right_dissected_lateral_view_description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098460"/>
            <a:ext cx="8334101" cy="1470025"/>
          </a:xfrm>
        </p:spPr>
        <p:txBody>
          <a:bodyPr/>
          <a:lstStyle/>
          <a:p>
            <a:pPr eaLnBrk="1" hangingPunct="1"/>
            <a:r>
              <a:rPr lang="ru-RU" sz="10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Головний</a:t>
            </a:r>
            <a:r>
              <a:rPr lang="ru-RU" sz="10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0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мозок</a:t>
            </a:r>
            <a:endParaRPr lang="ru-RU" sz="105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7" name="Picture 5" descr="http://extrasenstop.ru/uploads/posts/2011-08/1313068172_19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17628"/>
            <a:ext cx="5212080" cy="404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018903"/>
          </a:xfrm>
        </p:spPr>
        <p:txBody>
          <a:bodyPr/>
          <a:lstStyle/>
          <a:p>
            <a:pPr algn="ctr"/>
            <a:r>
              <a:rPr lang="uk-UA" sz="60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Стовбур головного мозку</a:t>
            </a:r>
            <a:endParaRPr lang="uk-UA" sz="6000" b="1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chemeClr val="accent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005" y="1012371"/>
            <a:ext cx="5799909" cy="448709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342900">
              <a:spcBef>
                <a:spcPts val="0"/>
              </a:spcBef>
              <a:buNone/>
            </a:pPr>
            <a:r>
              <a:rPr lang="uk-UA" sz="2200" dirty="0" smtClean="0"/>
              <a:t>Стовбур головного мозку є продовженням спинного мозку. Нейрони стовбура утворюють ядра які формують найважливіші нервові центри життєзабезпечення:</a:t>
            </a:r>
          </a:p>
          <a:p>
            <a:pPr marL="0" indent="342900">
              <a:spcBef>
                <a:spcPts val="0"/>
              </a:spcBef>
              <a:buClr>
                <a:schemeClr val="accent6"/>
              </a:buClr>
              <a:buFont typeface="Wingdings" pitchFamily="2" charset="2"/>
              <a:buChar char="§"/>
            </a:pPr>
            <a:r>
              <a:rPr lang="uk-UA" sz="2200" dirty="0" smtClean="0"/>
              <a:t>Дихальний</a:t>
            </a:r>
          </a:p>
          <a:p>
            <a:pPr marL="0" indent="342900">
              <a:spcBef>
                <a:spcPts val="0"/>
              </a:spcBef>
              <a:buClr>
                <a:schemeClr val="accent6"/>
              </a:buClr>
              <a:buFont typeface="Wingdings" pitchFamily="2" charset="2"/>
              <a:buChar char="§"/>
            </a:pPr>
            <a:r>
              <a:rPr lang="uk-UA" sz="2200" dirty="0" smtClean="0"/>
              <a:t>Серцево-судинний</a:t>
            </a:r>
          </a:p>
          <a:p>
            <a:pPr marL="0" indent="342900">
              <a:spcBef>
                <a:spcPts val="0"/>
              </a:spcBef>
              <a:buClr>
                <a:schemeClr val="accent6"/>
              </a:buClr>
              <a:buFont typeface="Wingdings" pitchFamily="2" charset="2"/>
              <a:buChar char="§"/>
            </a:pPr>
            <a:r>
              <a:rPr lang="uk-UA" sz="2200" dirty="0" smtClean="0"/>
              <a:t>Травний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4617" y="5072896"/>
            <a:ext cx="4859383" cy="1785104"/>
          </a:xfrm>
          <a:prstGeom prst="rect">
            <a:avLst/>
          </a:prstGeom>
          <a:solidFill>
            <a:srgbClr val="B9F7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342900">
              <a:spcBef>
                <a:spcPts val="0"/>
              </a:spcBef>
              <a:buNone/>
            </a:pPr>
            <a:r>
              <a:rPr lang="uk-UA" sz="2200" dirty="0" smtClean="0">
                <a:latin typeface="+mn-lt"/>
              </a:rPr>
              <a:t>У стовбурі розташовані центри регуляції м’язового тонусу, рефлексу утримання і відновлення пози, орієнтованого рефлексу на зорові та слухові подразники.</a:t>
            </a:r>
            <a:endParaRPr lang="uk-UA" sz="2200" dirty="0">
              <a:latin typeface="+mn-lt"/>
            </a:endParaRPr>
          </a:p>
        </p:txBody>
      </p:sp>
      <p:pic>
        <p:nvPicPr>
          <p:cNvPr id="29698" name="Picture 2" descr="http://znaimo.com.ua/images/rubase_2_509890993_1396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0983" y="948365"/>
            <a:ext cx="2534194" cy="4054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18" descr="Слайд18.JPG"/>
          <p:cNvPicPr>
            <a:picLocks noChangeAspect="1" noChangeArrowheads="1"/>
          </p:cNvPicPr>
          <p:nvPr/>
        </p:nvPicPr>
        <p:blipFill>
          <a:blip r:embed="rId3" cstate="print"/>
          <a:srcRect l="49991" t="36508" r="2161" b="6803"/>
          <a:stretch>
            <a:fillRect/>
          </a:stretch>
        </p:blipFill>
        <p:spPr bwMode="auto">
          <a:xfrm>
            <a:off x="0" y="3749040"/>
            <a:ext cx="3863810" cy="310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983" y="0"/>
            <a:ext cx="8229600" cy="1143000"/>
          </a:xfrm>
        </p:spPr>
        <p:txBody>
          <a:bodyPr/>
          <a:lstStyle/>
          <a:p>
            <a:pPr>
              <a:buClr>
                <a:schemeClr val="accent5"/>
              </a:buClr>
              <a:buFont typeface="Wingdings" pitchFamily="2" charset="2"/>
              <a:buChar char="v"/>
            </a:pPr>
            <a:r>
              <a:rPr lang="uk-UA" b="1" dirty="0" smtClean="0"/>
              <a:t> </a:t>
            </a:r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Довгастий мозок</a:t>
            </a:r>
            <a:endParaRPr lang="uk-UA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4813" y="894807"/>
            <a:ext cx="8969187" cy="221146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>
              <a:spcBef>
                <a:spcPts val="0"/>
              </a:spcBef>
              <a:buNone/>
            </a:pPr>
            <a:r>
              <a:rPr lang="uk-UA" sz="2200" dirty="0" smtClean="0"/>
              <a:t>   Він є межею між спинним і головним мозком, тому через цей відділ проходять нервові шляхи, що йдуть від спинного мозку, які потім перехрещуються. Тому ліва сторона мозку </a:t>
            </a:r>
            <a:r>
              <a:rPr lang="uk-UA" sz="2200" dirty="0" err="1" smtClean="0"/>
              <a:t>пов</a:t>
            </a:r>
            <a:r>
              <a:rPr lang="en-US" sz="2200" dirty="0" smtClean="0"/>
              <a:t>’</a:t>
            </a:r>
            <a:r>
              <a:rPr lang="uk-UA" sz="2200" dirty="0" err="1" smtClean="0"/>
              <a:t>язана</a:t>
            </a:r>
            <a:r>
              <a:rPr lang="uk-UA" sz="2200" dirty="0" smtClean="0"/>
              <a:t> з правою стороною тіла, а права сторона мозку – з лівою.</a:t>
            </a:r>
          </a:p>
          <a:p>
            <a:pPr marL="0">
              <a:spcBef>
                <a:spcPts val="0"/>
              </a:spcBef>
              <a:buNone/>
            </a:pPr>
            <a:r>
              <a:rPr lang="uk-UA" sz="2200" dirty="0" smtClean="0"/>
              <a:t>  Тут знаходиться </a:t>
            </a:r>
            <a:r>
              <a:rPr lang="uk-UA" sz="22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/>
                </a:solidFill>
              </a:rPr>
              <a:t>дихальний центр</a:t>
            </a:r>
            <a:r>
              <a:rPr lang="uk-UA" sz="2200" dirty="0" smtClean="0"/>
              <a:t>, що забезпечує  вентиляцію легень.</a:t>
            </a:r>
          </a:p>
        </p:txBody>
      </p:sp>
      <p:pic>
        <p:nvPicPr>
          <p:cNvPr id="6" name="Рисунок 5" descr="Medulla_oblongat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6445" y="2712848"/>
            <a:ext cx="3830108" cy="3830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3041571"/>
            <a:ext cx="4935071" cy="38164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200" dirty="0" smtClean="0"/>
              <a:t>У ньому знаходяться центри діяльності:</a:t>
            </a:r>
          </a:p>
          <a:p>
            <a:pPr>
              <a:buFontTx/>
              <a:buChar char="-"/>
            </a:pPr>
            <a:r>
              <a:rPr lang="uk-UA" sz="2200" dirty="0" smtClean="0"/>
              <a:t>- </a:t>
            </a:r>
            <a:r>
              <a:rPr lang="uk-UA" sz="22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захисні рефлекси</a:t>
            </a:r>
            <a:r>
              <a:rPr lang="uk-UA" sz="2200" dirty="0" smtClean="0"/>
              <a:t>: </a:t>
            </a:r>
            <a:r>
              <a:rPr lang="uk-UA" sz="2200" b="1" i="1" dirty="0" smtClean="0"/>
              <a:t>кашель, чхання, мигання повік, сльозовиділення, блювоти</a:t>
            </a:r>
          </a:p>
          <a:p>
            <a:pPr>
              <a:buFontTx/>
              <a:buChar char="-"/>
            </a:pPr>
            <a:r>
              <a:rPr lang="uk-UA" sz="2200" dirty="0" smtClean="0"/>
              <a:t>- </a:t>
            </a:r>
            <a:r>
              <a:rPr lang="uk-UA" sz="22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харчові рефлекси</a:t>
            </a:r>
            <a:r>
              <a:rPr lang="uk-UA" sz="2200" dirty="0" smtClean="0"/>
              <a:t>: </a:t>
            </a:r>
            <a:r>
              <a:rPr lang="uk-UA" sz="2200" b="1" i="1" dirty="0" smtClean="0"/>
              <a:t>смоктання, ковтання, </a:t>
            </a:r>
            <a:r>
              <a:rPr lang="uk-UA" sz="2200" b="1" i="1" dirty="0" err="1" smtClean="0"/>
              <a:t>соковиділення</a:t>
            </a:r>
            <a:r>
              <a:rPr lang="uk-UA" sz="2200" b="1" i="1" dirty="0" smtClean="0"/>
              <a:t> травних залоз</a:t>
            </a:r>
          </a:p>
          <a:p>
            <a:pPr>
              <a:buFontTx/>
              <a:buChar char="-"/>
            </a:pPr>
            <a:r>
              <a:rPr lang="uk-UA" sz="2200" dirty="0" smtClean="0"/>
              <a:t>- </a:t>
            </a:r>
            <a:r>
              <a:rPr lang="uk-UA" sz="22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серцево-судинні рефлекси</a:t>
            </a:r>
            <a:r>
              <a:rPr lang="uk-UA" sz="2200" dirty="0" smtClean="0"/>
              <a:t>, </a:t>
            </a:r>
            <a:r>
              <a:rPr lang="uk-UA" sz="2200" b="1" i="1" dirty="0" smtClean="0"/>
              <a:t>що регулюють діяльність серця та судин</a:t>
            </a:r>
            <a:r>
              <a:rPr lang="uk-UA" dirty="0" smtClean="0"/>
              <a:t>	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90011" y="6088559"/>
            <a:ext cx="4153989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2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Пошкодження довгастого мозку призводить до смерті</a:t>
            </a:r>
            <a:endParaRPr lang="uk-UA" sz="2200" b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9964" y="0"/>
            <a:ext cx="8229600" cy="1143000"/>
          </a:xfrm>
        </p:spPr>
        <p:txBody>
          <a:bodyPr/>
          <a:lstStyle/>
          <a:p>
            <a:pPr>
              <a:buClr>
                <a:schemeClr val="accent5"/>
              </a:buClr>
              <a:buFont typeface="Wingdings" pitchFamily="2" charset="2"/>
              <a:buChar char="v"/>
            </a:pPr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Міст </a:t>
            </a:r>
            <a:endParaRPr lang="uk-UA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303750" y="844585"/>
            <a:ext cx="8153400" cy="5036774"/>
          </a:xfr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>
              <a:spcBef>
                <a:spcPts val="0"/>
              </a:spcBef>
              <a:buBlip>
                <a:blip r:embed="rId2"/>
              </a:buBlip>
            </a:pPr>
            <a:r>
              <a:rPr lang="uk-UA" sz="2300" dirty="0" smtClean="0"/>
              <a:t>Міст </a:t>
            </a:r>
            <a:r>
              <a:rPr lang="uk-UA" sz="2300" dirty="0" err="1" smtClean="0"/>
              <a:t>пов</a:t>
            </a:r>
            <a:r>
              <a:rPr lang="en-US" sz="2300" dirty="0" smtClean="0"/>
              <a:t>’</a:t>
            </a:r>
            <a:r>
              <a:rPr lang="uk-UA" sz="2300" dirty="0" err="1" smtClean="0"/>
              <a:t>язує</a:t>
            </a:r>
            <a:r>
              <a:rPr lang="uk-UA" sz="2300" dirty="0" smtClean="0"/>
              <a:t> довгастий та середній мозок з іншими відділами головного мозку.</a:t>
            </a:r>
          </a:p>
          <a:p>
            <a:pPr marL="0">
              <a:spcBef>
                <a:spcPts val="0"/>
              </a:spcBef>
              <a:buBlip>
                <a:blip r:embed="rId2"/>
              </a:buBlip>
            </a:pPr>
            <a:r>
              <a:rPr lang="uk-UA" sz="2300" dirty="0" smtClean="0"/>
              <a:t>Він виконує </a:t>
            </a:r>
            <a:r>
              <a:rPr lang="uk-UA" sz="2300" b="1" dirty="0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провідникову функцію</a:t>
            </a:r>
            <a:r>
              <a:rPr lang="uk-UA" sz="2300" dirty="0" smtClean="0"/>
              <a:t>.</a:t>
            </a:r>
          </a:p>
          <a:p>
            <a:pPr marL="0">
              <a:spcBef>
                <a:spcPts val="0"/>
              </a:spcBef>
              <a:buBlip>
                <a:blip r:embed="rId2"/>
              </a:buBlip>
            </a:pPr>
            <a:r>
              <a:rPr lang="uk-UA" sz="2300" dirty="0" smtClean="0"/>
              <a:t>Через нього проходять сигнали від слухових     рецепторів і органів рівноваги.</a:t>
            </a:r>
            <a:endParaRPr lang="uk-UA" sz="2300" dirty="0"/>
          </a:p>
        </p:txBody>
      </p:sp>
      <p:pic>
        <p:nvPicPr>
          <p:cNvPr id="37890" name="Picture 2" descr="&amp;Fcy;&amp;acy;&amp;jcy;&amp;lcy;:Pons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06210"/>
            <a:ext cx="3738282" cy="3738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892731" y="3016524"/>
            <a:ext cx="5068389" cy="3477875"/>
          </a:xfrm>
          <a:prstGeom prst="rect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200" dirty="0" smtClean="0">
                <a:solidFill>
                  <a:schemeClr val="tx1"/>
                </a:solidFill>
              </a:rPr>
              <a:t>Міст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uk-UA" sz="2200" dirty="0" smtClean="0">
                <a:solidFill>
                  <a:schemeClr val="tx1"/>
                </a:solidFill>
              </a:rPr>
              <a:t>лежить вище довгастого мозку. Це </a:t>
            </a:r>
            <a:r>
              <a:rPr lang="uk-UA" sz="2200" b="1" dirty="0" smtClean="0">
                <a:solidFill>
                  <a:schemeClr val="tx1"/>
                </a:solidFill>
              </a:rPr>
              <a:t>потовщений валик </a:t>
            </a:r>
            <a:r>
              <a:rPr lang="uk-UA" sz="2200" dirty="0" smtClean="0">
                <a:solidFill>
                  <a:schemeClr val="tx1"/>
                </a:solidFill>
              </a:rPr>
              <a:t>із поперечно розміщеними волокнами. Центром його проходить основна борозна, в якій лежить </a:t>
            </a:r>
            <a:r>
              <a:rPr lang="uk-UA" sz="22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основна артерія головного мозку</a:t>
            </a:r>
            <a:r>
              <a:rPr lang="uk-UA" sz="2200" dirty="0" smtClean="0">
                <a:solidFill>
                  <a:schemeClr val="tx1"/>
                </a:solidFill>
              </a:rPr>
              <a:t>.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200" dirty="0" smtClean="0">
                <a:solidFill>
                  <a:schemeClr val="tx1"/>
                </a:solidFill>
              </a:rPr>
              <a:t>Міст складається з великої кількості поперечних волокон, які утворюють його білу речовину - </a:t>
            </a:r>
            <a:r>
              <a:rPr lang="uk-UA" sz="2200" b="1" dirty="0" smtClean="0">
                <a:solidFill>
                  <a:schemeClr val="tx1"/>
                </a:solidFill>
              </a:rPr>
              <a:t>нервові волокна</a:t>
            </a:r>
            <a:r>
              <a:rPr lang="uk-UA" sz="2200" dirty="0" smtClean="0">
                <a:solidFill>
                  <a:schemeClr val="tx1"/>
                </a:solidFill>
              </a:rPr>
              <a:t>. </a:t>
            </a:r>
            <a:endParaRPr lang="uk-UA" sz="2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2069" y="0"/>
            <a:ext cx="8229600" cy="1143000"/>
          </a:xfrm>
        </p:spPr>
        <p:txBody>
          <a:bodyPr/>
          <a:lstStyle/>
          <a:p>
            <a:pPr>
              <a:buClr>
                <a:schemeClr val="accent5"/>
              </a:buClr>
              <a:buFont typeface="Wingdings" pitchFamily="2" charset="2"/>
              <a:buChar char="v"/>
            </a:pPr>
            <a:r>
              <a:rPr lang="uk-UA" sz="46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Середній мозок</a:t>
            </a:r>
            <a:endParaRPr lang="uk-UA" sz="4600" b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394715" y="1113597"/>
            <a:ext cx="4921867" cy="2152117"/>
          </a:xfr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342900">
              <a:spcBef>
                <a:spcPts val="0"/>
              </a:spcBef>
              <a:buNone/>
            </a:pPr>
            <a:r>
              <a:rPr lang="uk-UA" sz="2200" dirty="0" smtClean="0"/>
              <a:t>До середнього мозку належать:</a:t>
            </a:r>
          </a:p>
          <a:p>
            <a:pPr marL="0" indent="342900">
              <a:spcBef>
                <a:spcPts val="0"/>
              </a:spcBef>
              <a:buFontTx/>
              <a:buChar char="-"/>
            </a:pPr>
            <a:r>
              <a:rPr lang="uk-UA" sz="2200" b="1" dirty="0" smtClean="0"/>
              <a:t>ніжки мозку</a:t>
            </a:r>
            <a:r>
              <a:rPr lang="uk-UA" sz="2200" dirty="0" smtClean="0"/>
              <a:t>, по яких ідуть висхідні і низхідні провідні шляхи;</a:t>
            </a:r>
          </a:p>
          <a:p>
            <a:pPr marL="0" indent="342900">
              <a:spcBef>
                <a:spcPts val="0"/>
              </a:spcBef>
              <a:buFontTx/>
              <a:buChar char="-"/>
            </a:pPr>
            <a:r>
              <a:rPr lang="uk-UA" sz="2200" b="1" dirty="0" smtClean="0"/>
              <a:t>дах мозку </a:t>
            </a:r>
            <a:r>
              <a:rPr lang="uk-UA" sz="2200" dirty="0" err="1" smtClean="0"/>
              <a:t>-чотиригорбкове</a:t>
            </a:r>
            <a:r>
              <a:rPr lang="uk-UA" sz="2200" dirty="0" smtClean="0"/>
              <a:t> тіло.</a:t>
            </a:r>
          </a:p>
          <a:p>
            <a:pPr marL="0" indent="342900">
              <a:spcBef>
                <a:spcPts val="0"/>
              </a:spcBef>
              <a:buNone/>
            </a:pPr>
            <a:r>
              <a:rPr lang="uk-UA" sz="2200" dirty="0" smtClean="0"/>
              <a:t>Між ними міститься частина ретикулярної формації.</a:t>
            </a:r>
            <a:endParaRPr lang="uk-UA" sz="2200" dirty="0"/>
          </a:p>
        </p:txBody>
      </p:sp>
      <p:pic>
        <p:nvPicPr>
          <p:cNvPr id="8" name="Picture 4" descr="U05_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8350" y="162854"/>
            <a:ext cx="3485833" cy="3934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одержимое 3"/>
          <p:cNvSpPr txBox="1">
            <a:spLocks/>
          </p:cNvSpPr>
          <p:nvPr/>
        </p:nvSpPr>
        <p:spPr bwMode="auto">
          <a:xfrm>
            <a:off x="182880" y="3771480"/>
            <a:ext cx="5106006" cy="27991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R="0" lvl="0" indent="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uk-UA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Середній мозок виконує:</a:t>
            </a:r>
          </a:p>
          <a:p>
            <a:pPr marR="0" lvl="0" indent="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5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uk-UA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рухові реакції </a:t>
            </a:r>
            <a:r>
              <a:rPr kumimoji="0" lang="uk-UA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 несподіване звукове або світлове подразнення; </a:t>
            </a:r>
          </a:p>
          <a:p>
            <a:pPr indent="342900" eaLnBrk="0" hangingPunct="0">
              <a:spcBef>
                <a:spcPts val="0"/>
              </a:spcBef>
              <a:buClr>
                <a:schemeClr val="accent5"/>
              </a:buClr>
              <a:buFont typeface="Wingdings" pitchFamily="2" charset="2"/>
              <a:buChar char="Ø"/>
            </a:pPr>
            <a:r>
              <a:rPr lang="uk-UA" sz="2200" kern="0" dirty="0" smtClean="0">
                <a:solidFill>
                  <a:schemeClr val="tx1"/>
                </a:solidFill>
              </a:rPr>
              <a:t>первинні зорові та слухові центри беруть участь в організації мимовільної автоматизованої рухової реакції – </a:t>
            </a:r>
            <a:r>
              <a:rPr lang="uk-UA" sz="2200" b="1" kern="0" dirty="0" smtClean="0">
                <a:solidFill>
                  <a:schemeClr val="tx1"/>
                </a:solidFill>
              </a:rPr>
              <a:t>старт-рефлекси</a:t>
            </a:r>
            <a:r>
              <a:rPr lang="uk-UA" sz="2200" kern="0" dirty="0" smtClean="0">
                <a:solidFill>
                  <a:schemeClr val="tx1"/>
                </a:solidFill>
              </a:rPr>
              <a:t>.</a:t>
            </a:r>
          </a:p>
          <a:p>
            <a:pPr marR="0" lvl="0" indent="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5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uk-UA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8674" name="Picture 2" descr="http://yak-prosto.com/images/f/6/yak-pozbutisya-vid-perelyak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2182" y="4245429"/>
            <a:ext cx="3010743" cy="2612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534271" y="0"/>
            <a:ext cx="8153400" cy="990600"/>
          </a:xfrm>
        </p:spPr>
        <p:txBody>
          <a:bodyPr/>
          <a:lstStyle/>
          <a:p>
            <a:pPr>
              <a:buClr>
                <a:schemeClr val="accent5"/>
              </a:buClr>
              <a:buFont typeface="Wingdings" pitchFamily="2" charset="2"/>
              <a:buChar char="v"/>
            </a:pP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Ретикулярна формація</a:t>
            </a:r>
            <a:endParaRPr lang="uk-U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0406" y="1009093"/>
            <a:ext cx="8649274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/>
            <a:r>
              <a:rPr lang="uk-UA" sz="2300" dirty="0" smtClean="0">
                <a:latin typeface="+mn-lt"/>
              </a:rPr>
              <a:t>   У стовбурі розташована ретикулярна формація - </a:t>
            </a:r>
            <a:r>
              <a:rPr lang="uk-UA" sz="2300" b="1" dirty="0" smtClean="0">
                <a:latin typeface="+mn-lt"/>
              </a:rPr>
              <a:t>система ядер</a:t>
            </a:r>
            <a:r>
              <a:rPr lang="uk-UA" sz="2300" dirty="0" smtClean="0">
                <a:latin typeface="+mn-lt"/>
              </a:rPr>
              <a:t>, у яких нейрони різних розмірів і форми з безліччю відростків утворюють скупчення і переплетення великої кількості нервових волокон. Вплив ретикулярної формації активізує структури головного мозку, відіграє важливу роль у формуванні уваги, виконує охоронну</a:t>
            </a:r>
          </a:p>
        </p:txBody>
      </p:sp>
      <p:pic>
        <p:nvPicPr>
          <p:cNvPr id="37892" name="Picture 4" descr="&amp;Fcy;&amp;acy;&amp;jcy;&amp;lcy;:Reticular formation.svg"/>
          <p:cNvPicPr>
            <a:picLocks noChangeAspect="1" noChangeArrowheads="1"/>
          </p:cNvPicPr>
          <p:nvPr/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5511347" y="3354508"/>
            <a:ext cx="3632653" cy="350349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222067" y="3226526"/>
            <a:ext cx="4794069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300" dirty="0" smtClean="0"/>
              <a:t>функцію, регулюючи якій частині мозку спати, а якій ні. Наприклад, усім відома реакція матері, котра не чує гуркоту поїзда, але легко прокидається від плачу дитини.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0"/>
            <a:ext cx="8229600" cy="1143000"/>
          </a:xfrm>
        </p:spPr>
        <p:txBody>
          <a:bodyPr/>
          <a:lstStyle/>
          <a:p>
            <a:pPr algn="ctr">
              <a:buClr>
                <a:schemeClr val="accent5"/>
              </a:buClr>
            </a:pPr>
            <a:r>
              <a:rPr lang="uk-UA" sz="72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Мозочок </a:t>
            </a:r>
            <a:endParaRPr lang="uk-UA" sz="7200" b="1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chemeClr val="accent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0995" y="2739515"/>
            <a:ext cx="4379382" cy="38164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200" dirty="0" smtClean="0">
                <a:latin typeface="+mn-lt"/>
              </a:rPr>
              <a:t>Він тісно </a:t>
            </a:r>
            <a:r>
              <a:rPr lang="uk-UA" sz="2200" dirty="0" err="1" smtClean="0">
                <a:latin typeface="+mn-lt"/>
              </a:rPr>
              <a:t>пов</a:t>
            </a:r>
            <a:r>
              <a:rPr lang="en-US" sz="2200" dirty="0" smtClean="0">
                <a:latin typeface="+mn-lt"/>
              </a:rPr>
              <a:t>’</a:t>
            </a:r>
            <a:r>
              <a:rPr lang="uk-UA" sz="2200" dirty="0" err="1" smtClean="0">
                <a:latin typeface="+mn-lt"/>
              </a:rPr>
              <a:t>язаний</a:t>
            </a:r>
            <a:r>
              <a:rPr lang="uk-UA" sz="2200" dirty="0" smtClean="0">
                <a:latin typeface="+mn-lt"/>
              </a:rPr>
              <a:t> зі спинним мозком. Виконує мозочок три основні функції: координація рухів, регуляція рівноваги тіла та регуляція м</a:t>
            </a:r>
            <a:r>
              <a:rPr lang="en-US" sz="2200" dirty="0" smtClean="0">
                <a:latin typeface="+mn-lt"/>
              </a:rPr>
              <a:t>’</a:t>
            </a:r>
            <a:r>
              <a:rPr lang="uk-UA" sz="2200" dirty="0" err="1" smtClean="0">
                <a:latin typeface="+mn-lt"/>
              </a:rPr>
              <a:t>язового</a:t>
            </a:r>
            <a:r>
              <a:rPr lang="uk-UA" sz="2200" dirty="0" smtClean="0">
                <a:latin typeface="+mn-lt"/>
              </a:rPr>
              <a:t> тонусу. Завдяки мозочку ми можемо робити тонкі злагоджені рухи – писати, малювати, майструвати, а також контролювати вираз обличчя.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4949" y="1059496"/>
            <a:ext cx="8020594" cy="14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200" dirty="0" smtClean="0">
                <a:solidFill>
                  <a:schemeClr val="tx1"/>
                </a:solidFill>
                <a:latin typeface="+mn-lt"/>
              </a:rPr>
              <a:t>Мозочок</a:t>
            </a:r>
            <a:r>
              <a:rPr lang="en-US" sz="2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uk-UA" sz="2200" dirty="0" smtClean="0">
                <a:solidFill>
                  <a:schemeClr val="tx1"/>
                </a:solidFill>
                <a:latin typeface="+mn-lt"/>
              </a:rPr>
              <a:t>розташований під потиличною часткою великого мозку в задній черепній ямці. Складається із сірої та білої речовин, правої та лівої півкуль,</a:t>
            </a:r>
            <a:r>
              <a:rPr lang="en-US" sz="2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uk-UA" sz="2200" dirty="0" smtClean="0">
                <a:solidFill>
                  <a:schemeClr val="tx1"/>
                </a:solidFill>
                <a:latin typeface="+mn-lt"/>
              </a:rPr>
              <a:t>та закладеного між ними черв'яка.  </a:t>
            </a:r>
            <a:endParaRPr lang="uk-UA" sz="2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6" name="Picture 2" descr="&amp;Fcy;&amp;acy;&amp;jcy;&amp;lcy;:Cerebellum NI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8909" y="2466336"/>
            <a:ext cx="4365091" cy="317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872446" y="5679219"/>
            <a:ext cx="4088674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err="1" smtClean="0"/>
              <a:t>Людський</a:t>
            </a:r>
            <a:r>
              <a:rPr lang="ru-RU" sz="2000" dirty="0" smtClean="0"/>
              <a:t> </a:t>
            </a:r>
            <a:r>
              <a:rPr lang="ru-RU" sz="2000" dirty="0" err="1" smtClean="0"/>
              <a:t>мозок</a:t>
            </a:r>
            <a:r>
              <a:rPr lang="ru-RU" sz="2000" dirty="0" smtClean="0"/>
              <a:t>. </a:t>
            </a:r>
            <a:r>
              <a:rPr lang="ru-RU" sz="2000" dirty="0" err="1" smtClean="0"/>
              <a:t>Мозочок</a:t>
            </a:r>
            <a:r>
              <a:rPr lang="ru-RU" sz="2000" dirty="0" smtClean="0"/>
              <a:t> </a:t>
            </a:r>
            <a:r>
              <a:rPr lang="ru-RU" sz="2000" dirty="0" err="1" smtClean="0"/>
              <a:t>позначений</a:t>
            </a:r>
            <a:r>
              <a:rPr lang="ru-RU" sz="2000" dirty="0" smtClean="0"/>
              <a:t> </a:t>
            </a:r>
            <a:r>
              <a:rPr lang="ru-RU" sz="2000" b="1" dirty="0" err="1" smtClean="0"/>
              <a:t>фіолетовим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кольором</a:t>
            </a:r>
            <a:endParaRPr lang="uk-UA" sz="2000" b="1" dirty="0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0263" y="476794"/>
            <a:ext cx="8229600" cy="88174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342900">
              <a:spcBef>
                <a:spcPts val="0"/>
              </a:spcBef>
              <a:buNone/>
            </a:pPr>
            <a:r>
              <a:rPr lang="uk-UA" sz="2200" dirty="0" smtClean="0"/>
              <a:t>Загалом, всі відомі спортсмени, музиканти і танцюристи зобов'язані своїми кращими рухами своєму мозочку.</a:t>
            </a:r>
            <a:endParaRPr lang="uk-UA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5473337" y="2166161"/>
            <a:ext cx="3670663" cy="212365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7200"/>
            <a:r>
              <a:rPr lang="uk-UA" sz="2200" dirty="0" smtClean="0">
                <a:latin typeface="+mn-lt"/>
              </a:rPr>
              <a:t>Звичайно ж, певні рухи можуть ініціюватися і на більш високих рівнях, але їхня тонка настройка і координація </a:t>
            </a:r>
            <a:r>
              <a:rPr lang="uk-UA" sz="2200" dirty="0" err="1" smtClean="0">
                <a:latin typeface="+mn-lt"/>
              </a:rPr>
              <a:t>вцілому</a:t>
            </a:r>
            <a:r>
              <a:rPr lang="uk-UA" sz="2200" dirty="0" smtClean="0">
                <a:latin typeface="+mn-lt"/>
              </a:rPr>
              <a:t> залежить від мозочка. </a:t>
            </a:r>
            <a:endParaRPr lang="uk-UA" sz="2200" dirty="0">
              <a:latin typeface="+mn-lt"/>
            </a:endParaRPr>
          </a:p>
        </p:txBody>
      </p:sp>
      <p:pic>
        <p:nvPicPr>
          <p:cNvPr id="26626" name="Picture 2" descr="http://mon.gov.ua/img/multimedia/larges/uploaded/292/m28112012%D0%A2%D0%B0%D0%BD%D1%86%D1%8E%D1%80%D0%B8%D1%81%D1%82%D0%B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893" y="1551680"/>
            <a:ext cx="5209815" cy="347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83326" y="5214146"/>
            <a:ext cx="7955279" cy="76944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200" dirty="0" smtClean="0">
                <a:latin typeface="+mn-lt"/>
              </a:rPr>
              <a:t>Пошкодження мозочка призводить до поривчастим, нескоординованих рухам і називається атаксія.</a:t>
            </a:r>
            <a:endParaRPr lang="uk-UA" sz="2200" dirty="0">
              <a:latin typeface="+mn-lt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80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Передній мозок</a:t>
            </a:r>
            <a:endParaRPr lang="uk-UA" sz="8000" b="1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chemeClr val="accent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Содержимое 2"/>
          <p:cNvSpPr txBox="1">
            <a:spLocks noGrp="1"/>
          </p:cNvSpPr>
          <p:nvPr>
            <p:ph idx="1"/>
          </p:nvPr>
        </p:nvSpPr>
        <p:spPr bwMode="auto">
          <a:xfrm>
            <a:off x="4898572" y="2187645"/>
            <a:ext cx="4088674" cy="2410481"/>
          </a:xfrm>
          <a:prstGeom prst="rect">
            <a:avLst/>
          </a:prstGeom>
          <a:solidFill>
            <a:srgbClr val="CBBFFD"/>
          </a:solidFill>
          <a:ln w="9525" cap="flat" cmpd="sng" algn="ctr">
            <a:solidFill>
              <a:schemeClr val="accent5">
                <a:satMod val="150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Передній відділ - дві великі півкулі мозку розділені поздовжньою щілиною, в заглибині якої міститься мозолисте тіло, що їх з'єднує.</a:t>
            </a:r>
            <a:endParaRPr kumimoji="0" lang="uk-UA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3" descr="brain.jpg"/>
          <p:cNvPicPr>
            <a:picLocks noChangeAspect="1"/>
          </p:cNvPicPr>
          <p:nvPr/>
        </p:nvPicPr>
        <p:blipFill>
          <a:blip r:embed="rId2" cstate="print"/>
          <a:srcRect b="3441"/>
          <a:stretch>
            <a:fillRect/>
          </a:stretch>
        </p:blipFill>
        <p:spPr bwMode="auto">
          <a:xfrm>
            <a:off x="222068" y="1525387"/>
            <a:ext cx="4623437" cy="4432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>
              <a:buClr>
                <a:schemeClr val="accent5"/>
              </a:buClr>
              <a:buFont typeface="Wingdings" pitchFamily="2" charset="2"/>
              <a:buChar char="v"/>
            </a:pPr>
            <a:r>
              <a:rPr lang="uk-UA" sz="48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Проміжний мозок</a:t>
            </a:r>
            <a:endParaRPr lang="uk-UA" sz="4800" b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375529" y="1185034"/>
            <a:ext cx="8153400" cy="3465343"/>
          </a:xfrm>
          <a:solidFill>
            <a:srgbClr val="B9F7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342900">
              <a:spcBef>
                <a:spcPts val="0"/>
              </a:spcBef>
              <a:buClr>
                <a:schemeClr val="accent3">
                  <a:lumMod val="50000"/>
                </a:schemeClr>
              </a:buClr>
              <a:buNone/>
            </a:pPr>
            <a:r>
              <a:rPr lang="uk-UA" sz="2400" dirty="0" smtClean="0"/>
              <a:t>Розташований між стовбуром мозку та великими півкулями.  Його складовими є: </a:t>
            </a:r>
            <a:r>
              <a:rPr lang="uk-UA" sz="2400" b="1" dirty="0" smtClean="0"/>
              <a:t>таламус, епіфіз, гіпоталамус</a:t>
            </a:r>
            <a:r>
              <a:rPr lang="uk-UA" sz="2400" dirty="0" smtClean="0"/>
              <a:t>, до якого приєднаний </a:t>
            </a:r>
            <a:r>
              <a:rPr lang="uk-UA" sz="2400" b="1" dirty="0" smtClean="0"/>
              <a:t>гіпофіз</a:t>
            </a:r>
            <a:r>
              <a:rPr lang="uk-UA" sz="2400" dirty="0" smtClean="0"/>
              <a:t>.</a:t>
            </a:r>
          </a:p>
          <a:p>
            <a:pPr marL="0" indent="342900">
              <a:spcBef>
                <a:spcPts val="0"/>
              </a:spcBef>
              <a:buClr>
                <a:schemeClr val="accent6"/>
              </a:buClr>
              <a:buFont typeface="Wingdings" pitchFamily="2" charset="2"/>
              <a:buChar char="ü"/>
            </a:pPr>
            <a:r>
              <a:rPr lang="uk-UA" sz="2400" dirty="0" smtClean="0"/>
              <a:t>Містить вищі вегетативні центри.</a:t>
            </a:r>
          </a:p>
          <a:p>
            <a:pPr marL="0" indent="342900">
              <a:spcBef>
                <a:spcPts val="0"/>
              </a:spcBef>
              <a:buClr>
                <a:schemeClr val="accent6"/>
              </a:buClr>
              <a:buFont typeface="Wingdings" pitchFamily="2" charset="2"/>
              <a:buChar char="ü"/>
            </a:pPr>
            <a:r>
              <a:rPr lang="uk-UA" sz="2400" dirty="0" smtClean="0"/>
              <a:t>Здійснює рухові функції.</a:t>
            </a:r>
          </a:p>
          <a:p>
            <a:pPr marL="0" indent="342900">
              <a:spcBef>
                <a:spcPts val="0"/>
              </a:spcBef>
              <a:buClr>
                <a:schemeClr val="accent6"/>
              </a:buClr>
              <a:buFont typeface="Wingdings" pitchFamily="2" charset="2"/>
              <a:buChar char="ü"/>
            </a:pPr>
            <a:r>
              <a:rPr lang="uk-UA" sz="2400" dirty="0" smtClean="0"/>
              <a:t>Здійснює мімічні функції.</a:t>
            </a:r>
          </a:p>
          <a:p>
            <a:pPr marL="0" indent="342900">
              <a:spcBef>
                <a:spcPts val="0"/>
              </a:spcBef>
              <a:buClr>
                <a:schemeClr val="accent6"/>
              </a:buClr>
              <a:buFont typeface="Wingdings" pitchFamily="2" charset="2"/>
              <a:buChar char="ü"/>
            </a:pPr>
            <a:r>
              <a:rPr lang="uk-UA" sz="2400" dirty="0" smtClean="0"/>
              <a:t>Регулює обмінні процеси.</a:t>
            </a:r>
          </a:p>
          <a:p>
            <a:pPr marL="0" indent="342900">
              <a:spcBef>
                <a:spcPts val="0"/>
              </a:spcBef>
              <a:buClr>
                <a:schemeClr val="accent6"/>
              </a:buClr>
              <a:buFont typeface="Wingdings" pitchFamily="2" charset="2"/>
              <a:buChar char="ü"/>
            </a:pPr>
            <a:r>
              <a:rPr lang="uk-UA" sz="2400" dirty="0" smtClean="0"/>
              <a:t>Здійснює терморегуляцію.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2906" y="5047579"/>
            <a:ext cx="178595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/>
              <a:t>1.Таламус</a:t>
            </a:r>
          </a:p>
          <a:p>
            <a:r>
              <a:rPr lang="uk-UA" dirty="0" smtClean="0"/>
              <a:t>2. Епіфіз</a:t>
            </a:r>
          </a:p>
          <a:p>
            <a:r>
              <a:rPr lang="uk-UA" dirty="0" smtClean="0"/>
              <a:t>3. Гіпофіз </a:t>
            </a:r>
          </a:p>
          <a:p>
            <a:r>
              <a:rPr lang="uk-UA" dirty="0" smtClean="0"/>
              <a:t>4. Гіпоталамус</a:t>
            </a:r>
            <a:endParaRPr lang="uk-UA" dirty="0"/>
          </a:p>
        </p:txBody>
      </p:sp>
      <p:pic>
        <p:nvPicPr>
          <p:cNvPr id="8" name="Рисунок 7" descr="Diencephal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6503" y="2661557"/>
            <a:ext cx="4196444" cy="4196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буд проміж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03673" y="4469535"/>
            <a:ext cx="2854141" cy="2388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ctr">
              <a:buClr>
                <a:schemeClr val="accent5"/>
              </a:buClr>
              <a:buFont typeface="Wingdings" pitchFamily="2" charset="2"/>
              <a:buChar char="§"/>
            </a:pPr>
            <a:r>
              <a:rPr lang="uk-UA" sz="54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 </a:t>
            </a:r>
            <a:r>
              <a:rPr lang="uk-UA" sz="6600" b="1" dirty="0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Таламус</a:t>
            </a:r>
            <a:r>
              <a:rPr lang="uk-UA" sz="54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 </a:t>
            </a:r>
            <a:endParaRPr lang="uk-UA" sz="5400" b="1" dirty="0">
              <a:ln w="1905">
                <a:solidFill>
                  <a:schemeClr val="accent2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1705" y="1035425"/>
            <a:ext cx="8619565" cy="1936376"/>
          </a:xfrm>
          <a:solidFill>
            <a:schemeClr val="bg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342900">
              <a:spcBef>
                <a:spcPts val="0"/>
              </a:spcBef>
              <a:buNone/>
            </a:pPr>
            <a:r>
              <a:rPr lang="uk-UA" sz="2200" b="1" dirty="0" smtClean="0"/>
              <a:t>Таламус </a:t>
            </a:r>
            <a:r>
              <a:rPr lang="uk-UA" sz="2200" dirty="0" smtClean="0"/>
              <a:t>– зоровий горб - збирач інформації про всі види чутливості: фільтрує, сортує і направляє в головний мозок інформацію, що надходить від больових, тактильних, температурних, м</a:t>
            </a:r>
            <a:r>
              <a:rPr lang="en-US" sz="2200" dirty="0" smtClean="0"/>
              <a:t>’</a:t>
            </a:r>
            <a:r>
              <a:rPr lang="ru-RU" sz="2200" dirty="0" err="1" smtClean="0"/>
              <a:t>язово-суглобових</a:t>
            </a:r>
            <a:r>
              <a:rPr lang="ru-RU" sz="2200" dirty="0" smtClean="0"/>
              <a:t>, </a:t>
            </a:r>
            <a:r>
              <a:rPr lang="uk-UA" sz="2200" dirty="0" smtClean="0"/>
              <a:t>вібраційних, зорових, смакових,  нюхових і слухових рецепторів та шляхів.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" y="2783106"/>
            <a:ext cx="4625788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/>
            <a:r>
              <a:rPr lang="uk-UA" sz="2200" dirty="0" smtClean="0">
                <a:latin typeface="+mn-lt"/>
              </a:rPr>
              <a:t>У таламусі відбувається формування відчуттів і їх подальша передача.</a:t>
            </a:r>
          </a:p>
        </p:txBody>
      </p:sp>
      <p:pic>
        <p:nvPicPr>
          <p:cNvPr id="33794" name="Picture 2" descr="File:Brain chrischan thalam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119" y="3859306"/>
            <a:ext cx="2998694" cy="2998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Thalamu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46813" y="2744235"/>
            <a:ext cx="3913094" cy="4113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2697" y="346166"/>
            <a:ext cx="8569233" cy="2214154"/>
          </a:xfrm>
          <a:effectLst>
            <a:glow rad="63500">
              <a:schemeClr val="accent4">
                <a:satMod val="175000"/>
                <a:alpha val="40000"/>
              </a:schemeClr>
            </a:glow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eaLnBrk="1" hangingPunct="1">
              <a:spcBef>
                <a:spcPts val="0"/>
              </a:spcBef>
              <a:buNone/>
            </a:pPr>
            <a:r>
              <a:rPr lang="uk-UA" dirty="0" smtClean="0"/>
              <a:t>    </a:t>
            </a:r>
            <a:r>
              <a:rPr lang="uk-UA" b="1" dirty="0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Головний мозок людини </a:t>
            </a:r>
            <a:r>
              <a:rPr lang="uk-UA" dirty="0" smtClean="0"/>
              <a:t>– це головний орган центральної нервової системи, що складається з маси взаємозалежних нервових</a:t>
            </a:r>
            <a:r>
              <a:rPr lang="en-US" dirty="0" smtClean="0"/>
              <a:t> </a:t>
            </a:r>
            <a:r>
              <a:rPr lang="uk-UA" dirty="0" smtClean="0"/>
              <a:t>клітин.</a:t>
            </a:r>
            <a:endParaRPr lang="ru-RU" dirty="0" smtClean="0"/>
          </a:p>
        </p:txBody>
      </p:sp>
      <p:pic>
        <p:nvPicPr>
          <p:cNvPr id="4" name="Picture 4" descr="14470-Cisco-br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177" y="2697479"/>
            <a:ext cx="35814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09-08-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8131" y="3173458"/>
            <a:ext cx="3694612" cy="346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ctr">
              <a:buClr>
                <a:schemeClr val="accent5"/>
              </a:buClr>
              <a:buFont typeface="Wingdings" pitchFamily="2" charset="2"/>
              <a:buChar char="§"/>
            </a:pPr>
            <a:r>
              <a:rPr lang="uk-UA" sz="6000" b="1" dirty="0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Гіпоталамус</a:t>
            </a:r>
            <a:r>
              <a:rPr lang="uk-UA" b="1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2879" y="1064624"/>
            <a:ext cx="8739051" cy="294567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342900">
              <a:spcBef>
                <a:spcPts val="0"/>
              </a:spcBef>
              <a:buNone/>
            </a:pPr>
            <a:r>
              <a:rPr lang="uk-UA" sz="2200" b="1" dirty="0" smtClean="0"/>
              <a:t>Гіпоталамус</a:t>
            </a:r>
            <a:r>
              <a:rPr lang="uk-UA" sz="2200" dirty="0" smtClean="0"/>
              <a:t> – є вищим центром регуляції роботи внутрішніх органів, який узгоджує їх діяльність зі станом активності організму. У ньому містяться центри нюху, смаку, голоду і насичення, спраги і питного задоволення, терморегуляції, регуляції сну і неспання, регулювання артеріального тиску та утворення сечі. Продукуючи низку гормонів, він разом з гіпофізом утворює </a:t>
            </a:r>
            <a:r>
              <a:rPr lang="uk-UA" sz="2200" b="1" i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гіпоталамно-гіпофізарну</a:t>
            </a:r>
            <a:r>
              <a:rPr lang="uk-UA" sz="22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систему</a:t>
            </a:r>
            <a:r>
              <a:rPr lang="uk-UA" sz="2200" dirty="0" smtClean="0"/>
              <a:t>, що контролює діяльність ендокринних залоз.</a:t>
            </a:r>
            <a:endParaRPr lang="uk-UA" sz="2200" dirty="0"/>
          </a:p>
        </p:txBody>
      </p:sp>
      <p:pic>
        <p:nvPicPr>
          <p:cNvPr id="4" name="Рисунок 3" descr="ггіпотала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1520" y="3856510"/>
            <a:ext cx="3604965" cy="300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ypothalamu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3461657"/>
            <a:ext cx="3200400" cy="3396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137" y="0"/>
            <a:ext cx="8229600" cy="1143000"/>
          </a:xfrm>
        </p:spPr>
        <p:txBody>
          <a:bodyPr/>
          <a:lstStyle/>
          <a:p>
            <a:pPr algn="ctr">
              <a:buClr>
                <a:schemeClr val="accent5"/>
              </a:buClr>
              <a:buFont typeface="Wingdings" pitchFamily="2" charset="2"/>
              <a:buChar char="§"/>
            </a:pPr>
            <a:r>
              <a:rPr lang="uk-UA" sz="6000" b="1" dirty="0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Епіфіз</a:t>
            </a:r>
            <a:endParaRPr lang="uk-UA" sz="6000" b="1" dirty="0">
              <a:ln w="1905">
                <a:solidFill>
                  <a:schemeClr val="accent3">
                    <a:lumMod val="50000"/>
                  </a:schemeClr>
                </a:solidFill>
              </a:ln>
              <a:solidFill>
                <a:schemeClr val="accent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8194" y="1129938"/>
            <a:ext cx="8556171" cy="254072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342900">
              <a:spcBef>
                <a:spcPts val="0"/>
              </a:spcBef>
              <a:buNone/>
            </a:pPr>
            <a:r>
              <a:rPr lang="uk-UA" sz="2200" dirty="0" smtClean="0"/>
              <a:t>Секреторні клітини епіфіза виділяють у кров гормон </a:t>
            </a:r>
            <a:r>
              <a:rPr lang="uk-UA" sz="2200" dirty="0" err="1" smtClean="0"/>
              <a:t>мелатонін</a:t>
            </a:r>
            <a:r>
              <a:rPr lang="uk-UA" sz="2200" dirty="0" smtClean="0"/>
              <a:t>, який бере участь у синхронізації біоритмів сну-неспання. До головних функцій належать:</a:t>
            </a:r>
          </a:p>
          <a:p>
            <a:pPr marL="0" indent="342900">
              <a:spcBef>
                <a:spcPts val="0"/>
              </a:spcBef>
              <a:buFontTx/>
              <a:buChar char="-"/>
            </a:pPr>
            <a:r>
              <a:rPr lang="uk-UA" sz="2200" dirty="0" smtClean="0"/>
              <a:t> гальмування виділення гормонів росту</a:t>
            </a:r>
          </a:p>
          <a:p>
            <a:pPr marL="0" indent="342900">
              <a:spcBef>
                <a:spcPts val="0"/>
              </a:spcBef>
              <a:buFontTx/>
              <a:buChar char="-"/>
            </a:pPr>
            <a:r>
              <a:rPr lang="uk-UA" sz="2200" dirty="0" smtClean="0"/>
              <a:t> гальмування статевого розвитку і статевої поведінки</a:t>
            </a:r>
          </a:p>
          <a:p>
            <a:pPr marL="0" indent="342900">
              <a:spcBef>
                <a:spcPts val="0"/>
              </a:spcBef>
              <a:buFontTx/>
              <a:buChar char="-"/>
            </a:pPr>
            <a:r>
              <a:rPr lang="uk-UA" sz="2200" dirty="0" smtClean="0"/>
              <a:t> гальмування розвитку пухлин</a:t>
            </a:r>
          </a:p>
          <a:p>
            <a:pPr marL="0" indent="342900">
              <a:spcBef>
                <a:spcPts val="0"/>
              </a:spcBef>
              <a:buFontTx/>
              <a:buChar char="-"/>
            </a:pPr>
            <a:r>
              <a:rPr lang="uk-UA" sz="2200" dirty="0" smtClean="0"/>
              <a:t> впливає на статевий розвиток і сексуальну поведінку.  </a:t>
            </a:r>
          </a:p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96834" y="4012362"/>
            <a:ext cx="3801291" cy="186204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/>
            <a:r>
              <a:rPr lang="uk-UA" sz="2300" dirty="0" smtClean="0">
                <a:latin typeface="+mn-lt"/>
              </a:rPr>
              <a:t>Після статевого дозрівання вироблення </a:t>
            </a:r>
            <a:r>
              <a:rPr lang="uk-UA" sz="2300" dirty="0" err="1" smtClean="0">
                <a:latin typeface="+mn-lt"/>
              </a:rPr>
              <a:t>мелатоніну</a:t>
            </a:r>
            <a:r>
              <a:rPr lang="uk-UA" sz="2300" dirty="0" smtClean="0">
                <a:latin typeface="+mn-lt"/>
              </a:rPr>
              <a:t> зменшується. Розміри епіфізу у дітей більші, ніж у дорослих.</a:t>
            </a:r>
            <a:endParaRPr lang="uk-UA" sz="2300" dirty="0">
              <a:latin typeface="+mn-lt"/>
            </a:endParaRPr>
          </a:p>
        </p:txBody>
      </p:sp>
      <p:pic>
        <p:nvPicPr>
          <p:cNvPr id="5" name="Рисунок 4" descr="епіфіз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38206" y="3526586"/>
            <a:ext cx="3905794" cy="3331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8983" y="274638"/>
            <a:ext cx="4963886" cy="1143000"/>
          </a:xfrm>
        </p:spPr>
        <p:txBody>
          <a:bodyPr/>
          <a:lstStyle/>
          <a:p>
            <a:pPr algn="ctr">
              <a:buClr>
                <a:schemeClr val="accent5"/>
              </a:buClr>
              <a:buFont typeface="Wingdings" pitchFamily="2" charset="2"/>
              <a:buChar char="§"/>
            </a:pPr>
            <a:r>
              <a:rPr lang="uk-UA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Гіпофіз</a:t>
            </a:r>
            <a:endParaRPr lang="uk-UA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6571" y="1325880"/>
            <a:ext cx="8530045" cy="251459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342900">
              <a:spcBef>
                <a:spcPts val="0"/>
              </a:spcBef>
              <a:buNone/>
            </a:pPr>
            <a:r>
              <a:rPr lang="vi-VN" sz="2400" b="1" dirty="0" smtClean="0"/>
              <a:t>Гіпофіз</a:t>
            </a:r>
            <a:r>
              <a:rPr lang="vi-VN" sz="2400" dirty="0" smtClean="0"/>
              <a:t> розміщен</a:t>
            </a:r>
            <a:r>
              <a:rPr lang="uk-UA" sz="2400" dirty="0" err="1" smtClean="0"/>
              <a:t>ий</a:t>
            </a:r>
            <a:r>
              <a:rPr lang="vi-VN" sz="2400" dirty="0" smtClean="0"/>
              <a:t> в головному мозку в гіпофізарній ямці турецького сідла клиновидної кістки черепа.</a:t>
            </a:r>
            <a:endParaRPr lang="uk-UA" sz="2200" dirty="0" smtClean="0"/>
          </a:p>
          <a:p>
            <a:pPr marL="0" indent="342900">
              <a:spcBef>
                <a:spcPts val="0"/>
              </a:spcBef>
              <a:buNone/>
            </a:pPr>
            <a:r>
              <a:rPr lang="uk-UA" sz="2200" dirty="0" smtClean="0"/>
              <a:t>Гіпофіз складається з трьох частин:</a:t>
            </a:r>
          </a:p>
          <a:p>
            <a:pPr marL="0" indent="342900">
              <a:spcBef>
                <a:spcPts val="0"/>
              </a:spcBef>
            </a:pPr>
            <a:r>
              <a:rPr lang="uk-UA" sz="2200" b="1" i="1" dirty="0" smtClean="0"/>
              <a:t>Передньої долі</a:t>
            </a:r>
            <a:r>
              <a:rPr lang="uk-UA" sz="2200" b="1" dirty="0" smtClean="0"/>
              <a:t> </a:t>
            </a:r>
            <a:r>
              <a:rPr lang="uk-UA" sz="2200" dirty="0" smtClean="0"/>
              <a:t>(</a:t>
            </a:r>
            <a:r>
              <a:rPr lang="uk-UA" sz="2200" dirty="0" err="1" smtClean="0"/>
              <a:t>аденогіпофіз</a:t>
            </a:r>
            <a:r>
              <a:rPr lang="uk-UA" sz="2200" dirty="0" smtClean="0"/>
              <a:t>)</a:t>
            </a:r>
          </a:p>
          <a:p>
            <a:pPr marL="0" indent="342900">
              <a:spcBef>
                <a:spcPts val="0"/>
              </a:spcBef>
            </a:pPr>
            <a:r>
              <a:rPr lang="uk-UA" sz="2200" b="1" i="1" dirty="0" smtClean="0"/>
              <a:t>Задньої долі</a:t>
            </a:r>
            <a:r>
              <a:rPr lang="uk-UA" sz="2200" b="1" dirty="0" smtClean="0"/>
              <a:t> </a:t>
            </a:r>
            <a:r>
              <a:rPr lang="uk-UA" sz="2200" dirty="0" smtClean="0"/>
              <a:t>(</a:t>
            </a:r>
            <a:r>
              <a:rPr lang="uk-UA" sz="2200" dirty="0" err="1" smtClean="0"/>
              <a:t>нейрогіпофіз</a:t>
            </a:r>
            <a:r>
              <a:rPr lang="uk-UA" sz="2200" dirty="0" smtClean="0"/>
              <a:t>)</a:t>
            </a:r>
          </a:p>
          <a:p>
            <a:pPr marL="0" indent="342900">
              <a:spcBef>
                <a:spcPts val="0"/>
              </a:spcBef>
            </a:pPr>
            <a:r>
              <a:rPr lang="uk-UA" sz="2200" b="1" i="1" dirty="0" smtClean="0"/>
              <a:t>Середньої долі</a:t>
            </a:r>
            <a:endParaRPr lang="uk-UA" sz="2200" b="1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9169" y="2866071"/>
            <a:ext cx="4354831" cy="3991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949" y="0"/>
            <a:ext cx="8229600" cy="1143000"/>
          </a:xfrm>
        </p:spPr>
        <p:txBody>
          <a:bodyPr/>
          <a:lstStyle/>
          <a:p>
            <a:pPr>
              <a:buClr>
                <a:schemeClr val="accent5"/>
              </a:buClr>
              <a:buFont typeface="Wingdings" pitchFamily="2" charset="2"/>
              <a:buChar char="v"/>
            </a:pPr>
            <a:r>
              <a:rPr lang="uk-UA" sz="5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Великі півкулі </a:t>
            </a:r>
            <a:endParaRPr lang="uk-UA" sz="5400" b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5943" y="947057"/>
            <a:ext cx="8712926" cy="3010989"/>
          </a:xfrm>
        </p:spPr>
        <p:txBody>
          <a:bodyPr/>
          <a:lstStyle/>
          <a:p>
            <a:pPr marL="0" indent="342900">
              <a:spcBef>
                <a:spcPts val="0"/>
              </a:spcBef>
              <a:buNone/>
            </a:pPr>
            <a:r>
              <a:rPr lang="uk-UA" b="1" dirty="0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Великі півкулі – </a:t>
            </a:r>
            <a:r>
              <a:rPr lang="uk-UA" sz="2200" dirty="0" smtClean="0"/>
              <a:t>вищий відділ головного мозку. Він складається з кори півкуль і підкіркових ядер. Півкулі розділені між собою міжпівкульною щілиною і пов'язані провідними шляхами, головний з них називають </a:t>
            </a:r>
            <a:r>
              <a:rPr lang="uk-UA" sz="22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мозолистим тілом</a:t>
            </a:r>
            <a:r>
              <a:rPr lang="uk-UA" sz="2200" dirty="0" smtClean="0"/>
              <a:t>. Кора півкуль утворює численні борозни й звивини складної форми, що дає змогу вмістити малу за об'ємом порожнину черепа орган з поверхнею великого розміру. Шість шарів кори утворені нейронами різних форм і функцій.</a:t>
            </a:r>
            <a:endParaRPr lang="uk-UA" sz="2200" dirty="0"/>
          </a:p>
        </p:txBody>
      </p:sp>
      <p:pic>
        <p:nvPicPr>
          <p:cNvPr id="36866" name="Picture 2" descr="http://upload.wikimedia.org/wikipedia/uk/thumb/b/ba/Brain-4a.jpg/350px-Brain-4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0457" y="3521932"/>
            <a:ext cx="3853543" cy="3336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мозолист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7645" y="3874003"/>
            <a:ext cx="4062549" cy="2983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25543" cy="86183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Сфери  спеціалізації  півкуль</a:t>
            </a:r>
            <a:endParaRPr lang="uk-UA" b="1" dirty="0">
              <a:ln w="1905">
                <a:solidFill>
                  <a:schemeClr val="accent3">
                    <a:lumMod val="50000"/>
                  </a:schemeClr>
                </a:solidFill>
              </a:ln>
              <a:solidFill>
                <a:schemeClr val="accent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5761" y="1631437"/>
            <a:ext cx="3775166" cy="4677923"/>
          </a:xfr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5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342900">
              <a:spcBef>
                <a:spcPts val="0"/>
              </a:spcBef>
              <a:buNone/>
            </a:pPr>
            <a:r>
              <a:rPr lang="uk-UA" b="1" dirty="0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Ліва  півкуля</a:t>
            </a:r>
          </a:p>
          <a:p>
            <a:pPr marL="0" indent="342900">
              <a:spcBef>
                <a:spcPts val="0"/>
              </a:spcBef>
              <a:buClr>
                <a:schemeClr val="accent2">
                  <a:lumMod val="50000"/>
                </a:schemeClr>
              </a:buClr>
              <a:buFont typeface="Wingdings" pitchFamily="2" charset="2"/>
              <a:buChar char="v"/>
            </a:pPr>
            <a:r>
              <a:rPr lang="uk-UA" sz="2400" dirty="0" smtClean="0"/>
              <a:t>Логічне мислення</a:t>
            </a:r>
          </a:p>
          <a:p>
            <a:pPr marL="0" indent="342900">
              <a:spcBef>
                <a:spcPts val="0"/>
              </a:spcBef>
              <a:buClr>
                <a:schemeClr val="accent2">
                  <a:lumMod val="50000"/>
                </a:schemeClr>
              </a:buClr>
              <a:buFont typeface="Wingdings" pitchFamily="2" charset="2"/>
              <a:buChar char="v"/>
            </a:pPr>
            <a:r>
              <a:rPr lang="uk-UA" sz="2400" dirty="0" smtClean="0"/>
              <a:t>Обробка вербальної інформації</a:t>
            </a:r>
          </a:p>
          <a:p>
            <a:pPr marL="0" indent="342900">
              <a:spcBef>
                <a:spcPts val="0"/>
              </a:spcBef>
              <a:buClr>
                <a:schemeClr val="accent2">
                  <a:lumMod val="50000"/>
                </a:schemeClr>
              </a:buClr>
              <a:buFont typeface="Wingdings" pitchFamily="2" charset="2"/>
              <a:buChar char="v"/>
            </a:pPr>
            <a:r>
              <a:rPr lang="uk-UA" sz="2400" dirty="0" smtClean="0"/>
              <a:t>Аналітичне мислення</a:t>
            </a:r>
          </a:p>
          <a:p>
            <a:pPr marL="0" indent="342900">
              <a:spcBef>
                <a:spcPts val="0"/>
              </a:spcBef>
              <a:buClr>
                <a:schemeClr val="accent2">
                  <a:lumMod val="50000"/>
                </a:schemeClr>
              </a:buClr>
              <a:buFont typeface="Wingdings" pitchFamily="2" charset="2"/>
              <a:buChar char="v"/>
            </a:pPr>
            <a:r>
              <a:rPr lang="uk-UA" sz="2400" dirty="0" smtClean="0"/>
              <a:t>Розуміння слів у прямому значенні</a:t>
            </a:r>
          </a:p>
          <a:p>
            <a:pPr marL="0" indent="342900">
              <a:spcBef>
                <a:spcPts val="0"/>
              </a:spcBef>
              <a:buClr>
                <a:schemeClr val="accent2">
                  <a:lumMod val="50000"/>
                </a:schemeClr>
              </a:buClr>
              <a:buFont typeface="Wingdings" pitchFamily="2" charset="2"/>
              <a:buChar char="v"/>
            </a:pPr>
            <a:r>
              <a:rPr lang="uk-UA" sz="2400" dirty="0" smtClean="0"/>
              <a:t>Математичні здібності</a:t>
            </a:r>
          </a:p>
          <a:p>
            <a:pPr marL="0" indent="342900">
              <a:spcBef>
                <a:spcPts val="0"/>
              </a:spcBef>
              <a:buClr>
                <a:schemeClr val="accent2">
                  <a:lumMod val="50000"/>
                </a:schemeClr>
              </a:buClr>
              <a:buFont typeface="Wingdings" pitchFamily="2" charset="2"/>
              <a:buChar char="v"/>
            </a:pPr>
            <a:r>
              <a:rPr lang="uk-UA" sz="2400" dirty="0" smtClean="0"/>
              <a:t>Контроль за рухом правої частини тіла</a:t>
            </a:r>
          </a:p>
          <a:p>
            <a:pPr marL="0" indent="342900">
              <a:spcBef>
                <a:spcPts val="0"/>
              </a:spcBef>
              <a:buClr>
                <a:schemeClr val="accent2">
                  <a:lumMod val="50000"/>
                </a:schemeClr>
              </a:buClr>
              <a:buFont typeface="Wingdings" pitchFamily="2" charset="2"/>
              <a:buChar char="v"/>
            </a:pPr>
            <a:r>
              <a:rPr lang="uk-UA" sz="2400" dirty="0" smtClean="0"/>
              <a:t>Музична освіта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95935" y="1637112"/>
            <a:ext cx="4552122" cy="46474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5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/>
            <a:r>
              <a:rPr lang="uk-UA" sz="3200" b="1" dirty="0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Права півкуля</a:t>
            </a:r>
          </a:p>
          <a:p>
            <a:pPr indent="457200">
              <a:buClr>
                <a:schemeClr val="accent2">
                  <a:lumMod val="50000"/>
                </a:schemeClr>
              </a:buClr>
              <a:buFont typeface="Wingdings" pitchFamily="2" charset="2"/>
              <a:buChar char="v"/>
            </a:pPr>
            <a:r>
              <a:rPr lang="uk-UA" sz="2400" dirty="0" smtClean="0">
                <a:latin typeface="+mn-lt"/>
              </a:rPr>
              <a:t>Інтуїція</a:t>
            </a:r>
          </a:p>
          <a:p>
            <a:pPr indent="457200">
              <a:buClr>
                <a:schemeClr val="accent2">
                  <a:lumMod val="50000"/>
                </a:schemeClr>
              </a:buClr>
              <a:buFont typeface="Wingdings" pitchFamily="2" charset="2"/>
              <a:buChar char="v"/>
            </a:pPr>
            <a:r>
              <a:rPr lang="uk-UA" sz="2400" dirty="0" smtClean="0">
                <a:latin typeface="+mn-lt"/>
              </a:rPr>
              <a:t>Обробка невербальної інформації</a:t>
            </a:r>
          </a:p>
          <a:p>
            <a:pPr indent="457200">
              <a:buClr>
                <a:schemeClr val="accent2">
                  <a:lumMod val="50000"/>
                </a:schemeClr>
              </a:buClr>
              <a:buFont typeface="Wingdings" pitchFamily="2" charset="2"/>
              <a:buChar char="v"/>
            </a:pPr>
            <a:r>
              <a:rPr lang="uk-UA" sz="2400" dirty="0" smtClean="0">
                <a:latin typeface="+mn-lt"/>
              </a:rPr>
              <a:t>Паралельна </a:t>
            </a:r>
            <a:r>
              <a:rPr lang="uk-UA" sz="2400" dirty="0" err="1" smtClean="0">
                <a:latin typeface="+mn-lt"/>
              </a:rPr>
              <a:t>обобка</a:t>
            </a:r>
            <a:r>
              <a:rPr lang="uk-UA" sz="2400" dirty="0" smtClean="0">
                <a:latin typeface="+mn-lt"/>
              </a:rPr>
              <a:t> інформації</a:t>
            </a:r>
          </a:p>
          <a:p>
            <a:pPr indent="457200">
              <a:buClr>
                <a:schemeClr val="accent2">
                  <a:lumMod val="50000"/>
                </a:schemeClr>
              </a:buClr>
              <a:buFont typeface="Wingdings" pitchFamily="2" charset="2"/>
              <a:buChar char="v"/>
            </a:pPr>
            <a:r>
              <a:rPr lang="uk-UA" sz="2400" dirty="0" smtClean="0">
                <a:latin typeface="+mn-lt"/>
              </a:rPr>
              <a:t>Просторове орієнтування</a:t>
            </a:r>
          </a:p>
          <a:p>
            <a:pPr indent="457200">
              <a:buClr>
                <a:schemeClr val="accent2">
                  <a:lumMod val="50000"/>
                </a:schemeClr>
              </a:buClr>
              <a:buFont typeface="Wingdings" pitchFamily="2" charset="2"/>
              <a:buChar char="v"/>
            </a:pPr>
            <a:r>
              <a:rPr lang="uk-UA" sz="2400" dirty="0" smtClean="0">
                <a:latin typeface="+mn-lt"/>
              </a:rPr>
              <a:t>Музикальність</a:t>
            </a:r>
          </a:p>
          <a:p>
            <a:pPr indent="457200">
              <a:buClr>
                <a:schemeClr val="accent2">
                  <a:lumMod val="50000"/>
                </a:schemeClr>
              </a:buClr>
              <a:buFont typeface="Wingdings" pitchFamily="2" charset="2"/>
              <a:buChar char="v"/>
            </a:pPr>
            <a:r>
              <a:rPr lang="uk-UA" sz="2400" dirty="0" smtClean="0">
                <a:latin typeface="+mn-lt"/>
              </a:rPr>
              <a:t>Уява</a:t>
            </a:r>
          </a:p>
          <a:p>
            <a:pPr indent="457200">
              <a:buClr>
                <a:schemeClr val="accent2">
                  <a:lumMod val="50000"/>
                </a:schemeClr>
              </a:buClr>
              <a:buFont typeface="Wingdings" pitchFamily="2" charset="2"/>
              <a:buChar char="v"/>
            </a:pPr>
            <a:r>
              <a:rPr lang="uk-UA" sz="2400" dirty="0" smtClean="0">
                <a:latin typeface="+mn-lt"/>
              </a:rPr>
              <a:t>Художні здібності</a:t>
            </a:r>
          </a:p>
          <a:p>
            <a:pPr indent="457200">
              <a:buClr>
                <a:schemeClr val="accent2">
                  <a:lumMod val="50000"/>
                </a:schemeClr>
              </a:buClr>
              <a:buFont typeface="Wingdings" pitchFamily="2" charset="2"/>
              <a:buChar char="v"/>
            </a:pPr>
            <a:r>
              <a:rPr lang="uk-UA" sz="2400" dirty="0" smtClean="0">
                <a:latin typeface="+mn-lt"/>
              </a:rPr>
              <a:t>Контроль за рухом правої частини тіла</a:t>
            </a:r>
            <a:endParaRPr lang="uk-UA" sz="2400" dirty="0">
              <a:latin typeface="+mn-lt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755" y="274638"/>
            <a:ext cx="8817428" cy="11430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uk-UA" b="1" dirty="0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Долі  півкуль головного мозку</a:t>
            </a:r>
            <a:endParaRPr lang="uk-UA" b="1" dirty="0">
              <a:ln w="1905">
                <a:solidFill>
                  <a:schemeClr val="accent5">
                    <a:lumMod val="50000"/>
                  </a:schemeClr>
                </a:solidFill>
              </a:ln>
              <a:solidFill>
                <a:schemeClr val="accent5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pic>
        <p:nvPicPr>
          <p:cNvPr id="1030" name="Picture 6" descr="&amp;Fcy;&amp;acy;&amp;jcy;&amp;lcy;:Brain-3.jpg"/>
          <p:cNvPicPr>
            <a:picLocks noChangeAspect="1" noChangeArrowheads="1"/>
          </p:cNvPicPr>
          <p:nvPr/>
        </p:nvPicPr>
        <p:blipFill>
          <a:blip r:embed="rId2" cstate="print"/>
          <a:srcRect l="6423" b="4855"/>
          <a:stretch>
            <a:fillRect/>
          </a:stretch>
        </p:blipFill>
        <p:spPr bwMode="auto">
          <a:xfrm>
            <a:off x="0" y="1614656"/>
            <a:ext cx="3670663" cy="5243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714963" y="1771437"/>
            <a:ext cx="4736705" cy="523220"/>
          </a:xfrm>
          <a:prstGeom prst="rect">
            <a:avLst/>
          </a:prstGeom>
          <a:solidFill>
            <a:srgbClr val="B9F7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+mn-lt"/>
              </a:rPr>
              <a:t>Скронева</a:t>
            </a:r>
            <a:r>
              <a:rPr lang="uk-UA" sz="2800" dirty="0" smtClean="0">
                <a:latin typeface="+mn-lt"/>
              </a:rPr>
              <a:t> – слух, пам'ять</a:t>
            </a:r>
            <a:endParaRPr lang="uk-UA" sz="28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67007" y="2788637"/>
            <a:ext cx="298060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+mn-lt"/>
              </a:rPr>
              <a:t>Потилична</a:t>
            </a:r>
            <a:r>
              <a:rPr lang="uk-UA" sz="2800" dirty="0" smtClean="0">
                <a:latin typeface="+mn-lt"/>
              </a:rPr>
              <a:t> - зір</a:t>
            </a:r>
            <a:endParaRPr lang="uk-UA" sz="28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22914" y="3824578"/>
            <a:ext cx="523820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+mn-lt"/>
              </a:rPr>
              <a:t>Тім'яна</a:t>
            </a:r>
            <a:r>
              <a:rPr lang="uk-UA" sz="2800" dirty="0" smtClean="0">
                <a:latin typeface="+mn-lt"/>
              </a:rPr>
              <a:t> – усі види чутливості</a:t>
            </a:r>
            <a:endParaRPr lang="uk-UA" sz="28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94069" y="4891189"/>
            <a:ext cx="3252651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atin typeface="+mn-lt"/>
              </a:rPr>
              <a:t>Лобна</a:t>
            </a:r>
            <a:r>
              <a:rPr lang="uk-UA" sz="2800" dirty="0" smtClean="0">
                <a:latin typeface="+mn-lt"/>
              </a:rPr>
              <a:t> – мислення,  мовлення, емоції</a:t>
            </a:r>
            <a:endParaRPr lang="uk-UA" sz="2800" dirty="0">
              <a:latin typeface="+mn-lt"/>
            </a:endParaRP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ctr"/>
            <a:r>
              <a:rPr lang="uk-UA" sz="6000" b="1" dirty="0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Лімбічна система</a:t>
            </a:r>
            <a:endParaRPr lang="uk-UA" sz="6000" b="1" dirty="0">
              <a:ln w="1905">
                <a:solidFill>
                  <a:schemeClr val="accent5">
                    <a:lumMod val="50000"/>
                  </a:schemeClr>
                </a:solidFill>
              </a:ln>
              <a:solidFill>
                <a:schemeClr val="accent5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1256" y="1175658"/>
            <a:ext cx="8668461" cy="26776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dirty="0" smtClean="0">
                <a:latin typeface="+mn-lt"/>
              </a:rPr>
              <a:t>   </a:t>
            </a:r>
            <a:r>
              <a:rPr lang="uk-UA" sz="28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Лімбічна система </a:t>
            </a:r>
            <a:r>
              <a:rPr lang="uk-UA" sz="2800" dirty="0" smtClean="0">
                <a:latin typeface="+mn-lt"/>
              </a:rPr>
              <a:t>– сукупність ряду структур головного мозку, що бере участь у регуляції функцій внутрішніх органів, нюху, інстинктивної поведінки, емоцій, </a:t>
            </a:r>
            <a:r>
              <a:rPr lang="uk-UA" sz="2800" dirty="0" err="1" smtClean="0">
                <a:latin typeface="+mn-lt"/>
              </a:rPr>
              <a:t>пам</a:t>
            </a:r>
            <a:r>
              <a:rPr lang="en-US" sz="2800" dirty="0" smtClean="0">
                <a:latin typeface="+mn-lt"/>
              </a:rPr>
              <a:t>’</a:t>
            </a:r>
            <a:r>
              <a:rPr lang="uk-UA" sz="2800" dirty="0" smtClean="0">
                <a:latin typeface="+mn-lt"/>
              </a:rPr>
              <a:t>яті, рівень уваги, сприйняття, відтворення емоційно значущої інформації.</a:t>
            </a:r>
            <a:endParaRPr lang="uk-UA" sz="2800" dirty="0">
              <a:latin typeface="+mn-lt"/>
            </a:endParaRPr>
          </a:p>
        </p:txBody>
      </p:sp>
      <p:pic>
        <p:nvPicPr>
          <p:cNvPr id="5" name="Рисунок 4" descr="лімбіч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2065" y="3786189"/>
            <a:ext cx="3301225" cy="3009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лымбыч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608" y="3905794"/>
            <a:ext cx="3623766" cy="2737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817" y="0"/>
            <a:ext cx="8229600" cy="1143000"/>
          </a:xfrm>
        </p:spPr>
        <p:txBody>
          <a:bodyPr/>
          <a:lstStyle/>
          <a:p>
            <a:r>
              <a:rPr lang="uk-UA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Неймовірно, але факт!</a:t>
            </a:r>
            <a:endParaRPr lang="uk-UA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18011" y="1074408"/>
            <a:ext cx="6740435" cy="1146277"/>
          </a:xfrm>
          <a:solidFill>
            <a:schemeClr val="accent6">
              <a:lumMod val="20000"/>
              <a:lumOff val="8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indent="342900">
              <a:spcBef>
                <a:spcPts val="0"/>
              </a:spcBef>
            </a:pPr>
            <a:r>
              <a:rPr lang="uk-UA" sz="2200" dirty="0" smtClean="0"/>
              <a:t>Мозок вождя пролетаріату </a:t>
            </a:r>
            <a:r>
              <a:rPr lang="uk-UA" sz="2200" b="1" dirty="0" smtClean="0"/>
              <a:t>В.Леніна</a:t>
            </a:r>
            <a:r>
              <a:rPr lang="uk-UA" sz="2200" dirty="0" smtClean="0"/>
              <a:t> – 1340 г;</a:t>
            </a:r>
          </a:p>
          <a:p>
            <a:pPr marL="0" indent="342900">
              <a:spcBef>
                <a:spcPts val="0"/>
              </a:spcBef>
            </a:pPr>
            <a:r>
              <a:rPr lang="uk-UA" sz="2200" dirty="0" smtClean="0"/>
              <a:t>Мозок письменника </a:t>
            </a:r>
            <a:r>
              <a:rPr lang="uk-UA" sz="2200" b="1" dirty="0" smtClean="0"/>
              <a:t>І.Тургенєва</a:t>
            </a:r>
            <a:r>
              <a:rPr lang="uk-UA" sz="2200" dirty="0" smtClean="0"/>
              <a:t> – 2012 г;</a:t>
            </a:r>
          </a:p>
          <a:p>
            <a:pPr marL="0" indent="342900">
              <a:spcBef>
                <a:spcPts val="0"/>
              </a:spcBef>
            </a:pPr>
            <a:r>
              <a:rPr lang="uk-UA" sz="2200" dirty="0" smtClean="0"/>
              <a:t>Мозки психічнохворих людей – 2700-2900 г.</a:t>
            </a:r>
            <a:endParaRPr lang="uk-UA" sz="2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6570" y="2409714"/>
            <a:ext cx="6410406" cy="4093428"/>
          </a:xfrm>
          <a:prstGeom prst="rect">
            <a:avLst/>
          </a:prstGeom>
          <a:solidFill>
            <a:srgbClr val="B9F7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b="1" dirty="0" smtClean="0"/>
              <a:t>Мозок Ейнштейна</a:t>
            </a:r>
            <a:r>
              <a:rPr lang="uk-UA" sz="2000" dirty="0" smtClean="0"/>
              <a:t>, як «типового» генія, був у свій час розчленований на 240 частин та понад  40 років зберігався у спеціальному розчині. Коли вчені порівняли  його з іншими, то знайшли дві унікальні  особливості, </a:t>
            </a:r>
            <a:r>
              <a:rPr lang="uk-UA" sz="2000" dirty="0" err="1" smtClean="0"/>
              <a:t>пов</a:t>
            </a:r>
            <a:r>
              <a:rPr lang="en-US" sz="2000" dirty="0" smtClean="0"/>
              <a:t>’</a:t>
            </a:r>
            <a:r>
              <a:rPr lang="uk-UA" sz="2000" dirty="0" err="1" smtClean="0"/>
              <a:t>язані</a:t>
            </a:r>
            <a:r>
              <a:rPr lang="uk-UA" sz="2000" dirty="0" smtClean="0"/>
              <a:t> з нижньою тім</a:t>
            </a:r>
            <a:r>
              <a:rPr lang="en-US" sz="2000" dirty="0" smtClean="0"/>
              <a:t>’</a:t>
            </a:r>
            <a:r>
              <a:rPr lang="uk-UA" sz="2000" dirty="0" err="1" smtClean="0"/>
              <a:t>яною</a:t>
            </a:r>
            <a:r>
              <a:rPr lang="uk-UA" sz="2000" dirty="0" smtClean="0"/>
              <a:t>  долею (математичне </a:t>
            </a:r>
            <a:r>
              <a:rPr lang="uk-UA" sz="2000" dirty="0" err="1" smtClean="0"/>
              <a:t>мислиння</a:t>
            </a:r>
            <a:r>
              <a:rPr lang="uk-UA" sz="2000" dirty="0" smtClean="0"/>
              <a:t> і трьохвимірне бачення):</a:t>
            </a:r>
          </a:p>
          <a:p>
            <a:pPr>
              <a:buFontTx/>
              <a:buChar char="-"/>
            </a:pPr>
            <a:r>
              <a:rPr lang="uk-UA" sz="2000" dirty="0" smtClean="0"/>
              <a:t>- </a:t>
            </a:r>
            <a:r>
              <a:rPr lang="uk-UA" sz="2000" b="1" dirty="0" smtClean="0"/>
              <a:t>по-перше</a:t>
            </a:r>
            <a:r>
              <a:rPr lang="uk-UA" sz="2000" dirty="0" smtClean="0"/>
              <a:t>, нижня тім</a:t>
            </a:r>
            <a:r>
              <a:rPr lang="en-US" sz="2000" dirty="0" smtClean="0"/>
              <a:t>’</a:t>
            </a:r>
            <a:r>
              <a:rPr lang="uk-UA" sz="2000" dirty="0" err="1" smtClean="0"/>
              <a:t>яна</a:t>
            </a:r>
            <a:r>
              <a:rPr lang="uk-UA" sz="2000" dirty="0" smtClean="0"/>
              <a:t> доля Ейнштейна виявилась значно більшою,  ніж у контрольних  зразків. </a:t>
            </a:r>
          </a:p>
          <a:p>
            <a:pPr>
              <a:buFontTx/>
              <a:buChar char="-"/>
            </a:pPr>
            <a:r>
              <a:rPr lang="uk-UA" sz="2000" dirty="0" smtClean="0"/>
              <a:t>- </a:t>
            </a:r>
            <a:r>
              <a:rPr lang="uk-UA" sz="2000" b="1" dirty="0" smtClean="0"/>
              <a:t>по-друге</a:t>
            </a:r>
            <a:r>
              <a:rPr lang="uk-UA" sz="2000" dirty="0" smtClean="0"/>
              <a:t>, вона не була розділена особливою сполучною тканиною, що можливо, дозволяло нейронам  поєднуватись «напряму». </a:t>
            </a:r>
            <a:endParaRPr lang="uk-UA" sz="2000" dirty="0"/>
          </a:p>
        </p:txBody>
      </p:sp>
      <p:pic>
        <p:nvPicPr>
          <p:cNvPr id="39938" name="Picture 2" descr="http://upload.wikimedia.org/wikipedia/commons/thumb/4/46/Leninportrait.jpg/280px-Leninportra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2879" y="182880"/>
            <a:ext cx="1326356" cy="19469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940" name="Picture 4" descr="http://biographera.net/biographies/ivan_turgenev/ivan_turgene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2197" y="2222956"/>
            <a:ext cx="1565840" cy="20877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942" name="Picture 6" descr="http://the100.ru/images/jew/id661/343-94_0921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6259" y="4425707"/>
            <a:ext cx="1895293" cy="24322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6386" name="Рисунок 3" descr="Слайд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1258" y="156755"/>
            <a:ext cx="3487783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Еволюція мозку</a:t>
            </a:r>
            <a:endParaRPr lang="uk-UA" sz="3200" b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075" y="0"/>
            <a:ext cx="8229600" cy="1143000"/>
          </a:xfrm>
        </p:spPr>
        <p:txBody>
          <a:bodyPr/>
          <a:lstStyle/>
          <a:p>
            <a:r>
              <a:rPr lang="uk-UA" sz="66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Місце мозку в тілі</a:t>
            </a:r>
            <a:endParaRPr lang="uk-UA" sz="6600" b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8193" y="1221377"/>
            <a:ext cx="8725989" cy="220109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uk-UA" sz="2400" dirty="0" smtClean="0"/>
              <a:t>   Головний мозок людини займає всю порожнину черепа, кістки якого захищають масу мозку від зовнішніх механічних ушкоджень.</a:t>
            </a:r>
          </a:p>
          <a:p>
            <a:pPr marL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uk-UA" sz="2400" dirty="0" smtClean="0"/>
              <a:t>  </a:t>
            </a:r>
            <a:r>
              <a:rPr lang="uk-UA" sz="2400" smtClean="0"/>
              <a:t>Середня маса мозку у</a:t>
            </a:r>
            <a:r>
              <a:rPr lang="uk-UA" sz="2400" b="1" smtClean="0"/>
              <a:t> чоловіків–</a:t>
            </a:r>
            <a:r>
              <a:rPr lang="uk-UA" sz="2400" b="1" smtClean="0">
                <a:solidFill>
                  <a:schemeClr val="accent6"/>
                </a:solidFill>
              </a:rPr>
              <a:t>1375г</a:t>
            </a:r>
            <a:r>
              <a:rPr lang="uk-UA" sz="2400" smtClean="0"/>
              <a:t>, у </a:t>
            </a:r>
            <a:r>
              <a:rPr lang="uk-UA" sz="2400" b="1" smtClean="0">
                <a:solidFill>
                  <a:schemeClr val="tx1"/>
                </a:solidFill>
              </a:rPr>
              <a:t>жінок–</a:t>
            </a:r>
            <a:r>
              <a:rPr lang="uk-UA" sz="2400" b="1" smtClean="0">
                <a:solidFill>
                  <a:schemeClr val="accent6"/>
                </a:solidFill>
              </a:rPr>
              <a:t>1275 г</a:t>
            </a:r>
            <a:r>
              <a:rPr lang="uk-UA" sz="2400" smtClean="0"/>
              <a:t>.</a:t>
            </a:r>
          </a:p>
          <a:p>
            <a:pPr marL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uk-UA" sz="2400" smtClean="0"/>
              <a:t>У чоловіків він становить  </a:t>
            </a:r>
            <a:r>
              <a:rPr lang="uk-UA" sz="2400" b="1" smtClean="0">
                <a:solidFill>
                  <a:schemeClr val="accent6"/>
                </a:solidFill>
              </a:rPr>
              <a:t>2% </a:t>
            </a:r>
            <a:r>
              <a:rPr lang="uk-UA" sz="2400" smtClean="0"/>
              <a:t>загальної маси тіла, у жінок – </a:t>
            </a:r>
            <a:r>
              <a:rPr lang="uk-UA" sz="2400" b="1" smtClean="0">
                <a:solidFill>
                  <a:schemeClr val="accent6"/>
                </a:solidFill>
              </a:rPr>
              <a:t>2.5%. </a:t>
            </a:r>
            <a:endParaRPr lang="uk-UA" sz="2400" b="1" dirty="0" smtClean="0">
              <a:solidFill>
                <a:schemeClr val="accent6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" y="3041650"/>
            <a:ext cx="3503613" cy="381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18570" y="3295378"/>
            <a:ext cx="15573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</a:rPr>
              <a:t>маса 1,5кг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29358" y="3819343"/>
            <a:ext cx="1481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 dirty="0" smtClean="0">
                <a:ln w="1841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</a:rPr>
              <a:t>95</a:t>
            </a:r>
            <a:r>
              <a:rPr lang="uk-UA" sz="2400" b="1" dirty="0" smtClean="0">
                <a:ln w="1841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 води</a:t>
            </a:r>
            <a:endParaRPr lang="ru-RU" sz="2400" b="1" dirty="0">
              <a:ln w="18415" cmpd="sng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58937" y="3722911"/>
            <a:ext cx="3984171" cy="255454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000" dirty="0">
                <a:solidFill>
                  <a:schemeClr val="tx1"/>
                </a:solidFill>
                <a:latin typeface="+mn-lt"/>
              </a:rPr>
              <a:t>Мозок схожий на </a:t>
            </a:r>
            <a:r>
              <a:rPr lang="uk-UA" sz="2000" dirty="0" err="1">
                <a:solidFill>
                  <a:schemeClr val="tx1"/>
                </a:solidFill>
                <a:latin typeface="+mn-lt"/>
              </a:rPr>
              <a:t>комп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’</a:t>
            </a:r>
            <a:r>
              <a:rPr lang="uk-UA" sz="2000" dirty="0" err="1">
                <a:solidFill>
                  <a:schemeClr val="tx1"/>
                </a:solidFill>
                <a:latin typeface="+mn-lt"/>
              </a:rPr>
              <a:t>ютер</a:t>
            </a:r>
            <a:r>
              <a:rPr lang="uk-UA" sz="2000" dirty="0">
                <a:solidFill>
                  <a:schemeClr val="tx1"/>
                </a:solidFill>
                <a:latin typeface="+mn-lt"/>
              </a:rPr>
              <a:t> – приймає інформацію </a:t>
            </a:r>
            <a:r>
              <a:rPr lang="uk-UA" sz="2000" dirty="0" smtClean="0">
                <a:solidFill>
                  <a:schemeClr val="tx1"/>
                </a:solidFill>
                <a:latin typeface="+mn-lt"/>
              </a:rPr>
              <a:t>про </a:t>
            </a:r>
            <a:r>
              <a:rPr lang="uk-UA" sz="2000" dirty="0">
                <a:solidFill>
                  <a:schemeClr val="tx1"/>
                </a:solidFill>
                <a:latin typeface="+mn-lt"/>
              </a:rPr>
              <a:t>звуки, запахи, зображення, розпізнає і </a:t>
            </a:r>
            <a:r>
              <a:rPr lang="uk-UA" sz="2000" dirty="0" err="1">
                <a:solidFill>
                  <a:schemeClr val="tx1"/>
                </a:solidFill>
                <a:latin typeface="+mn-lt"/>
              </a:rPr>
              <a:t>запам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’</a:t>
            </a:r>
            <a:r>
              <a:rPr lang="uk-UA" sz="2000" dirty="0" err="1">
                <a:solidFill>
                  <a:schemeClr val="tx1"/>
                </a:solidFill>
                <a:latin typeface="+mn-lt"/>
              </a:rPr>
              <a:t>ятовує</a:t>
            </a:r>
            <a:r>
              <a:rPr lang="uk-UA" sz="2000" dirty="0">
                <a:solidFill>
                  <a:schemeClr val="tx1"/>
                </a:solidFill>
                <a:latin typeface="+mn-lt"/>
              </a:rPr>
              <a:t> її.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+mn-lt"/>
              </a:rPr>
              <a:t>Людина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використовує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тільки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малу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частину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своєї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+mn-lt"/>
              </a:rPr>
              <a:t>пам’яті</a:t>
            </a: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000" b="1" dirty="0">
                <a:solidFill>
                  <a:schemeClr val="accent6"/>
                </a:solidFill>
                <a:latin typeface="+mn-lt"/>
              </a:rPr>
              <a:t>(5-10</a:t>
            </a:r>
            <a:r>
              <a:rPr lang="ru-RU" sz="2000" b="1" dirty="0">
                <a:solidFill>
                  <a:schemeClr val="accent6"/>
                </a:solidFill>
                <a:latin typeface="+mn-lt"/>
                <a:sym typeface="Symbol" pitchFamily="18" charset="2"/>
              </a:rPr>
              <a:t></a:t>
            </a:r>
            <a:r>
              <a:rPr lang="ru-RU" sz="2000" b="1" dirty="0">
                <a:solidFill>
                  <a:schemeClr val="accent6"/>
                </a:solidFill>
                <a:latin typeface="+mn-lt"/>
              </a:rPr>
              <a:t>)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, до того ж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багато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і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часто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забуває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uk-UA" sz="60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Будова  головного  мозку</a:t>
            </a:r>
            <a:endParaRPr lang="uk-UA" sz="6000" b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8822" y="960120"/>
            <a:ext cx="8229600" cy="234478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>
              <a:spcBef>
                <a:spcPts val="0"/>
              </a:spcBef>
              <a:buNone/>
            </a:pPr>
            <a:r>
              <a:rPr lang="uk-UA" sz="2400" dirty="0" smtClean="0"/>
              <a:t>    </a:t>
            </a:r>
            <a:r>
              <a:rPr lang="uk-UA" sz="2200" dirty="0" smtClean="0"/>
              <a:t>Головний мозок складається із двох видів речовин: білої та сірої. </a:t>
            </a:r>
            <a:r>
              <a:rPr lang="uk-UA" sz="2200" b="1" dirty="0" smtClean="0"/>
              <a:t>Біла речовина </a:t>
            </a:r>
            <a:r>
              <a:rPr lang="uk-UA" sz="2200" dirty="0" smtClean="0"/>
              <a:t>– це скупчення дендритів та аксонів,а </a:t>
            </a:r>
            <a:r>
              <a:rPr lang="uk-UA" sz="2200" b="1" dirty="0" smtClean="0"/>
              <a:t>сіра</a:t>
            </a:r>
            <a:r>
              <a:rPr lang="uk-UA" sz="2200" dirty="0" smtClean="0"/>
              <a:t> – це скупчення тіл нейронів.</a:t>
            </a:r>
          </a:p>
          <a:p>
            <a:pPr marL="0">
              <a:spcBef>
                <a:spcPts val="0"/>
              </a:spcBef>
              <a:buNone/>
            </a:pPr>
            <a:r>
              <a:rPr lang="uk-UA" sz="2200" dirty="0" smtClean="0"/>
              <a:t> Сіра вкриває мозок зовні у вигляді </a:t>
            </a:r>
            <a:r>
              <a:rPr lang="uk-UA" sz="2200" b="1" dirty="0" smtClean="0"/>
              <a:t>кори</a:t>
            </a:r>
            <a:r>
              <a:rPr lang="uk-UA" sz="2200" dirty="0" smtClean="0"/>
              <a:t> та невеликі частини сірої занурені в товщі білої у вигляді мозкових ядер і називаються </a:t>
            </a:r>
            <a:r>
              <a:rPr lang="uk-UA" sz="2200" b="1" dirty="0" smtClean="0"/>
              <a:t>підкіркою</a:t>
            </a:r>
            <a:r>
              <a:rPr lang="uk-UA" sz="2200" dirty="0" smtClean="0"/>
              <a:t>.    </a:t>
            </a:r>
          </a:p>
        </p:txBody>
      </p:sp>
      <p:pic>
        <p:nvPicPr>
          <p:cNvPr id="28674" name="Picture 2" descr="&amp;Fcy;&amp;acy;&amp;jcy;&amp;lcy;:Human brain right dissected lateral view descrip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635" y="3165536"/>
            <a:ext cx="4808311" cy="3041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3749041" y="5552194"/>
            <a:ext cx="5394960" cy="10156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Сагітальний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перереріз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головного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мозку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людини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.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Сіра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речовина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ззовні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біла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речовина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всередині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. </a:t>
            </a:r>
          </a:p>
        </p:txBody>
      </p:sp>
      <p:pic>
        <p:nvPicPr>
          <p:cNvPr id="28676" name="Picture 4" descr="http://bits.wikimedia.org/static-1.21wmf9/skins/common/images/magnify-clip.png">
            <a:hlinkClick r:id="rId3" tooltip="Збільшити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5" y="-411163"/>
            <a:ext cx="142875" cy="10477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277394" y="3016906"/>
            <a:ext cx="3866606" cy="17851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200" dirty="0" smtClean="0">
                <a:latin typeface="+mn-lt"/>
              </a:rPr>
              <a:t>Усередині головного мозку  містяться чотири шлуночки, заповнені рідиною, яка  сполучається з рідиною спинного мозку.</a:t>
            </a:r>
            <a:endParaRPr lang="uk-UA" sz="2200" dirty="0">
              <a:latin typeface="+mn-lt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uk-UA" sz="5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Оболонки  головного  мозку</a:t>
            </a:r>
            <a:endParaRPr lang="uk-UA" sz="5400" b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95252"/>
            <a:ext cx="8412480" cy="319386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36000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uk-UA" sz="2200" dirty="0" smtClean="0"/>
              <a:t>Головний мозок, як і спинний, покритий трьома оболонками:</a:t>
            </a:r>
            <a:r>
              <a:rPr lang="uk-UA" sz="2200" dirty="0" smtClean="0">
                <a:solidFill>
                  <a:srgbClr val="000066"/>
                </a:solidFill>
              </a:rPr>
              <a:t> </a:t>
            </a:r>
            <a:r>
              <a:rPr lang="uk-UA" sz="2200" b="1" dirty="0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м'якою, павутинною і твердою</a:t>
            </a:r>
            <a:r>
              <a:rPr lang="uk-UA" sz="2200" dirty="0" smtClean="0">
                <a:solidFill>
                  <a:srgbClr val="000066"/>
                </a:solidFill>
              </a:rPr>
              <a:t>. </a:t>
            </a:r>
          </a:p>
          <a:p>
            <a:pPr marL="0" indent="36000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endParaRPr lang="uk-UA" sz="500" dirty="0" smtClean="0">
              <a:solidFill>
                <a:srgbClr val="000066"/>
              </a:solidFill>
            </a:endParaRPr>
          </a:p>
          <a:p>
            <a:pPr marL="0" indent="360000" eaLnBrk="1" hangingPunct="1">
              <a:spcBef>
                <a:spcPts val="0"/>
              </a:spcBef>
              <a:buBlip>
                <a:blip r:embed="rId2"/>
              </a:buBlip>
              <a:defRPr/>
            </a:pPr>
            <a:r>
              <a:rPr lang="uk-UA" sz="2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М'яка, або судинна, оболонка головного мозку </a:t>
            </a:r>
            <a:r>
              <a:rPr lang="uk-UA" sz="2200" dirty="0" smtClean="0"/>
              <a:t>безпосередньо прилягає до речовини мозку, заходить у всі борозни, покриває всі звивини.</a:t>
            </a:r>
          </a:p>
        </p:txBody>
      </p:sp>
      <p:pic>
        <p:nvPicPr>
          <p:cNvPr id="31746" name="Picture 2" descr="http://biomedicina.com.ua/wp-content/uploads/2012/12/11-250x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816" y="3443369"/>
            <a:ext cx="3762103" cy="3009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232366" y="3275487"/>
            <a:ext cx="4572000" cy="280076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indent="36000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uk-UA" sz="2200" dirty="0">
                <a:latin typeface="+mn-lt"/>
              </a:rPr>
              <a:t>Складається вона з </a:t>
            </a:r>
            <a:r>
              <a:rPr lang="uk-UA" sz="2200" b="1" dirty="0">
                <a:latin typeface="+mn-lt"/>
              </a:rPr>
              <a:t>пухкої сполучної тканини</a:t>
            </a:r>
            <a:r>
              <a:rPr lang="uk-UA" sz="2200" dirty="0">
                <a:latin typeface="+mn-lt"/>
              </a:rPr>
              <a:t>, в якій розгалужуються численні судини, що живлять мозок. Від судинної оболонки відходять тоненькі відростки сполучної тканини, які заглиблюються в масу мозку.</a:t>
            </a:r>
            <a:endParaRPr lang="ru-RU" sz="2200" dirty="0">
              <a:latin typeface="+mn-lt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3660" y="167895"/>
            <a:ext cx="5433764" cy="390656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342900">
              <a:spcBef>
                <a:spcPts val="0"/>
              </a:spcBef>
              <a:buBlip>
                <a:blip r:embed="rId2"/>
              </a:buBlip>
            </a:pPr>
            <a:r>
              <a:rPr lang="uk-UA" sz="2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Павутинна оболонка головного мозку </a:t>
            </a:r>
            <a:r>
              <a:rPr lang="uk-UA" sz="2200" dirty="0" smtClean="0"/>
              <a:t>– тоненька, напівпрозора, не має судин. Вона щільно прилягає до звивин мозку, але не заходить у борозни, внаслідок чого між судинною й </a:t>
            </a:r>
            <a:r>
              <a:rPr lang="uk-UA" sz="2200" dirty="0" err="1" smtClean="0"/>
              <a:t>павутин-ною</a:t>
            </a:r>
            <a:r>
              <a:rPr lang="uk-UA" sz="2200" dirty="0" smtClean="0"/>
              <a:t> оболонками утворюються </a:t>
            </a:r>
            <a:r>
              <a:rPr lang="uk-UA" sz="2200" b="1" dirty="0" err="1" smtClean="0"/>
              <a:t>підпавутинні</a:t>
            </a:r>
            <a:r>
              <a:rPr lang="uk-UA" sz="2200" b="1" dirty="0" smtClean="0"/>
              <a:t>  цистерни</a:t>
            </a:r>
            <a:r>
              <a:rPr lang="uk-UA" sz="2200" dirty="0" smtClean="0"/>
              <a:t>, заповнені спинномозковою рідиною, за рахунок якої й відбувається живлення павутинної оболонки.</a:t>
            </a:r>
          </a:p>
          <a:p>
            <a:pPr marL="0" indent="342900">
              <a:spcBef>
                <a:spcPts val="0"/>
              </a:spcBef>
              <a:buBlip>
                <a:blip r:embed="rId2"/>
              </a:buBlip>
            </a:pPr>
            <a:endParaRPr lang="uk-UA" sz="2400" b="1" dirty="0" smtClean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342900">
              <a:spcBef>
                <a:spcPts val="0"/>
              </a:spcBef>
              <a:buBlip>
                <a:blip r:embed="rId2"/>
              </a:buBlip>
            </a:pPr>
            <a:endParaRPr lang="uk-UA" sz="2400" b="1" dirty="0" smtClean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342900">
              <a:spcBef>
                <a:spcPts val="0"/>
              </a:spcBef>
              <a:buBlip>
                <a:blip r:embed="rId2"/>
              </a:buBlip>
            </a:pPr>
            <a:endParaRPr lang="uk-UA" sz="2400" b="1" dirty="0" smtClean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342900">
              <a:spcBef>
                <a:spcPts val="0"/>
              </a:spcBef>
              <a:buBlip>
                <a:blip r:embed="rId2"/>
              </a:buBlip>
            </a:pPr>
            <a:endParaRPr lang="uk-UA" sz="2400" b="1" dirty="0" smtClean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342900">
              <a:spcBef>
                <a:spcPts val="0"/>
              </a:spcBef>
              <a:buBlip>
                <a:blip r:embed="rId2"/>
              </a:buBlip>
            </a:pPr>
            <a:endParaRPr lang="uk-UA" sz="2200" dirty="0"/>
          </a:p>
        </p:txBody>
      </p:sp>
      <p:pic>
        <p:nvPicPr>
          <p:cNvPr id="4" name="Рисунок 3" descr="Human_brain_NIH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1589" y="258185"/>
            <a:ext cx="3550024" cy="2579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8" name="Picture 2" descr="http://lib.mdpu.org.ua/e-book/anatomiya/ANATOM1.files/image8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9634" y="3645272"/>
            <a:ext cx="3263543" cy="3051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746812" y="3361289"/>
            <a:ext cx="4397188" cy="320087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342900">
              <a:spcBef>
                <a:spcPts val="0"/>
              </a:spcBef>
              <a:buBlip>
                <a:blip r:embed="rId2"/>
              </a:buBlip>
            </a:pPr>
            <a:r>
              <a:rPr lang="uk-UA" sz="2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Тверда оболонка головного мозку</a:t>
            </a:r>
            <a:r>
              <a:rPr lang="uk-UA" sz="2400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+mn-lt"/>
              </a:rPr>
              <a:t>– </a:t>
            </a:r>
            <a:r>
              <a:rPr lang="uk-UA" sz="2200" dirty="0" smtClean="0">
                <a:solidFill>
                  <a:schemeClr val="tx1"/>
                </a:solidFill>
                <a:latin typeface="+mn-lt"/>
              </a:rPr>
              <a:t>окістя для внутрішньої мозкової поверхні кісток черепа.     В цій оболонці спостерігається найвища концентрація больових рецепторів в організмі людини, в той час як в самому мозку больові рецептори відсутні.</a:t>
            </a:r>
            <a:endParaRPr lang="ru-RU" sz="2200" dirty="0" smtClean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1049" y="222385"/>
            <a:ext cx="5394961" cy="1292906"/>
          </a:xfr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Головний мозок</a:t>
            </a:r>
            <a:endParaRPr lang="uk-UA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19" y="1776550"/>
            <a:ext cx="3148150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Стовбур головного мозку</a:t>
            </a:r>
            <a:endParaRPr lang="uk-UA" sz="2800" b="1" dirty="0">
              <a:ln w="1905">
                <a:solidFill>
                  <a:schemeClr val="accent5">
                    <a:lumMod val="50000"/>
                  </a:schemeClr>
                </a:solidFill>
              </a:ln>
              <a:solidFill>
                <a:schemeClr val="accent5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9899" y="3056711"/>
            <a:ext cx="2011678" cy="830997"/>
          </a:xfrm>
          <a:prstGeom prst="rect">
            <a:avLst/>
          </a:prstGeom>
          <a:solidFill>
            <a:srgbClr val="B9F7FF"/>
          </a:solidFill>
          <a:ln>
            <a:solidFill>
              <a:schemeClr val="accent5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+mn-lt"/>
              </a:rPr>
              <a:t>Довгастий мозок</a:t>
            </a:r>
            <a:endParaRPr lang="uk-UA" sz="24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6835" y="4088674"/>
            <a:ext cx="2024743" cy="461665"/>
          </a:xfrm>
          <a:prstGeom prst="rect">
            <a:avLst/>
          </a:prstGeom>
          <a:solidFill>
            <a:srgbClr val="B9F7FF"/>
          </a:solidFill>
          <a:ln>
            <a:solidFill>
              <a:schemeClr val="accent5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+mn-lt"/>
              </a:rPr>
              <a:t>Міст</a:t>
            </a:r>
            <a:endParaRPr lang="uk-UA" sz="24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6835" y="4781004"/>
            <a:ext cx="1998618" cy="830997"/>
          </a:xfrm>
          <a:prstGeom prst="rect">
            <a:avLst/>
          </a:prstGeom>
          <a:solidFill>
            <a:srgbClr val="B9F7FF"/>
          </a:solidFill>
          <a:ln>
            <a:solidFill>
              <a:schemeClr val="accent5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+mn-lt"/>
              </a:rPr>
              <a:t>Середній мозок</a:t>
            </a:r>
            <a:endParaRPr lang="uk-UA" sz="24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5610" y="1972493"/>
            <a:ext cx="2155372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Передній мозок</a:t>
            </a:r>
            <a:endParaRPr lang="uk-UA" sz="2800" b="1" dirty="0">
              <a:ln w="1905">
                <a:solidFill>
                  <a:schemeClr val="accent5">
                    <a:lumMod val="50000"/>
                  </a:schemeClr>
                </a:solidFill>
              </a:ln>
              <a:solidFill>
                <a:schemeClr val="accent5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2832" y="3082835"/>
            <a:ext cx="2037808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+mn-lt"/>
              </a:rPr>
              <a:t>Проміжний мозок</a:t>
            </a:r>
            <a:endParaRPr lang="uk-UA" sz="24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4902" y="4180114"/>
            <a:ext cx="1658983" cy="461665"/>
          </a:xfrm>
          <a:prstGeom prst="rect">
            <a:avLst/>
          </a:prstGeom>
          <a:solidFill>
            <a:srgbClr val="B9F7FF"/>
          </a:solidFill>
          <a:ln>
            <a:solidFill>
              <a:schemeClr val="accent5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+mn-lt"/>
              </a:rPr>
              <a:t>Таламус</a:t>
            </a:r>
            <a:endParaRPr lang="uk-UA" sz="24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7154" y="4833256"/>
            <a:ext cx="1384663" cy="461665"/>
          </a:xfrm>
          <a:prstGeom prst="rect">
            <a:avLst/>
          </a:prstGeom>
          <a:solidFill>
            <a:srgbClr val="B9F7FF"/>
          </a:solidFill>
          <a:ln>
            <a:solidFill>
              <a:schemeClr val="accent5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+mn-lt"/>
              </a:rPr>
              <a:t>Епіфіз</a:t>
            </a:r>
            <a:endParaRPr lang="uk-UA" sz="24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4090" y="5434148"/>
            <a:ext cx="2063933" cy="461665"/>
          </a:xfrm>
          <a:prstGeom prst="rect">
            <a:avLst/>
          </a:prstGeom>
          <a:solidFill>
            <a:srgbClr val="B9F7FF"/>
          </a:solidFill>
          <a:ln>
            <a:solidFill>
              <a:schemeClr val="accent5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+mn-lt"/>
              </a:rPr>
              <a:t>Гіпоталамус</a:t>
            </a:r>
            <a:endParaRPr lang="uk-UA" sz="24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7154" y="6087291"/>
            <a:ext cx="1515291" cy="461665"/>
          </a:xfrm>
          <a:prstGeom prst="rect">
            <a:avLst/>
          </a:prstGeom>
          <a:solidFill>
            <a:srgbClr val="B9F7FF"/>
          </a:solidFill>
          <a:ln>
            <a:solidFill>
              <a:schemeClr val="accent5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+mn-lt"/>
              </a:rPr>
              <a:t>Гіпофіз</a:t>
            </a:r>
            <a:endParaRPr lang="uk-UA" sz="24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03520" y="3082832"/>
            <a:ext cx="2050869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+mn-lt"/>
              </a:rPr>
              <a:t>Великі півкулі головного мозку</a:t>
            </a:r>
            <a:endParaRPr lang="uk-UA" sz="24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31874" y="1894114"/>
            <a:ext cx="194636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Мозочок</a:t>
            </a:r>
            <a:endParaRPr lang="uk-UA" sz="2800" b="1" dirty="0">
              <a:ln w="1905">
                <a:solidFill>
                  <a:schemeClr val="accent5">
                    <a:lumMod val="50000"/>
                  </a:schemeClr>
                </a:solidFill>
              </a:ln>
              <a:solidFill>
                <a:schemeClr val="accent5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18" name="Стрелка вправо 17"/>
          <p:cNvSpPr/>
          <p:nvPr/>
        </p:nvSpPr>
        <p:spPr>
          <a:xfrm rot="2485058">
            <a:off x="6095231" y="2786791"/>
            <a:ext cx="621872" cy="207765"/>
          </a:xfrm>
          <a:prstGeom prst="rightArrow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Стрелка вправо 18"/>
          <p:cNvSpPr/>
          <p:nvPr/>
        </p:nvSpPr>
        <p:spPr>
          <a:xfrm rot="8603190">
            <a:off x="1599551" y="1439809"/>
            <a:ext cx="817574" cy="284802"/>
          </a:xfrm>
          <a:prstGeom prst="rightArrow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Стрелка вправо 19"/>
          <p:cNvSpPr/>
          <p:nvPr/>
        </p:nvSpPr>
        <p:spPr>
          <a:xfrm rot="5400000">
            <a:off x="4587158" y="1545280"/>
            <a:ext cx="687487" cy="302503"/>
          </a:xfrm>
          <a:prstGeom prst="rightArrow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Стрелка вправо 20"/>
          <p:cNvSpPr/>
          <p:nvPr/>
        </p:nvSpPr>
        <p:spPr>
          <a:xfrm rot="2485058">
            <a:off x="6696889" y="1537063"/>
            <a:ext cx="822960" cy="287382"/>
          </a:xfrm>
          <a:prstGeom prst="rightArrow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Стрелка вправо 21"/>
          <p:cNvSpPr/>
          <p:nvPr/>
        </p:nvSpPr>
        <p:spPr>
          <a:xfrm rot="9031874">
            <a:off x="3569746" y="2834686"/>
            <a:ext cx="621872" cy="207765"/>
          </a:xfrm>
          <a:prstGeom prst="rightArrow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16200000" flipH="1">
            <a:off x="1952898" y="5166361"/>
            <a:ext cx="2338252" cy="2612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rot="5400000">
            <a:off x="-827316" y="3984172"/>
            <a:ext cx="2316484" cy="87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endCxn id="5" idx="1"/>
          </p:cNvCxnSpPr>
          <p:nvPr/>
        </p:nvCxnSpPr>
        <p:spPr>
          <a:xfrm flipV="1">
            <a:off x="378823" y="3472210"/>
            <a:ext cx="431076" cy="2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3108960" y="4428308"/>
            <a:ext cx="22206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365760" y="4295170"/>
            <a:ext cx="431076" cy="2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361406" y="5126839"/>
            <a:ext cx="431076" cy="2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3130731" y="5050971"/>
            <a:ext cx="22206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3139440" y="5686698"/>
            <a:ext cx="22206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35085" y="6348549"/>
            <a:ext cx="22206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uk-UA" sz="5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Будова</a:t>
            </a:r>
            <a:r>
              <a:rPr lang="uk-UA" sz="48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uk-UA" sz="5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головного</a:t>
            </a:r>
            <a:r>
              <a:rPr lang="uk-UA" sz="48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uk-UA" sz="5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мозку</a:t>
            </a:r>
            <a:endParaRPr lang="uk-UA" sz="4800" b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251839" y="1029094"/>
            <a:ext cx="8630904" cy="561989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uk-UA" sz="3200" dirty="0" smtClean="0"/>
              <a:t>     За анатомічними даними головний мозок поділяють на </a:t>
            </a:r>
            <a:r>
              <a:rPr lang="uk-UA" sz="3200" b="1" dirty="0" smtClean="0">
                <a:solidFill>
                  <a:schemeClr val="accent6"/>
                </a:solidFill>
              </a:rPr>
              <a:t>5 відділів</a:t>
            </a:r>
            <a:r>
              <a:rPr lang="uk-UA" sz="3200" dirty="0" smtClean="0"/>
              <a:t>: </a:t>
            </a:r>
          </a:p>
          <a:p>
            <a:pPr>
              <a:buNone/>
            </a:pPr>
            <a:r>
              <a:rPr lang="uk-UA" sz="3200" dirty="0" smtClean="0"/>
              <a:t>- </a:t>
            </a:r>
            <a:r>
              <a:rPr lang="uk-UA" sz="3200" b="1" dirty="0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передній</a:t>
            </a:r>
          </a:p>
          <a:p>
            <a:pPr>
              <a:buNone/>
            </a:pPr>
            <a:r>
              <a:rPr lang="uk-UA" sz="3200" b="1" dirty="0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проміжний</a:t>
            </a:r>
          </a:p>
          <a:p>
            <a:pPr>
              <a:buNone/>
            </a:pPr>
            <a:r>
              <a:rPr lang="uk-UA" sz="3200" b="1" dirty="0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середній</a:t>
            </a:r>
          </a:p>
          <a:p>
            <a:pPr>
              <a:buNone/>
            </a:pPr>
            <a:r>
              <a:rPr lang="uk-UA" sz="3200" b="1" dirty="0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задній</a:t>
            </a:r>
          </a:p>
          <a:p>
            <a:pPr>
              <a:buNone/>
            </a:pPr>
            <a:r>
              <a:rPr lang="uk-UA" sz="3200" b="1" dirty="0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довгастий</a:t>
            </a:r>
          </a:p>
          <a:p>
            <a:pPr>
              <a:buNone/>
            </a:pPr>
            <a:r>
              <a:rPr lang="uk-UA" sz="3200" dirty="0" smtClean="0"/>
              <a:t>     За функціональними даними його поділяють на стовбур мозку та великі півкулі.</a:t>
            </a:r>
            <a:endParaRPr lang="uk-UA" sz="3200" dirty="0"/>
          </a:p>
        </p:txBody>
      </p:sp>
      <p:pic>
        <p:nvPicPr>
          <p:cNvPr id="5" name="Рисунок 4" descr="1970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93187" y="2033827"/>
            <a:ext cx="3335522" cy="296385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cxnSp>
        <p:nvCxnSpPr>
          <p:cNvPr id="8" name="Прямая со стрелкой 7"/>
          <p:cNvCxnSpPr/>
          <p:nvPr/>
        </p:nvCxnSpPr>
        <p:spPr>
          <a:xfrm>
            <a:off x="2558673" y="2432546"/>
            <a:ext cx="2357454" cy="2857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913017" y="3017520"/>
            <a:ext cx="2991810" cy="55191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481943" y="3579223"/>
            <a:ext cx="3604948" cy="2567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2129246" y="3978056"/>
            <a:ext cx="4576092" cy="1628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2704011" y="4576501"/>
            <a:ext cx="3753134" cy="15225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d_0412_slide">
  <a:themeElements>
    <a:clrScheme name="Другая 5">
      <a:dk1>
        <a:sysClr val="windowText" lastClr="000000"/>
      </a:dk1>
      <a:lt1>
        <a:srgbClr val="FFFFFF"/>
      </a:lt1>
      <a:dk2>
        <a:srgbClr val="89C540"/>
      </a:dk2>
      <a:lt2>
        <a:srgbClr val="F0E5B6"/>
      </a:lt2>
      <a:accent1>
        <a:srgbClr val="E2F303"/>
      </a:accent1>
      <a:accent2>
        <a:srgbClr val="EA40C6"/>
      </a:accent2>
      <a:accent3>
        <a:srgbClr val="769F11"/>
      </a:accent3>
      <a:accent4>
        <a:srgbClr val="0CCEFC"/>
      </a:accent4>
      <a:accent5>
        <a:srgbClr val="3108DE"/>
      </a:accent5>
      <a:accent6>
        <a:srgbClr val="FF0000"/>
      </a:accent6>
      <a:hlink>
        <a:srgbClr val="0A6A21"/>
      </a:hlink>
      <a:folHlink>
        <a:srgbClr val="406EA5"/>
      </a:folHlink>
    </a:clrScheme>
    <a:fontScheme name="Другая 1">
      <a:majorFont>
        <a:latin typeface="Monotype Corsiva"/>
        <a:ea typeface=""/>
        <a:cs typeface=""/>
      </a:majorFont>
      <a:minorFont>
        <a:latin typeface="Book Antiqua"/>
        <a:ea typeface=""/>
        <a:cs typeface="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AA9"/>
        </a:lt1>
        <a:dk2>
          <a:srgbClr val="000000"/>
        </a:dk2>
        <a:lt2>
          <a:srgbClr val="B2B2B2"/>
        </a:lt2>
        <a:accent1>
          <a:srgbClr val="FFE343"/>
        </a:accent1>
        <a:accent2>
          <a:srgbClr val="E9E04A"/>
        </a:accent2>
        <a:accent3>
          <a:srgbClr val="FFFCD1"/>
        </a:accent3>
        <a:accent4>
          <a:srgbClr val="000000"/>
        </a:accent4>
        <a:accent5>
          <a:srgbClr val="FFEFB0"/>
        </a:accent5>
        <a:accent6>
          <a:srgbClr val="D3CB42"/>
        </a:accent6>
        <a:hlink>
          <a:srgbClr val="A59D1C"/>
        </a:hlink>
        <a:folHlink>
          <a:srgbClr val="59572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AA9"/>
        </a:lt1>
        <a:dk2>
          <a:srgbClr val="000000"/>
        </a:dk2>
        <a:lt2>
          <a:srgbClr val="B2B2B2"/>
        </a:lt2>
        <a:accent1>
          <a:srgbClr val="FFC110"/>
        </a:accent1>
        <a:accent2>
          <a:srgbClr val="BDDD00"/>
        </a:accent2>
        <a:accent3>
          <a:srgbClr val="FFFCD1"/>
        </a:accent3>
        <a:accent4>
          <a:srgbClr val="000000"/>
        </a:accent4>
        <a:accent5>
          <a:srgbClr val="FFDDAA"/>
        </a:accent5>
        <a:accent6>
          <a:srgbClr val="ABC800"/>
        </a:accent6>
        <a:hlink>
          <a:srgbClr val="787000"/>
        </a:hlink>
        <a:folHlink>
          <a:srgbClr val="916A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AA9"/>
        </a:lt1>
        <a:dk2>
          <a:srgbClr val="000000"/>
        </a:dk2>
        <a:lt2>
          <a:srgbClr val="B2B2B2"/>
        </a:lt2>
        <a:accent1>
          <a:srgbClr val="DCB727"/>
        </a:accent1>
        <a:accent2>
          <a:srgbClr val="C73DC7"/>
        </a:accent2>
        <a:accent3>
          <a:srgbClr val="FFFCD1"/>
        </a:accent3>
        <a:accent4>
          <a:srgbClr val="000000"/>
        </a:accent4>
        <a:accent5>
          <a:srgbClr val="EBD8AC"/>
        </a:accent5>
        <a:accent6>
          <a:srgbClr val="B436B4"/>
        </a:accent6>
        <a:hlink>
          <a:srgbClr val="746F00"/>
        </a:hlink>
        <a:folHlink>
          <a:srgbClr val="363FB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AA9"/>
        </a:lt1>
        <a:dk2>
          <a:srgbClr val="000000"/>
        </a:dk2>
        <a:lt2>
          <a:srgbClr val="B2B2B2"/>
        </a:lt2>
        <a:accent1>
          <a:srgbClr val="00C1DD"/>
        </a:accent1>
        <a:accent2>
          <a:srgbClr val="DDD000"/>
        </a:accent2>
        <a:accent3>
          <a:srgbClr val="FFFCD1"/>
        </a:accent3>
        <a:accent4>
          <a:srgbClr val="000000"/>
        </a:accent4>
        <a:accent5>
          <a:srgbClr val="AADDEB"/>
        </a:accent5>
        <a:accent6>
          <a:srgbClr val="C8BC00"/>
        </a:accent6>
        <a:hlink>
          <a:srgbClr val="DD4200"/>
        </a:hlink>
        <a:folHlink>
          <a:srgbClr val="6200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E343"/>
        </a:accent1>
        <a:accent2>
          <a:srgbClr val="E9E04A"/>
        </a:accent2>
        <a:accent3>
          <a:srgbClr val="FFFFFF"/>
        </a:accent3>
        <a:accent4>
          <a:srgbClr val="000000"/>
        </a:accent4>
        <a:accent5>
          <a:srgbClr val="FFEFB0"/>
        </a:accent5>
        <a:accent6>
          <a:srgbClr val="D3CB42"/>
        </a:accent6>
        <a:hlink>
          <a:srgbClr val="A59D1C"/>
        </a:hlink>
        <a:folHlink>
          <a:srgbClr val="59572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C110"/>
        </a:accent1>
        <a:accent2>
          <a:srgbClr val="BDDD00"/>
        </a:accent2>
        <a:accent3>
          <a:srgbClr val="FFFFFF"/>
        </a:accent3>
        <a:accent4>
          <a:srgbClr val="000000"/>
        </a:accent4>
        <a:accent5>
          <a:srgbClr val="FFDDAA"/>
        </a:accent5>
        <a:accent6>
          <a:srgbClr val="ABC800"/>
        </a:accent6>
        <a:hlink>
          <a:srgbClr val="787000"/>
        </a:hlink>
        <a:folHlink>
          <a:srgbClr val="916A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DCB727"/>
        </a:accent1>
        <a:accent2>
          <a:srgbClr val="C73DC7"/>
        </a:accent2>
        <a:accent3>
          <a:srgbClr val="FFFFFF"/>
        </a:accent3>
        <a:accent4>
          <a:srgbClr val="000000"/>
        </a:accent4>
        <a:accent5>
          <a:srgbClr val="EBD8AC"/>
        </a:accent5>
        <a:accent6>
          <a:srgbClr val="B436B4"/>
        </a:accent6>
        <a:hlink>
          <a:srgbClr val="746F00"/>
        </a:hlink>
        <a:folHlink>
          <a:srgbClr val="363FB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C1DD"/>
        </a:accent1>
        <a:accent2>
          <a:srgbClr val="DDD000"/>
        </a:accent2>
        <a:accent3>
          <a:srgbClr val="FFFFFF"/>
        </a:accent3>
        <a:accent4>
          <a:srgbClr val="000000"/>
        </a:accent4>
        <a:accent5>
          <a:srgbClr val="AADDEB"/>
        </a:accent5>
        <a:accent6>
          <a:srgbClr val="C8BC00"/>
        </a:accent6>
        <a:hlink>
          <a:srgbClr val="DD4200"/>
        </a:hlink>
        <a:folHlink>
          <a:srgbClr val="6200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ind_0412_slide</Template>
  <TotalTime>754</TotalTime>
  <Words>1553</Words>
  <Application>Microsoft Office PowerPoint</Application>
  <PresentationFormat>Экран (4:3)</PresentationFormat>
  <Paragraphs>150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Book Antiqua</vt:lpstr>
      <vt:lpstr>Calibri</vt:lpstr>
      <vt:lpstr>Monotype Corsiva</vt:lpstr>
      <vt:lpstr>Symbol</vt:lpstr>
      <vt:lpstr>Wingdings</vt:lpstr>
      <vt:lpstr>ind_0412_slide</vt:lpstr>
      <vt:lpstr>Головний мозок</vt:lpstr>
      <vt:lpstr>Презентация PowerPoint</vt:lpstr>
      <vt:lpstr>Презентация PowerPoint</vt:lpstr>
      <vt:lpstr>Місце мозку в тілі</vt:lpstr>
      <vt:lpstr>Будова  головного  мозку</vt:lpstr>
      <vt:lpstr>Оболонки  головного  мозку</vt:lpstr>
      <vt:lpstr>Презентация PowerPoint</vt:lpstr>
      <vt:lpstr>Головний мозок</vt:lpstr>
      <vt:lpstr>Будова  головного  мозку</vt:lpstr>
      <vt:lpstr>Стовбур головного мозку</vt:lpstr>
      <vt:lpstr> Довгастий мозок</vt:lpstr>
      <vt:lpstr>Міст </vt:lpstr>
      <vt:lpstr>Середній мозок</vt:lpstr>
      <vt:lpstr>Ретикулярна формація</vt:lpstr>
      <vt:lpstr>Мозочок </vt:lpstr>
      <vt:lpstr>Презентация PowerPoint</vt:lpstr>
      <vt:lpstr>Передній мозок</vt:lpstr>
      <vt:lpstr>Проміжний мозок</vt:lpstr>
      <vt:lpstr> Таламус </vt:lpstr>
      <vt:lpstr>Гіпоталамус </vt:lpstr>
      <vt:lpstr>Епіфіз</vt:lpstr>
      <vt:lpstr>Гіпофіз</vt:lpstr>
      <vt:lpstr>Великі півкулі </vt:lpstr>
      <vt:lpstr>Сфери  спеціалізації  півкуль</vt:lpstr>
      <vt:lpstr>Долі  півкуль головного мозку</vt:lpstr>
      <vt:lpstr>Лімбічна система</vt:lpstr>
      <vt:lpstr>Неймовірно, але факт!</vt:lpstr>
    </vt:vector>
  </TitlesOfParts>
  <Company>Twoja nazwa firmy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ppsworld.ru</dc:creator>
  <cp:keywords>фон для power point</cp:keywords>
  <cp:lastModifiedBy>Shevchenko</cp:lastModifiedBy>
  <cp:revision>39</cp:revision>
  <dcterms:created xsi:type="dcterms:W3CDTF">2012-12-02T11:41:29Z</dcterms:created>
  <dcterms:modified xsi:type="dcterms:W3CDTF">2015-01-28T11:11:10Z</dcterms:modified>
</cp:coreProperties>
</file>