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E0EFF24F-A005-4BCD-9E85-33D82053856B}" type="datetimeFigureOut">
              <a:rPr lang="uk-UA" smtClean="0"/>
              <a:t>19.12.2012</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AAB88649-E8DB-479E-B2E7-C367F29902C4}" type="slidenum">
              <a:rPr lang="uk-UA" smtClean="0"/>
              <a:t>‹#›</a:t>
            </a:fld>
            <a:endParaRPr lang="uk-U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E0EFF24F-A005-4BCD-9E85-33D82053856B}" type="datetimeFigureOut">
              <a:rPr lang="uk-UA" smtClean="0"/>
              <a:t>19.12.2012</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AAB88649-E8DB-479E-B2E7-C367F29902C4}" type="slidenum">
              <a:rPr lang="uk-UA" smtClean="0"/>
              <a:t>‹#›</a:t>
            </a:fld>
            <a:endParaRPr lang="uk-U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E0EFF24F-A005-4BCD-9E85-33D82053856B}" type="datetimeFigureOut">
              <a:rPr lang="uk-UA" smtClean="0"/>
              <a:t>19.12.2012</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AAB88649-E8DB-479E-B2E7-C367F29902C4}" type="slidenum">
              <a:rPr lang="uk-UA" smtClean="0"/>
              <a:t>‹#›</a:t>
            </a:fld>
            <a:endParaRPr lang="uk-U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E0EFF24F-A005-4BCD-9E85-33D82053856B}" type="datetimeFigureOut">
              <a:rPr lang="uk-UA" smtClean="0"/>
              <a:t>19.12.2012</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AAB88649-E8DB-479E-B2E7-C367F29902C4}" type="slidenum">
              <a:rPr lang="uk-UA" smtClean="0"/>
              <a:t>‹#›</a:t>
            </a:fld>
            <a:endParaRPr lang="uk-U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0EFF24F-A005-4BCD-9E85-33D82053856B}" type="datetimeFigureOut">
              <a:rPr lang="uk-UA" smtClean="0"/>
              <a:t>19.12.2012</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AAB88649-E8DB-479E-B2E7-C367F29902C4}" type="slidenum">
              <a:rPr lang="uk-UA" smtClean="0"/>
              <a:t>‹#›</a:t>
            </a:fld>
            <a:endParaRPr lang="uk-U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E0EFF24F-A005-4BCD-9E85-33D82053856B}" type="datetimeFigureOut">
              <a:rPr lang="uk-UA" smtClean="0"/>
              <a:t>19.12.2012</a:t>
            </a:fld>
            <a:endParaRPr lang="uk-UA" dirty="0"/>
          </a:p>
        </p:txBody>
      </p:sp>
      <p:sp>
        <p:nvSpPr>
          <p:cNvPr id="6" name="Нижний колонтитул 5"/>
          <p:cNvSpPr>
            <a:spLocks noGrp="1"/>
          </p:cNvSpPr>
          <p:nvPr>
            <p:ph type="ftr" sz="quarter" idx="11"/>
          </p:nvPr>
        </p:nvSpPr>
        <p:spPr/>
        <p:txBody>
          <a:bodyPr/>
          <a:lstStyle/>
          <a:p>
            <a:endParaRPr lang="uk-UA" dirty="0"/>
          </a:p>
        </p:txBody>
      </p:sp>
      <p:sp>
        <p:nvSpPr>
          <p:cNvPr id="7" name="Номер слайда 6"/>
          <p:cNvSpPr>
            <a:spLocks noGrp="1"/>
          </p:cNvSpPr>
          <p:nvPr>
            <p:ph type="sldNum" sz="quarter" idx="12"/>
          </p:nvPr>
        </p:nvSpPr>
        <p:spPr/>
        <p:txBody>
          <a:bodyPr/>
          <a:lstStyle/>
          <a:p>
            <a:fld id="{AAB88649-E8DB-479E-B2E7-C367F29902C4}" type="slidenum">
              <a:rPr lang="uk-UA" smtClean="0"/>
              <a:t>‹#›</a:t>
            </a:fld>
            <a:endParaRPr lang="uk-U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E0EFF24F-A005-4BCD-9E85-33D82053856B}" type="datetimeFigureOut">
              <a:rPr lang="uk-UA" smtClean="0"/>
              <a:t>19.12.2012</a:t>
            </a:fld>
            <a:endParaRPr lang="uk-UA" dirty="0"/>
          </a:p>
        </p:txBody>
      </p:sp>
      <p:sp>
        <p:nvSpPr>
          <p:cNvPr id="8" name="Нижний колонтитул 7"/>
          <p:cNvSpPr>
            <a:spLocks noGrp="1"/>
          </p:cNvSpPr>
          <p:nvPr>
            <p:ph type="ftr" sz="quarter" idx="11"/>
          </p:nvPr>
        </p:nvSpPr>
        <p:spPr/>
        <p:txBody>
          <a:bodyPr/>
          <a:lstStyle/>
          <a:p>
            <a:endParaRPr lang="uk-UA" dirty="0"/>
          </a:p>
        </p:txBody>
      </p:sp>
      <p:sp>
        <p:nvSpPr>
          <p:cNvPr id="9" name="Номер слайда 8"/>
          <p:cNvSpPr>
            <a:spLocks noGrp="1"/>
          </p:cNvSpPr>
          <p:nvPr>
            <p:ph type="sldNum" sz="quarter" idx="12"/>
          </p:nvPr>
        </p:nvSpPr>
        <p:spPr/>
        <p:txBody>
          <a:bodyPr/>
          <a:lstStyle/>
          <a:p>
            <a:fld id="{AAB88649-E8DB-479E-B2E7-C367F29902C4}" type="slidenum">
              <a:rPr lang="uk-UA" smtClean="0"/>
              <a:t>‹#›</a:t>
            </a:fld>
            <a:endParaRPr lang="uk-U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E0EFF24F-A005-4BCD-9E85-33D82053856B}" type="datetimeFigureOut">
              <a:rPr lang="uk-UA" smtClean="0"/>
              <a:t>19.12.2012</a:t>
            </a:fld>
            <a:endParaRPr lang="uk-UA" dirty="0"/>
          </a:p>
        </p:txBody>
      </p:sp>
      <p:sp>
        <p:nvSpPr>
          <p:cNvPr id="4" name="Нижний колонтитул 3"/>
          <p:cNvSpPr>
            <a:spLocks noGrp="1"/>
          </p:cNvSpPr>
          <p:nvPr>
            <p:ph type="ftr" sz="quarter" idx="11"/>
          </p:nvPr>
        </p:nvSpPr>
        <p:spPr/>
        <p:txBody>
          <a:bodyPr/>
          <a:lstStyle/>
          <a:p>
            <a:endParaRPr lang="uk-UA" dirty="0"/>
          </a:p>
        </p:txBody>
      </p:sp>
      <p:sp>
        <p:nvSpPr>
          <p:cNvPr id="5" name="Номер слайда 4"/>
          <p:cNvSpPr>
            <a:spLocks noGrp="1"/>
          </p:cNvSpPr>
          <p:nvPr>
            <p:ph type="sldNum" sz="quarter" idx="12"/>
          </p:nvPr>
        </p:nvSpPr>
        <p:spPr/>
        <p:txBody>
          <a:bodyPr/>
          <a:lstStyle/>
          <a:p>
            <a:fld id="{AAB88649-E8DB-479E-B2E7-C367F29902C4}" type="slidenum">
              <a:rPr lang="uk-UA" smtClean="0"/>
              <a:t>‹#›</a:t>
            </a:fld>
            <a:endParaRPr lang="uk-U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0EFF24F-A005-4BCD-9E85-33D82053856B}" type="datetimeFigureOut">
              <a:rPr lang="uk-UA" smtClean="0"/>
              <a:t>19.12.2012</a:t>
            </a:fld>
            <a:endParaRPr lang="uk-UA" dirty="0"/>
          </a:p>
        </p:txBody>
      </p:sp>
      <p:sp>
        <p:nvSpPr>
          <p:cNvPr id="3" name="Нижний колонтитул 2"/>
          <p:cNvSpPr>
            <a:spLocks noGrp="1"/>
          </p:cNvSpPr>
          <p:nvPr>
            <p:ph type="ftr" sz="quarter" idx="11"/>
          </p:nvPr>
        </p:nvSpPr>
        <p:spPr/>
        <p:txBody>
          <a:bodyPr/>
          <a:lstStyle/>
          <a:p>
            <a:endParaRPr lang="uk-UA" dirty="0"/>
          </a:p>
        </p:txBody>
      </p:sp>
      <p:sp>
        <p:nvSpPr>
          <p:cNvPr id="4" name="Номер слайда 3"/>
          <p:cNvSpPr>
            <a:spLocks noGrp="1"/>
          </p:cNvSpPr>
          <p:nvPr>
            <p:ph type="sldNum" sz="quarter" idx="12"/>
          </p:nvPr>
        </p:nvSpPr>
        <p:spPr/>
        <p:txBody>
          <a:bodyPr/>
          <a:lstStyle/>
          <a:p>
            <a:fld id="{AAB88649-E8DB-479E-B2E7-C367F29902C4}" type="slidenum">
              <a:rPr lang="uk-UA" smtClean="0"/>
              <a:t>‹#›</a:t>
            </a:fld>
            <a:endParaRPr lang="uk-U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0EFF24F-A005-4BCD-9E85-33D82053856B}" type="datetimeFigureOut">
              <a:rPr lang="uk-UA" smtClean="0"/>
              <a:t>19.12.2012</a:t>
            </a:fld>
            <a:endParaRPr lang="uk-UA" dirty="0"/>
          </a:p>
        </p:txBody>
      </p:sp>
      <p:sp>
        <p:nvSpPr>
          <p:cNvPr id="6" name="Нижний колонтитул 5"/>
          <p:cNvSpPr>
            <a:spLocks noGrp="1"/>
          </p:cNvSpPr>
          <p:nvPr>
            <p:ph type="ftr" sz="quarter" idx="11"/>
          </p:nvPr>
        </p:nvSpPr>
        <p:spPr/>
        <p:txBody>
          <a:bodyPr/>
          <a:lstStyle/>
          <a:p>
            <a:endParaRPr lang="uk-UA" dirty="0"/>
          </a:p>
        </p:txBody>
      </p:sp>
      <p:sp>
        <p:nvSpPr>
          <p:cNvPr id="7" name="Номер слайда 6"/>
          <p:cNvSpPr>
            <a:spLocks noGrp="1"/>
          </p:cNvSpPr>
          <p:nvPr>
            <p:ph type="sldNum" sz="quarter" idx="12"/>
          </p:nvPr>
        </p:nvSpPr>
        <p:spPr/>
        <p:txBody>
          <a:bodyPr/>
          <a:lstStyle/>
          <a:p>
            <a:fld id="{AAB88649-E8DB-479E-B2E7-C367F29902C4}" type="slidenum">
              <a:rPr lang="uk-UA" smtClean="0"/>
              <a:t>‹#›</a:t>
            </a:fld>
            <a:endParaRPr lang="uk-U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0EFF24F-A005-4BCD-9E85-33D82053856B}" type="datetimeFigureOut">
              <a:rPr lang="uk-UA" smtClean="0"/>
              <a:t>19.12.2012</a:t>
            </a:fld>
            <a:endParaRPr lang="uk-UA" dirty="0"/>
          </a:p>
        </p:txBody>
      </p:sp>
      <p:sp>
        <p:nvSpPr>
          <p:cNvPr id="6" name="Нижний колонтитул 5"/>
          <p:cNvSpPr>
            <a:spLocks noGrp="1"/>
          </p:cNvSpPr>
          <p:nvPr>
            <p:ph type="ftr" sz="quarter" idx="11"/>
          </p:nvPr>
        </p:nvSpPr>
        <p:spPr/>
        <p:txBody>
          <a:bodyPr/>
          <a:lstStyle/>
          <a:p>
            <a:endParaRPr lang="uk-UA" dirty="0"/>
          </a:p>
        </p:txBody>
      </p:sp>
      <p:sp>
        <p:nvSpPr>
          <p:cNvPr id="7" name="Номер слайда 6"/>
          <p:cNvSpPr>
            <a:spLocks noGrp="1"/>
          </p:cNvSpPr>
          <p:nvPr>
            <p:ph type="sldNum" sz="quarter" idx="12"/>
          </p:nvPr>
        </p:nvSpPr>
        <p:spPr/>
        <p:txBody>
          <a:bodyPr/>
          <a:lstStyle/>
          <a:p>
            <a:fld id="{AAB88649-E8DB-479E-B2E7-C367F29902C4}" type="slidenum">
              <a:rPr lang="uk-UA" smtClean="0"/>
              <a:t>‹#›</a:t>
            </a:fld>
            <a:endParaRPr lang="uk-U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7030A0"/>
            </a:gs>
            <a:gs pos="30000">
              <a:srgbClr val="66008F"/>
            </a:gs>
            <a:gs pos="64999">
              <a:srgbClr val="BA0066"/>
            </a:gs>
            <a:gs pos="89999">
              <a:srgbClr val="FF0000"/>
            </a:gs>
            <a:gs pos="100000">
              <a:srgbClr val="FF8200"/>
            </a:gs>
          </a:gsLst>
          <a:lin ang="189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EFF24F-A005-4BCD-9E85-33D82053856B}" type="datetimeFigureOut">
              <a:rPr lang="uk-UA" smtClean="0"/>
              <a:t>19.12.2012</a:t>
            </a:fld>
            <a:endParaRPr lang="uk-UA"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B88649-E8DB-479E-B2E7-C367F29902C4}" type="slidenum">
              <a:rPr lang="uk-UA" smtClean="0"/>
              <a:t>‹#›</a:t>
            </a:fld>
            <a:endParaRPr lang="uk-UA"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1916832"/>
            <a:ext cx="8640960" cy="1323439"/>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uk-U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ШКІРА.ЇЇ БУДОВА.</a:t>
            </a:r>
          </a:p>
          <a:p>
            <a:pPr algn="ctr"/>
            <a:r>
              <a:rPr lang="uk-U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ФУНКЦІЇ ШКІРИ. ТЕРМОРЕГУЛЯЦІЯ.</a:t>
            </a:r>
            <a:endParaRPr lang="uk-UA"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652120" y="0"/>
            <a:ext cx="3491880" cy="6186309"/>
          </a:xfrm>
          <a:prstGeom prst="rect">
            <a:avLst/>
          </a:prstGeom>
        </p:spPr>
        <p:txBody>
          <a:bodyPr wrap="square">
            <a:spAutoFit/>
          </a:bodyPr>
          <a:lstStyle/>
          <a:p>
            <a:r>
              <a:rPr lang="uk-UA" dirty="0"/>
              <a:t>У разі високої температури виникає велике навантаження на серцево-судинну систему. Перегрівання збільшує, а потім зменшує виділення шлункового соку, тому можливі захворювання шлунково-кишкового тракту.</a:t>
            </a:r>
          </a:p>
          <a:p>
            <a:r>
              <a:rPr lang="uk-UA" dirty="0"/>
              <a:t>Значне виділення поту знижує кислотний бар'єр шкіри, через що виникають гноячкові захворювання. Висока температура зовнішнього середовища сприяє збільшенню отруєнь під час роботи зі шкідливими хімічними речовинами.</a:t>
            </a:r>
          </a:p>
          <a:p>
            <a:r>
              <a:rPr lang="uk-UA" dirty="0"/>
              <a:t>У разі низької температури терморегуляція проявляється у звуженні судин, підвищенні обміну речовин, виснаженні вуглецевих ресурсів і т. ін.</a:t>
            </a:r>
          </a:p>
        </p:txBody>
      </p:sp>
      <p:sp>
        <p:nvSpPr>
          <p:cNvPr id="5" name="Прямоугольник 4"/>
          <p:cNvSpPr/>
          <p:nvPr/>
        </p:nvSpPr>
        <p:spPr>
          <a:xfrm>
            <a:off x="0" y="0"/>
            <a:ext cx="5724128" cy="4801314"/>
          </a:xfrm>
          <a:prstGeom prst="rect">
            <a:avLst/>
          </a:prstGeom>
        </p:spPr>
        <p:txBody>
          <a:bodyPr wrap="square">
            <a:spAutoFit/>
          </a:bodyPr>
          <a:lstStyle/>
          <a:p>
            <a:r>
              <a:rPr lang="uk-UA" dirty="0"/>
              <a:t>Залежно від дії тепла або холоду значно змінюється просвіт периферійних судин. Кровообіг, наприклад, для кисті й передпліччя за низької температури навколишнього середовища може зменшуватися в чотири рази, а при високій температурі — збільшуватися у п'ять разів. При дії холоду кров перерозподіляється, виникає звуження судин шкіри, зменшується відведення тепла в навколишнє середовище, посилюється обмін речовин, виробляється тепло біохімічним способом, активізується м'язова діяльність — з'являються тремтіння, "гусяча шкіра". Тому взимку в холодних поясах населення споживає багато м'яса, жирів - основних енергетичних джерел організму. При низьких температурах велика вологість небажана. В сиру погоду при температурі навколишнього повітря 0-8°С можливе переохолодження організму і навіть обморожування.</a:t>
            </a:r>
          </a:p>
        </p:txBody>
      </p:sp>
      <p:pic>
        <p:nvPicPr>
          <p:cNvPr id="6" name="Рисунок 5" descr="images (4).jpg"/>
          <p:cNvPicPr>
            <a:picLocks noChangeAspect="1"/>
          </p:cNvPicPr>
          <p:nvPr/>
        </p:nvPicPr>
        <p:blipFill>
          <a:blip r:embed="rId2" cstate="print"/>
          <a:stretch>
            <a:fillRect/>
          </a:stretch>
        </p:blipFill>
        <p:spPr>
          <a:xfrm>
            <a:off x="539552" y="4797152"/>
            <a:ext cx="4716016" cy="1844824"/>
          </a:xfrm>
          <a:prstGeom prst="rect">
            <a:avLst/>
          </a:prstGeom>
        </p:spPr>
      </p:pic>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63688" y="188640"/>
            <a:ext cx="5616624" cy="646331"/>
          </a:xfrm>
          <a:prstGeom prst="rect">
            <a:avLst/>
          </a:prstGeom>
          <a:noFill/>
        </p:spPr>
        <p:txBody>
          <a:bodyPr wrap="square" rtlCol="0">
            <a:spAutoFit/>
          </a:bodyPr>
          <a:lstStyle/>
          <a:p>
            <a:pPr algn="ctr"/>
            <a:r>
              <a:rPr lang="uk-UA" sz="3600" dirty="0" smtClean="0">
                <a:solidFill>
                  <a:srgbClr val="FF0000"/>
                </a:solidFill>
              </a:rPr>
              <a:t>ДОГЛЯД ЗА ШКІРОЮ</a:t>
            </a:r>
            <a:endParaRPr lang="uk-UA" sz="3600" dirty="0">
              <a:solidFill>
                <a:srgbClr val="FF0000"/>
              </a:solidFill>
            </a:endParaRPr>
          </a:p>
        </p:txBody>
      </p:sp>
      <p:sp>
        <p:nvSpPr>
          <p:cNvPr id="5" name="Прямоугольник 4"/>
          <p:cNvSpPr/>
          <p:nvPr/>
        </p:nvSpPr>
        <p:spPr>
          <a:xfrm>
            <a:off x="179512" y="980728"/>
            <a:ext cx="4572000" cy="2585323"/>
          </a:xfrm>
          <a:prstGeom prst="rect">
            <a:avLst/>
          </a:prstGeom>
        </p:spPr>
        <p:txBody>
          <a:bodyPr>
            <a:spAutoFit/>
          </a:bodyPr>
          <a:lstStyle/>
          <a:p>
            <a:r>
              <a:rPr lang="uk-UA" dirty="0"/>
              <a:t>Кожна жінка мріє, щоб її обличчя сяяло чистотою та свіжістю. Виявляється, щоб досягти чудового результату, зовсім не обов'язково стати завсідником дорогих салонів і купувати найдорожчі засоби з </a:t>
            </a:r>
            <a:r>
              <a:rPr lang="uk-UA" dirty="0" smtClean="0"/>
              <a:t>догляду за шкірою</a:t>
            </a:r>
            <a:r>
              <a:rPr lang="uk-UA" dirty="0"/>
              <a:t> обличчя. Потрібно просто дотримуватися простих правил, і тоді твоя шкіра надовго збережеться в чудовому стані.</a:t>
            </a:r>
          </a:p>
        </p:txBody>
      </p:sp>
      <p:pic>
        <p:nvPicPr>
          <p:cNvPr id="6" name="Рисунок 5" descr="загруженное (5).jpg"/>
          <p:cNvPicPr>
            <a:picLocks noChangeAspect="1"/>
          </p:cNvPicPr>
          <p:nvPr/>
        </p:nvPicPr>
        <p:blipFill>
          <a:blip r:embed="rId2" cstate="print"/>
          <a:stretch>
            <a:fillRect/>
          </a:stretch>
        </p:blipFill>
        <p:spPr>
          <a:xfrm>
            <a:off x="4932040" y="1124744"/>
            <a:ext cx="3311624" cy="2252391"/>
          </a:xfrm>
          <a:prstGeom prst="rect">
            <a:avLst/>
          </a:prstGeom>
        </p:spPr>
      </p:pic>
      <p:sp>
        <p:nvSpPr>
          <p:cNvPr id="7" name="Прямоугольник 6"/>
          <p:cNvSpPr/>
          <p:nvPr/>
        </p:nvSpPr>
        <p:spPr>
          <a:xfrm>
            <a:off x="179512" y="3573016"/>
            <a:ext cx="4572000" cy="3139321"/>
          </a:xfrm>
          <a:prstGeom prst="rect">
            <a:avLst/>
          </a:prstGeom>
        </p:spPr>
        <p:txBody>
          <a:bodyPr>
            <a:spAutoFit/>
          </a:bodyPr>
          <a:lstStyle/>
          <a:p>
            <a:r>
              <a:rPr lang="ru-RU" b="1" dirty="0"/>
              <a:t>1. Багато води</a:t>
            </a:r>
            <a:endParaRPr lang="ru-RU" dirty="0"/>
          </a:p>
          <a:p>
            <a:r>
              <a:rPr lang="ru-RU" dirty="0"/>
              <a:t>Намагайся пити якнайбільше води: вона зволожує твою шкіру зсередини.</a:t>
            </a:r>
          </a:p>
          <a:p>
            <a:r>
              <a:rPr lang="ru-RU" b="1" dirty="0"/>
              <a:t>2. Очищай шкіру обличчя</a:t>
            </a:r>
            <a:endParaRPr lang="ru-RU" dirty="0"/>
          </a:p>
          <a:p>
            <a:r>
              <a:rPr lang="ru-RU" dirty="0"/>
              <a:t>Не забувай змивати косметику з обличчя перед сном. Перед тим, як наносити на обличчя косметичні засоби, не забувай як слід очистити шкіру. Крім того, запам'ятай, що косметика – предмет індивідуального користування, а значить, використовувати чужу косметику категорично не можна.</a:t>
            </a:r>
          </a:p>
        </p:txBody>
      </p:sp>
      <p:pic>
        <p:nvPicPr>
          <p:cNvPr id="8" name="Рисунок 7" descr="загруженное (6).jpg"/>
          <p:cNvPicPr>
            <a:picLocks noChangeAspect="1"/>
          </p:cNvPicPr>
          <p:nvPr/>
        </p:nvPicPr>
        <p:blipFill>
          <a:blip r:embed="rId3" cstate="print"/>
          <a:stretch>
            <a:fillRect/>
          </a:stretch>
        </p:blipFill>
        <p:spPr>
          <a:xfrm>
            <a:off x="5076056" y="4221088"/>
            <a:ext cx="3354471" cy="2232248"/>
          </a:xfrm>
          <a:prstGeom prst="rect">
            <a:avLst/>
          </a:prstGeom>
        </p:spPr>
      </p:pic>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620688"/>
            <a:ext cx="4572000" cy="4524315"/>
          </a:xfrm>
          <a:prstGeom prst="rect">
            <a:avLst/>
          </a:prstGeom>
        </p:spPr>
        <p:txBody>
          <a:bodyPr>
            <a:spAutoFit/>
          </a:bodyPr>
          <a:lstStyle/>
          <a:p>
            <a:r>
              <a:rPr lang="uk-UA" b="1" dirty="0"/>
              <a:t>3. Зволожуй шкіру перед сном</a:t>
            </a:r>
            <a:endParaRPr lang="uk-UA" dirty="0"/>
          </a:p>
          <a:p>
            <a:r>
              <a:rPr lang="uk-UA" dirty="0"/>
              <a:t>Під час сну шкіра оновлюється й відновлюється. Подбай про неї перед сном: використовуй спеціальні нічні креми, які зволожують і живлять шкіру.</a:t>
            </a:r>
          </a:p>
          <a:p>
            <a:r>
              <a:rPr lang="uk-UA" b="1" dirty="0"/>
              <a:t>4. Волосся – джерело пилу і бруду</a:t>
            </a:r>
            <a:endParaRPr lang="uk-UA" dirty="0"/>
          </a:p>
          <a:p>
            <a:r>
              <a:rPr lang="uk-UA" dirty="0"/>
              <a:t>Пил і бруд осідає на волоссі дуже швидко, тому прибирай волосся з обличчя. При використанні засобів для укладання волосся намагайся убезпечити обличчя, щоб не було подразнень на шкірі.</a:t>
            </a:r>
          </a:p>
          <a:p>
            <a:r>
              <a:rPr lang="uk-UA" b="1" dirty="0"/>
              <a:t>5. Косметичні процедури можна робити не частіше 2 разів на місяць</a:t>
            </a:r>
            <a:endParaRPr lang="uk-UA" dirty="0"/>
          </a:p>
          <a:p>
            <a:r>
              <a:rPr lang="uk-UA" dirty="0"/>
              <a:t>Якщо ти робиш чистку обличчя або </a:t>
            </a:r>
            <a:r>
              <a:rPr lang="uk-UA" dirty="0" err="1"/>
              <a:t>пілінг</a:t>
            </a:r>
            <a:r>
              <a:rPr lang="uk-UA" dirty="0"/>
              <a:t> частіше, то стан шкіри може помітно погіршитися.</a:t>
            </a:r>
          </a:p>
        </p:txBody>
      </p:sp>
      <p:pic>
        <p:nvPicPr>
          <p:cNvPr id="5" name="Рисунок 4" descr="images (5).jpg"/>
          <p:cNvPicPr>
            <a:picLocks noChangeAspect="1"/>
          </p:cNvPicPr>
          <p:nvPr/>
        </p:nvPicPr>
        <p:blipFill>
          <a:blip r:embed="rId2" cstate="print"/>
          <a:stretch>
            <a:fillRect/>
          </a:stretch>
        </p:blipFill>
        <p:spPr>
          <a:xfrm>
            <a:off x="5940152" y="260648"/>
            <a:ext cx="2966070" cy="2985300"/>
          </a:xfrm>
          <a:prstGeom prst="rect">
            <a:avLst/>
          </a:prstGeom>
        </p:spPr>
      </p:pic>
      <p:pic>
        <p:nvPicPr>
          <p:cNvPr id="6" name="Рисунок 5" descr="загруженное (7).jpg"/>
          <p:cNvPicPr>
            <a:picLocks noChangeAspect="1"/>
          </p:cNvPicPr>
          <p:nvPr/>
        </p:nvPicPr>
        <p:blipFill>
          <a:blip r:embed="rId3" cstate="print"/>
          <a:stretch>
            <a:fillRect/>
          </a:stretch>
        </p:blipFill>
        <p:spPr>
          <a:xfrm>
            <a:off x="5940152" y="3789040"/>
            <a:ext cx="3002421" cy="2016224"/>
          </a:xfrm>
          <a:prstGeom prst="rect">
            <a:avLst/>
          </a:prstGeom>
        </p:spPr>
      </p:pic>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052736"/>
            <a:ext cx="4572000" cy="4647426"/>
          </a:xfrm>
          <a:prstGeom prst="rect">
            <a:avLst/>
          </a:prstGeom>
        </p:spPr>
        <p:txBody>
          <a:bodyPr>
            <a:spAutoFit/>
          </a:bodyPr>
          <a:lstStyle/>
          <a:p>
            <a:r>
              <a:rPr lang="uk-UA" b="1" dirty="0"/>
              <a:t>6</a:t>
            </a:r>
            <a:r>
              <a:rPr lang="uk-UA" sz="2000" b="1" dirty="0"/>
              <a:t>. Використовуй домашні рецепти</a:t>
            </a:r>
            <a:endParaRPr lang="uk-UA" sz="2000" dirty="0"/>
          </a:p>
          <a:p>
            <a:r>
              <a:rPr lang="uk-UA" sz="2000" dirty="0"/>
              <a:t>Маски з овочів і фруктів, бавовна, просочена молоком, скраб із цукру та оливкової олії – всі ці бабусині рецепти дуже корисні для шкіри.</a:t>
            </a:r>
          </a:p>
          <a:p>
            <a:r>
              <a:rPr lang="uk-UA" sz="2000" b="1" dirty="0"/>
              <a:t>7. Здоровий спосіб життя</a:t>
            </a:r>
            <a:endParaRPr lang="uk-UA" sz="2000" dirty="0"/>
          </a:p>
          <a:p>
            <a:r>
              <a:rPr lang="uk-UA" sz="2000" dirty="0"/>
              <a:t>Якщо ти хочеш, щоб твоя шкіра виглядала свіжою й відпочилою – </a:t>
            </a:r>
            <a:r>
              <a:rPr lang="uk-UA" sz="2000" dirty="0" smtClean="0"/>
              <a:t>спи не </a:t>
            </a:r>
            <a:r>
              <a:rPr lang="uk-UA" sz="2000" dirty="0"/>
              <a:t>менше 7-8 годин на добу. Дуже корисні й прогулянки на свіжому повітрі, а от куріння і зловживання спиртними напоями дуже негативно позначаються на стані шкіри.</a:t>
            </a:r>
          </a:p>
          <a:p>
            <a:r>
              <a:rPr lang="uk-UA" dirty="0" smtClean="0"/>
              <a:t/>
            </a:r>
            <a:br>
              <a:rPr lang="uk-UA" dirty="0" smtClean="0"/>
            </a:br>
            <a:endParaRPr lang="uk-UA" dirty="0"/>
          </a:p>
        </p:txBody>
      </p:sp>
      <p:pic>
        <p:nvPicPr>
          <p:cNvPr id="5" name="Рисунок 4" descr="загруженное (8).jpg"/>
          <p:cNvPicPr>
            <a:picLocks noChangeAspect="1"/>
          </p:cNvPicPr>
          <p:nvPr/>
        </p:nvPicPr>
        <p:blipFill>
          <a:blip r:embed="rId2" cstate="print"/>
          <a:stretch>
            <a:fillRect/>
          </a:stretch>
        </p:blipFill>
        <p:spPr>
          <a:xfrm>
            <a:off x="4860032" y="548680"/>
            <a:ext cx="4016846" cy="2503457"/>
          </a:xfrm>
          <a:prstGeom prst="rect">
            <a:avLst/>
          </a:prstGeom>
        </p:spPr>
      </p:pic>
      <p:pic>
        <p:nvPicPr>
          <p:cNvPr id="6" name="Рисунок 5" descr="загруженное (9).jpg"/>
          <p:cNvPicPr>
            <a:picLocks noChangeAspect="1"/>
          </p:cNvPicPr>
          <p:nvPr/>
        </p:nvPicPr>
        <p:blipFill>
          <a:blip r:embed="rId3" cstate="print"/>
          <a:stretch>
            <a:fillRect/>
          </a:stretch>
        </p:blipFill>
        <p:spPr>
          <a:xfrm>
            <a:off x="4932040" y="3573016"/>
            <a:ext cx="3918587" cy="2738413"/>
          </a:xfrm>
          <a:prstGeom prst="rect">
            <a:avLst/>
          </a:prstGeom>
        </p:spPr>
      </p:pic>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188640"/>
            <a:ext cx="8496944" cy="830997"/>
          </a:xfrm>
          <a:prstGeom prst="rect">
            <a:avLst/>
          </a:prstGeom>
          <a:noFill/>
        </p:spPr>
        <p:txBody>
          <a:bodyPr wrap="square" rtlCol="0">
            <a:spAutoFit/>
          </a:bodyPr>
          <a:lstStyle/>
          <a:p>
            <a:r>
              <a:rPr lang="uk-UA" sz="2400" u="sng" dirty="0" smtClean="0"/>
              <a:t>Шкіра</a:t>
            </a:r>
            <a:r>
              <a:rPr lang="en-US" sz="2400" dirty="0" smtClean="0"/>
              <a:t> </a:t>
            </a:r>
            <a:r>
              <a:rPr lang="en-US" sz="2400" dirty="0"/>
              <a:t>- </a:t>
            </a:r>
            <a:r>
              <a:rPr lang="uk-UA" sz="2400" dirty="0"/>
              <a:t>загальний покрив тіла, який захищає організм від зовнішніх подразників.</a:t>
            </a:r>
          </a:p>
        </p:txBody>
      </p:sp>
      <p:pic>
        <p:nvPicPr>
          <p:cNvPr id="7" name="Рисунок 6" descr="R99.jpg"/>
          <p:cNvPicPr>
            <a:picLocks noChangeAspect="1"/>
          </p:cNvPicPr>
          <p:nvPr/>
        </p:nvPicPr>
        <p:blipFill>
          <a:blip r:embed="rId2" cstate="print"/>
          <a:stretch>
            <a:fillRect/>
          </a:stretch>
        </p:blipFill>
        <p:spPr>
          <a:xfrm>
            <a:off x="1691680" y="1196752"/>
            <a:ext cx="5907236" cy="5181600"/>
          </a:xfrm>
          <a:prstGeom prst="rect">
            <a:avLst/>
          </a:prstGeom>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Шкіра.png"/>
          <p:cNvPicPr>
            <a:picLocks noChangeAspect="1"/>
          </p:cNvPicPr>
          <p:nvPr/>
        </p:nvPicPr>
        <p:blipFill>
          <a:blip r:embed="rId2" cstate="print"/>
          <a:stretch>
            <a:fillRect/>
          </a:stretch>
        </p:blipFill>
        <p:spPr>
          <a:xfrm>
            <a:off x="179512" y="188640"/>
            <a:ext cx="4063586" cy="4176464"/>
          </a:xfrm>
          <a:prstGeom prst="rect">
            <a:avLst/>
          </a:prstGeom>
        </p:spPr>
      </p:pic>
      <p:pic>
        <p:nvPicPr>
          <p:cNvPr id="5" name="Рисунок 4" descr="images.jpg"/>
          <p:cNvPicPr>
            <a:picLocks noChangeAspect="1"/>
          </p:cNvPicPr>
          <p:nvPr/>
        </p:nvPicPr>
        <p:blipFill>
          <a:blip r:embed="rId3" cstate="print"/>
          <a:stretch>
            <a:fillRect/>
          </a:stretch>
        </p:blipFill>
        <p:spPr>
          <a:xfrm>
            <a:off x="4427984" y="3429000"/>
            <a:ext cx="4526807" cy="3204369"/>
          </a:xfrm>
          <a:prstGeom prst="rect">
            <a:avLst/>
          </a:prstGeom>
        </p:spPr>
      </p:pic>
      <p:sp>
        <p:nvSpPr>
          <p:cNvPr id="6" name="Прямоугольник 5"/>
          <p:cNvSpPr/>
          <p:nvPr/>
        </p:nvSpPr>
        <p:spPr>
          <a:xfrm>
            <a:off x="4211960" y="188640"/>
            <a:ext cx="4572000" cy="923330"/>
          </a:xfrm>
          <a:prstGeom prst="rect">
            <a:avLst/>
          </a:prstGeom>
        </p:spPr>
        <p:txBody>
          <a:bodyPr>
            <a:spAutoFit/>
          </a:bodyPr>
          <a:lstStyle/>
          <a:p>
            <a:r>
              <a:rPr lang="uk-UA" dirty="0"/>
              <a:t>Шкіра складається з трьох </a:t>
            </a:r>
            <a:r>
              <a:rPr lang="uk-UA" dirty="0" smtClean="0"/>
              <a:t>шарів: </a:t>
            </a:r>
            <a:r>
              <a:rPr lang="uk-UA" dirty="0"/>
              <a:t>зовнішнього - епідермісу, власне шкіри - дерми та підшкірної жирової клітковини.</a:t>
            </a:r>
          </a:p>
        </p:txBody>
      </p:sp>
      <p:sp>
        <p:nvSpPr>
          <p:cNvPr id="7" name="Прямоугольник 6"/>
          <p:cNvSpPr/>
          <p:nvPr/>
        </p:nvSpPr>
        <p:spPr>
          <a:xfrm>
            <a:off x="4211960" y="1052736"/>
            <a:ext cx="4572000" cy="1477328"/>
          </a:xfrm>
          <a:prstGeom prst="rect">
            <a:avLst/>
          </a:prstGeom>
        </p:spPr>
        <p:txBody>
          <a:bodyPr>
            <a:spAutoFit/>
          </a:bodyPr>
          <a:lstStyle/>
          <a:p>
            <a:r>
              <a:rPr lang="ru-RU" b="1" dirty="0"/>
              <a:t>Епідерміс</a:t>
            </a:r>
            <a:r>
              <a:rPr lang="ru-RU" dirty="0"/>
              <a:t> - це шар шкіри, утворений багатошаровим плоским епітелієм. Він, у свою чергу, поділяється на два шари: поверхневий - роговий і глибший - ростковий.</a:t>
            </a:r>
            <a:endParaRPr lang="uk-UA" dirty="0"/>
          </a:p>
        </p:txBody>
      </p:sp>
      <p:sp>
        <p:nvSpPr>
          <p:cNvPr id="8" name="Прямоугольник 7"/>
          <p:cNvSpPr/>
          <p:nvPr/>
        </p:nvSpPr>
        <p:spPr>
          <a:xfrm>
            <a:off x="0" y="4509120"/>
            <a:ext cx="4355976" cy="1477328"/>
          </a:xfrm>
          <a:prstGeom prst="rect">
            <a:avLst/>
          </a:prstGeom>
        </p:spPr>
        <p:txBody>
          <a:bodyPr wrap="square">
            <a:spAutoFit/>
          </a:bodyPr>
          <a:lstStyle/>
          <a:p>
            <a:r>
              <a:rPr lang="uk-UA" dirty="0"/>
              <a:t>Під епідермісом у людини розташована власне шкіра, або дерма (від грец. дерма - шкіра). Це шар щільної сполучної тканини, що складається з еластичних і колагенових волокон.</a:t>
            </a:r>
          </a:p>
        </p:txBody>
      </p:sp>
      <p:sp>
        <p:nvSpPr>
          <p:cNvPr id="9" name="Прямоугольник 8"/>
          <p:cNvSpPr/>
          <p:nvPr/>
        </p:nvSpPr>
        <p:spPr>
          <a:xfrm>
            <a:off x="4211960" y="2492896"/>
            <a:ext cx="4572000" cy="923330"/>
          </a:xfrm>
          <a:prstGeom prst="rect">
            <a:avLst/>
          </a:prstGeom>
        </p:spPr>
        <p:txBody>
          <a:bodyPr>
            <a:spAutoFit/>
          </a:bodyPr>
          <a:lstStyle/>
          <a:p>
            <a:r>
              <a:rPr lang="uk-UA" dirty="0"/>
              <a:t>У дермі містяться різні рецептори </a:t>
            </a:r>
            <a:r>
              <a:rPr lang="uk-UA" dirty="0" smtClean="0"/>
              <a:t>сальні </a:t>
            </a:r>
            <a:r>
              <a:rPr lang="uk-UA" dirty="0"/>
              <a:t>й потові залози, волосяні сумки, кровоносні та лімфатичні </a:t>
            </a:r>
            <a:r>
              <a:rPr lang="uk-UA" b="1" u="sng" dirty="0" smtClean="0"/>
              <a:t>судини</a:t>
            </a:r>
            <a:r>
              <a:rPr lang="uk-UA" dirty="0" smtClean="0"/>
              <a:t>.</a:t>
            </a:r>
            <a:endParaRPr lang="uk-UA" dirty="0"/>
          </a:p>
        </p:txBody>
      </p:sp>
      <p:sp>
        <p:nvSpPr>
          <p:cNvPr id="10" name="Прямоугольник 9"/>
          <p:cNvSpPr/>
          <p:nvPr/>
        </p:nvSpPr>
        <p:spPr>
          <a:xfrm>
            <a:off x="0" y="5949280"/>
            <a:ext cx="4572000" cy="646331"/>
          </a:xfrm>
          <a:prstGeom prst="rect">
            <a:avLst/>
          </a:prstGeom>
        </p:spPr>
        <p:txBody>
          <a:bodyPr>
            <a:spAutoFit/>
          </a:bodyPr>
          <a:lstStyle/>
          <a:p>
            <a:r>
              <a:rPr lang="ru-RU" dirty="0"/>
              <a:t>Сальні залози виділяють секрет - шкірне сало.</a:t>
            </a:r>
            <a:endParaRPr lang="uk-UA"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загруженное.jpg"/>
          <p:cNvPicPr>
            <a:picLocks noChangeAspect="1"/>
          </p:cNvPicPr>
          <p:nvPr/>
        </p:nvPicPr>
        <p:blipFill>
          <a:blip r:embed="rId2" cstate="print"/>
          <a:stretch>
            <a:fillRect/>
          </a:stretch>
        </p:blipFill>
        <p:spPr>
          <a:xfrm>
            <a:off x="251520" y="188640"/>
            <a:ext cx="4167336" cy="3646419"/>
          </a:xfrm>
          <a:prstGeom prst="rect">
            <a:avLst/>
          </a:prstGeom>
        </p:spPr>
      </p:pic>
      <p:pic>
        <p:nvPicPr>
          <p:cNvPr id="5" name="Рисунок 4" descr="images (1).jpg"/>
          <p:cNvPicPr>
            <a:picLocks noChangeAspect="1"/>
          </p:cNvPicPr>
          <p:nvPr/>
        </p:nvPicPr>
        <p:blipFill>
          <a:blip r:embed="rId3" cstate="print"/>
          <a:stretch>
            <a:fillRect/>
          </a:stretch>
        </p:blipFill>
        <p:spPr>
          <a:xfrm>
            <a:off x="4427984" y="4166362"/>
            <a:ext cx="4355361" cy="2439002"/>
          </a:xfrm>
          <a:prstGeom prst="rect">
            <a:avLst/>
          </a:prstGeom>
        </p:spPr>
      </p:pic>
      <p:sp>
        <p:nvSpPr>
          <p:cNvPr id="6" name="Прямоугольник 5"/>
          <p:cNvSpPr/>
          <p:nvPr/>
        </p:nvSpPr>
        <p:spPr>
          <a:xfrm>
            <a:off x="4355976" y="0"/>
            <a:ext cx="4572000" cy="4247317"/>
          </a:xfrm>
          <a:prstGeom prst="rect">
            <a:avLst/>
          </a:prstGeom>
        </p:spPr>
        <p:txBody>
          <a:bodyPr>
            <a:spAutoFit/>
          </a:bodyPr>
          <a:lstStyle/>
          <a:p>
            <a:r>
              <a:rPr lang="uk-UA" dirty="0"/>
              <a:t>Наближаючись до поверхні шкіри, клітини стають плоскими, зроговівають, злущуються і відпадають (зроговілий шар). Саме роговий шар захищає шкіру від механічних, хімічних пошкоджень, проникнення води і мікроорганізмів усередину тіла (мозолі – потовщений роговий шар), забезпечує регенерацію шкіри та очищення шкіри.</a:t>
            </a:r>
          </a:p>
          <a:p>
            <a:r>
              <a:rPr lang="uk-UA" dirty="0"/>
              <a:t>В ростковому шарі міститься пігмент меланін, який надає шкірі забарвлення й поглинає ультрафіолетові промені, захищаючи цим організм. Цей шар приймає участь у синтезі вітаміну </a:t>
            </a:r>
            <a:r>
              <a:rPr lang="en-US" dirty="0"/>
              <a:t>D.</a:t>
            </a:r>
          </a:p>
          <a:p>
            <a:r>
              <a:rPr lang="uk-UA" dirty="0"/>
              <a:t>В епідермісі містяться чутливі нервові закінчення.</a:t>
            </a:r>
          </a:p>
        </p:txBody>
      </p:sp>
      <p:sp>
        <p:nvSpPr>
          <p:cNvPr id="7" name="Прямоугольник 6"/>
          <p:cNvSpPr/>
          <p:nvPr/>
        </p:nvSpPr>
        <p:spPr>
          <a:xfrm>
            <a:off x="0" y="4077072"/>
            <a:ext cx="4572000" cy="2585323"/>
          </a:xfrm>
          <a:prstGeom prst="rect">
            <a:avLst/>
          </a:prstGeom>
        </p:spPr>
        <p:txBody>
          <a:bodyPr wrap="square">
            <a:spAutoFit/>
          </a:bodyPr>
          <a:lstStyle/>
          <a:p>
            <a:r>
              <a:rPr lang="uk-UA" dirty="0" smtClean="0"/>
              <a:t>внутрішній </a:t>
            </a:r>
            <a:r>
              <a:rPr lang="uk-UA" dirty="0"/>
              <a:t>шар епідермісу складається із живих клітин, що діляться і відповідають за його оновлення. Зовнішні шари епідермісу складаються з мертвих клітин — лусок, заповнених білком кератином. Вони постійно злущуються з поверхні шкіри, видаляючи налиплі частинки пилу, бруду та мікроорганізми. Таким чином, основна функція епідермісу — захисна.</a:t>
            </a: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загруженное (1).jpg"/>
          <p:cNvPicPr>
            <a:picLocks noChangeAspect="1"/>
          </p:cNvPicPr>
          <p:nvPr/>
        </p:nvPicPr>
        <p:blipFill>
          <a:blip r:embed="rId2" cstate="print"/>
          <a:stretch>
            <a:fillRect/>
          </a:stretch>
        </p:blipFill>
        <p:spPr>
          <a:xfrm>
            <a:off x="0" y="0"/>
            <a:ext cx="3519834" cy="3519834"/>
          </a:xfrm>
          <a:prstGeom prst="rect">
            <a:avLst/>
          </a:prstGeom>
          <a:ln>
            <a:noFill/>
          </a:ln>
          <a:effectLst>
            <a:softEdge rad="112500"/>
          </a:effectLst>
        </p:spPr>
      </p:pic>
      <p:pic>
        <p:nvPicPr>
          <p:cNvPr id="6" name="Рисунок 5" descr="derma.jpg"/>
          <p:cNvPicPr>
            <a:picLocks noChangeAspect="1"/>
          </p:cNvPicPr>
          <p:nvPr/>
        </p:nvPicPr>
        <p:blipFill>
          <a:blip r:embed="rId3" cstate="print"/>
          <a:stretch>
            <a:fillRect/>
          </a:stretch>
        </p:blipFill>
        <p:spPr>
          <a:xfrm>
            <a:off x="5724128" y="3356992"/>
            <a:ext cx="3202141" cy="3501008"/>
          </a:xfrm>
          <a:prstGeom prst="rect">
            <a:avLst/>
          </a:prstGeom>
        </p:spPr>
      </p:pic>
      <p:sp>
        <p:nvSpPr>
          <p:cNvPr id="7" name="Прямоугольник 6"/>
          <p:cNvSpPr/>
          <p:nvPr/>
        </p:nvSpPr>
        <p:spPr>
          <a:xfrm>
            <a:off x="0" y="3441680"/>
            <a:ext cx="5508104" cy="3416320"/>
          </a:xfrm>
          <a:prstGeom prst="rect">
            <a:avLst/>
          </a:prstGeom>
        </p:spPr>
        <p:txBody>
          <a:bodyPr wrap="square">
            <a:spAutoFit/>
          </a:bodyPr>
          <a:lstStyle/>
          <a:p>
            <a:r>
              <a:rPr lang="uk-UA" b="1" dirty="0"/>
              <a:t>Дерма </a:t>
            </a:r>
            <a:r>
              <a:rPr lang="uk-UA" dirty="0"/>
              <a:t>утворена сполучною тканиною завтовшки 1—2,5 мм. Вона складається з двох шарів — сосочкового і сітчастого. Сосочковий шар (зовнішній) представлений пухкою сполучною тканиною. Він утворює сосочки, що заходять в епідерміс. До них підходять кровоносні судини, завдяки чому здійснюється живлення клітин епідермісу. Сосочки відповідають за формування шкірного рельєфу. Сітчастий шар містить безліч колагенових волокон, що йдуть під кутом один до одного і надають шкірі пружності та еластичності. Тут залягають корені волосся, сальні та потові залози.</a:t>
            </a:r>
          </a:p>
        </p:txBody>
      </p:sp>
      <p:sp>
        <p:nvSpPr>
          <p:cNvPr id="8" name="Прямоугольник 7"/>
          <p:cNvSpPr/>
          <p:nvPr/>
        </p:nvSpPr>
        <p:spPr>
          <a:xfrm>
            <a:off x="3347864" y="0"/>
            <a:ext cx="5400600" cy="2031325"/>
          </a:xfrm>
          <a:prstGeom prst="rect">
            <a:avLst/>
          </a:prstGeom>
        </p:spPr>
        <p:txBody>
          <a:bodyPr wrap="square">
            <a:spAutoFit/>
          </a:bodyPr>
          <a:lstStyle/>
          <a:p>
            <a:r>
              <a:rPr lang="uk-UA" dirty="0"/>
              <a:t>Сальні залози розміщені біля коренів волосся, виділяють жир, який змазує волосся і шкіру – попереджуючи тим самим від пересихання, надмірному випаровуванні води і мікроорганізмів. За добу виділяється до 20 гр шкірного сала. Багато сальних залоз є на шкірі обличчя, але тут вони не зв’язані з волосяними мішечками (2 млн).</a:t>
            </a:r>
          </a:p>
        </p:txBody>
      </p:sp>
      <p:sp>
        <p:nvSpPr>
          <p:cNvPr id="9" name="Прямоугольник 8"/>
          <p:cNvSpPr/>
          <p:nvPr/>
        </p:nvSpPr>
        <p:spPr>
          <a:xfrm>
            <a:off x="3347864" y="1916832"/>
            <a:ext cx="5796136" cy="1477328"/>
          </a:xfrm>
          <a:prstGeom prst="rect">
            <a:avLst/>
          </a:prstGeom>
        </p:spPr>
        <p:txBody>
          <a:bodyPr wrap="square">
            <a:spAutoFit/>
          </a:bodyPr>
          <a:lstStyle/>
          <a:p>
            <a:r>
              <a:rPr lang="uk-UA" dirty="0"/>
              <a:t>Волосяні сумки – утворення, в яких знаходяться корені волосся. Сюди підходять кровоносні судини, нерви і м’язи. М’язи випрямляють волосся, рефлекторно скорочуючись при охолодженні тіла, з’являється </a:t>
            </a:r>
            <a:r>
              <a:rPr lang="uk-UA" dirty="0"/>
              <a:t>„гусяча</a:t>
            </a:r>
            <a:r>
              <a:rPr lang="uk-UA" dirty="0"/>
              <a:t> </a:t>
            </a:r>
            <a:r>
              <a:rPr lang="uk-UA" dirty="0"/>
              <a:t>шкіра”</a:t>
            </a:r>
            <a:r>
              <a:rPr lang="uk-UA" dirty="0"/>
              <a:t>.</a:t>
            </a: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260648"/>
            <a:ext cx="4572000" cy="2585323"/>
          </a:xfrm>
          <a:prstGeom prst="rect">
            <a:avLst/>
          </a:prstGeom>
        </p:spPr>
        <p:txBody>
          <a:bodyPr>
            <a:spAutoFit/>
          </a:bodyPr>
          <a:lstStyle/>
          <a:p>
            <a:r>
              <a:rPr lang="uk-UA" b="1" dirty="0" smtClean="0"/>
              <a:t>Гіподерма</a:t>
            </a:r>
            <a:r>
              <a:rPr lang="uk-UA" dirty="0" smtClean="0"/>
              <a:t> - це підшкірний жировий прошарок організму</a:t>
            </a:r>
          </a:p>
          <a:p>
            <a:r>
              <a:rPr lang="uk-UA" dirty="0" smtClean="0"/>
              <a:t> -Являє собою потужний енергетичний запас організму, за рахунок накопичення і вивільнення жирних кислот</a:t>
            </a:r>
          </a:p>
          <a:p>
            <a:r>
              <a:rPr lang="uk-UA" dirty="0" smtClean="0"/>
              <a:t> -Складається з жирових клітин (адипоцитів) - це об'ємні клітини зі сплющеним ядром, зрушеним на периферію краплею жиру, що займає весь простір.</a:t>
            </a:r>
          </a:p>
        </p:txBody>
      </p:sp>
      <p:pic>
        <p:nvPicPr>
          <p:cNvPr id="5" name="Рисунок 4" descr="загруженное (2).jpg"/>
          <p:cNvPicPr>
            <a:picLocks noChangeAspect="1"/>
          </p:cNvPicPr>
          <p:nvPr/>
        </p:nvPicPr>
        <p:blipFill>
          <a:blip r:embed="rId2" cstate="print"/>
          <a:stretch>
            <a:fillRect/>
          </a:stretch>
        </p:blipFill>
        <p:spPr>
          <a:xfrm>
            <a:off x="5076056" y="404664"/>
            <a:ext cx="3747753" cy="3731096"/>
          </a:xfrm>
          <a:prstGeom prst="rect">
            <a:avLst/>
          </a:prstGeom>
        </p:spPr>
      </p:pic>
      <p:sp>
        <p:nvSpPr>
          <p:cNvPr id="6" name="Прямоугольник 5"/>
          <p:cNvSpPr/>
          <p:nvPr/>
        </p:nvSpPr>
        <p:spPr>
          <a:xfrm>
            <a:off x="395536" y="2996952"/>
            <a:ext cx="4572000" cy="2308324"/>
          </a:xfrm>
          <a:prstGeom prst="rect">
            <a:avLst/>
          </a:prstGeom>
        </p:spPr>
        <p:txBody>
          <a:bodyPr>
            <a:spAutoFit/>
          </a:bodyPr>
          <a:lstStyle/>
          <a:p>
            <a:r>
              <a:rPr lang="uk-UA" dirty="0" smtClean="0"/>
              <a:t> -Розподіл жирових клітин в гіподермі залежить від статі людини</a:t>
            </a:r>
          </a:p>
          <a:p>
            <a:r>
              <a:rPr lang="uk-UA" dirty="0" smtClean="0"/>
              <a:t> -Надає силуету більш-менш гармонійні форми.</a:t>
            </a:r>
          </a:p>
          <a:p>
            <a:r>
              <a:rPr lang="uk-UA" dirty="0" smtClean="0"/>
              <a:t> -У підшкірній жировій клітковині знаходяться потові залози, волосяні фолікули, з якими тісно пов'язані сальні залози</a:t>
            </a:r>
            <a:endParaRPr lang="uk-UA" dirty="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63688" y="0"/>
            <a:ext cx="6120680" cy="584775"/>
          </a:xfrm>
          <a:prstGeom prst="rect">
            <a:avLst/>
          </a:prstGeom>
          <a:noFill/>
        </p:spPr>
        <p:txBody>
          <a:bodyPr wrap="square" rtlCol="0">
            <a:spAutoFit/>
          </a:bodyPr>
          <a:lstStyle/>
          <a:p>
            <a:pPr algn="ctr"/>
            <a:r>
              <a:rPr lang="uk-UA" sz="3200" dirty="0" smtClean="0">
                <a:solidFill>
                  <a:srgbClr val="0070C0"/>
                </a:solidFill>
              </a:rPr>
              <a:t>ФУНКЦІЇ ШКІРИ</a:t>
            </a:r>
            <a:endParaRPr lang="uk-UA" sz="3200" dirty="0">
              <a:solidFill>
                <a:srgbClr val="0070C0"/>
              </a:solidFill>
            </a:endParaRPr>
          </a:p>
        </p:txBody>
      </p:sp>
      <p:sp>
        <p:nvSpPr>
          <p:cNvPr id="5" name="Прямоугольник 4"/>
          <p:cNvSpPr/>
          <p:nvPr/>
        </p:nvSpPr>
        <p:spPr>
          <a:xfrm>
            <a:off x="0" y="620688"/>
            <a:ext cx="3995936" cy="5632311"/>
          </a:xfrm>
          <a:prstGeom prst="rect">
            <a:avLst/>
          </a:prstGeom>
        </p:spPr>
        <p:txBody>
          <a:bodyPr wrap="square">
            <a:spAutoFit/>
          </a:bodyPr>
          <a:lstStyle/>
          <a:p>
            <a:r>
              <a:rPr lang="uk-UA" sz="2000" b="1" dirty="0"/>
              <a:t>1.</a:t>
            </a:r>
            <a:r>
              <a:rPr lang="uk-UA" sz="2000" dirty="0"/>
              <a:t> Являється бар’єром між зовнішнім середовищем і внутрішнім середовищем організму.</a:t>
            </a:r>
          </a:p>
          <a:p>
            <a:r>
              <a:rPr lang="uk-UA" sz="2000" b="1" dirty="0"/>
              <a:t>2</a:t>
            </a:r>
            <a:r>
              <a:rPr lang="uk-UA" sz="2000" dirty="0"/>
              <a:t>. Захищає організм від інфекції, механічних і фізичних ушкоджень і втрати рідини. Крім того в шкірі ще є потові і сальні залози, які виділяють піт і жир, у яких містяться кислоти, що служать хімічними засобами захисту від грибів і бактерій.</a:t>
            </a:r>
          </a:p>
          <a:p>
            <a:r>
              <a:rPr lang="uk-UA" sz="2000" b="1" dirty="0"/>
              <a:t>3. </a:t>
            </a:r>
            <a:r>
              <a:rPr lang="uk-UA" sz="2000" dirty="0"/>
              <a:t>Відіграє важливу роль у регуляції температури тіла (звуження і розширення кровоносних судин, виділення поту, на шкірі росте волосся, яке створює захист від холоду</a:t>
            </a:r>
            <a:r>
              <a:rPr lang="uk-UA" sz="2000" dirty="0" smtClean="0"/>
              <a:t>).</a:t>
            </a:r>
            <a:endParaRPr lang="uk-UA" sz="2000" dirty="0"/>
          </a:p>
        </p:txBody>
      </p:sp>
      <p:pic>
        <p:nvPicPr>
          <p:cNvPr id="6" name="Рисунок 5" descr="загруженное (3).jpg"/>
          <p:cNvPicPr>
            <a:picLocks noChangeAspect="1"/>
          </p:cNvPicPr>
          <p:nvPr/>
        </p:nvPicPr>
        <p:blipFill>
          <a:blip r:embed="rId2" cstate="print"/>
          <a:stretch>
            <a:fillRect/>
          </a:stretch>
        </p:blipFill>
        <p:spPr>
          <a:xfrm>
            <a:off x="4932040" y="1484784"/>
            <a:ext cx="3544788" cy="3544788"/>
          </a:xfrm>
          <a:prstGeom prst="rect">
            <a:avLst/>
          </a:prstGeom>
        </p:spPr>
      </p:pic>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836712"/>
            <a:ext cx="4104456" cy="5016758"/>
          </a:xfrm>
          <a:prstGeom prst="rect">
            <a:avLst/>
          </a:prstGeom>
        </p:spPr>
        <p:txBody>
          <a:bodyPr wrap="square">
            <a:spAutoFit/>
          </a:bodyPr>
          <a:lstStyle/>
          <a:p>
            <a:r>
              <a:rPr lang="uk-UA" sz="2000" b="1" dirty="0" smtClean="0"/>
              <a:t>4. </a:t>
            </a:r>
            <a:r>
              <a:rPr lang="uk-UA" sz="2000" dirty="0" smtClean="0"/>
              <a:t>Один з органів почуттів (знаходяться фізичні рецептори, що сприймають тиск, біль, холод, тепло).</a:t>
            </a:r>
          </a:p>
          <a:p>
            <a:r>
              <a:rPr lang="uk-UA" sz="2000" b="1" dirty="0" smtClean="0"/>
              <a:t>5. </a:t>
            </a:r>
            <a:r>
              <a:rPr lang="uk-UA" sz="2000" dirty="0" smtClean="0"/>
              <a:t>Один з органів виділення (з потом видаляються продукти розщеплення білків, вода, солі).</a:t>
            </a:r>
          </a:p>
          <a:p>
            <a:r>
              <a:rPr lang="uk-UA" sz="2000" b="1" dirty="0" smtClean="0"/>
              <a:t>6. </a:t>
            </a:r>
            <a:r>
              <a:rPr lang="uk-UA" sz="2000" dirty="0" smtClean="0"/>
              <a:t>Місце депонування енергетичного матеріалу – жирів, а при певних умовах – води, мінеральних солей, вітамінів (особливо вітаміну </a:t>
            </a:r>
            <a:r>
              <a:rPr lang="en-US" sz="2000" dirty="0" smtClean="0"/>
              <a:t>D3, </a:t>
            </a:r>
            <a:r>
              <a:rPr lang="uk-UA" sz="2000" dirty="0" smtClean="0"/>
              <a:t>який тут і утворюється).</a:t>
            </a:r>
          </a:p>
          <a:p>
            <a:r>
              <a:rPr lang="uk-UA" sz="2000" b="1" dirty="0" smtClean="0"/>
              <a:t>7. </a:t>
            </a:r>
            <a:r>
              <a:rPr lang="uk-UA" sz="2000" dirty="0" smtClean="0"/>
              <a:t>Виконує дихальну функцію (шкірне дихання становить 1% загального газообміну).</a:t>
            </a:r>
            <a:endParaRPr lang="uk-UA" sz="2000" dirty="0"/>
          </a:p>
        </p:txBody>
      </p:sp>
      <p:pic>
        <p:nvPicPr>
          <p:cNvPr id="5" name="Рисунок 4" descr="images (3).jpg"/>
          <p:cNvPicPr>
            <a:picLocks noChangeAspect="1"/>
          </p:cNvPicPr>
          <p:nvPr/>
        </p:nvPicPr>
        <p:blipFill>
          <a:blip r:embed="rId2" cstate="print"/>
          <a:stretch>
            <a:fillRect/>
          </a:stretch>
        </p:blipFill>
        <p:spPr>
          <a:xfrm>
            <a:off x="6588224" y="260648"/>
            <a:ext cx="2265333" cy="3024336"/>
          </a:xfrm>
          <a:prstGeom prst="rect">
            <a:avLst/>
          </a:prstGeom>
        </p:spPr>
      </p:pic>
      <p:pic>
        <p:nvPicPr>
          <p:cNvPr id="6" name="Picture 3" descr="23-1"/>
          <p:cNvPicPr>
            <a:picLocks noChangeAspect="1" noChangeArrowheads="1"/>
          </p:cNvPicPr>
          <p:nvPr/>
        </p:nvPicPr>
        <p:blipFill>
          <a:blip r:embed="rId3" cstate="print"/>
          <a:srcRect/>
          <a:stretch>
            <a:fillRect/>
          </a:stretch>
        </p:blipFill>
        <p:spPr>
          <a:xfrm>
            <a:off x="7020272" y="3645024"/>
            <a:ext cx="1882552" cy="2931840"/>
          </a:xfrm>
          <a:prstGeom prst="rect">
            <a:avLst/>
          </a:prstGeom>
          <a:noFill/>
          <a:ln/>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50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03648" y="0"/>
            <a:ext cx="6264696" cy="523220"/>
          </a:xfrm>
          <a:prstGeom prst="rect">
            <a:avLst/>
          </a:prstGeom>
          <a:noFill/>
        </p:spPr>
        <p:txBody>
          <a:bodyPr wrap="square" rtlCol="0">
            <a:spAutoFit/>
          </a:bodyPr>
          <a:lstStyle/>
          <a:p>
            <a:pPr algn="ctr"/>
            <a:r>
              <a:rPr lang="uk-UA" sz="2800" dirty="0" smtClean="0">
                <a:solidFill>
                  <a:srgbClr val="FF0000"/>
                </a:solidFill>
              </a:rPr>
              <a:t>ТЕРМОРЕГУЛЯЦІЯ</a:t>
            </a:r>
            <a:endParaRPr lang="uk-UA" sz="2800" dirty="0">
              <a:solidFill>
                <a:srgbClr val="FF0000"/>
              </a:solidFill>
            </a:endParaRPr>
          </a:p>
        </p:txBody>
      </p:sp>
      <p:sp>
        <p:nvSpPr>
          <p:cNvPr id="5" name="Прямоугольник 4"/>
          <p:cNvSpPr/>
          <p:nvPr/>
        </p:nvSpPr>
        <p:spPr>
          <a:xfrm>
            <a:off x="251520" y="692696"/>
            <a:ext cx="4572000" cy="5355312"/>
          </a:xfrm>
          <a:prstGeom prst="rect">
            <a:avLst/>
          </a:prstGeom>
        </p:spPr>
        <p:txBody>
          <a:bodyPr>
            <a:spAutoFit/>
          </a:bodyPr>
          <a:lstStyle/>
          <a:p>
            <a:r>
              <a:rPr lang="uk-UA" dirty="0"/>
              <a:t>Організм людини має компенсаторні пристосувальні механізми, які забезпечують підтримання певної температури тіла за різних умов навколишнього середовища. Погодженість роботи цих механізмів, їхня координація здійснюються центральною нервовою системою. Температура тіла зберігається постійною за рахунок рівноваги між теплопровідністю і тепловіддачею в навколишнє середовище.</a:t>
            </a:r>
          </a:p>
          <a:p>
            <a:r>
              <a:rPr lang="uk-UA" dirty="0"/>
              <a:t>Навіть в умовах повного спокою б організмі дорослої людини виробляється приблизно 7,5-10 Дж/добу теплової енергії. Під час фізичної роботи теплопродуктивність зростає і може досягти 2,1*10...2,5-10 Дж/добу. Для збереження постійної температури тіла надмірне тепло, яке утворюється в організмі, має виділятися у зовнішнє середовище.</a:t>
            </a:r>
          </a:p>
        </p:txBody>
      </p:sp>
      <p:pic>
        <p:nvPicPr>
          <p:cNvPr id="6" name="Рисунок 5" descr="загруженное (4).jpg"/>
          <p:cNvPicPr>
            <a:picLocks noChangeAspect="1"/>
          </p:cNvPicPr>
          <p:nvPr/>
        </p:nvPicPr>
        <p:blipFill>
          <a:blip r:embed="rId2" cstate="print"/>
          <a:stretch>
            <a:fillRect/>
          </a:stretch>
        </p:blipFill>
        <p:spPr>
          <a:xfrm>
            <a:off x="5076056" y="1124744"/>
            <a:ext cx="3785553" cy="3975695"/>
          </a:xfrm>
          <a:prstGeom prst="rect">
            <a:avLst/>
          </a:prstGeom>
        </p:spPr>
      </p:pic>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TotalTime>
  <Words>1098</Words>
  <Application>Microsoft Office PowerPoint</Application>
  <PresentationFormat>Экран (4:3)</PresentationFormat>
  <Paragraphs>53</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Андрей</dc:creator>
  <cp:lastModifiedBy>Андрей</cp:lastModifiedBy>
  <cp:revision>13</cp:revision>
  <dcterms:created xsi:type="dcterms:W3CDTF">2012-12-19T14:20:57Z</dcterms:created>
  <dcterms:modified xsi:type="dcterms:W3CDTF">2012-12-19T16:14:23Z</dcterms:modified>
</cp:coreProperties>
</file>