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56" r:id="rId2"/>
    <p:sldId id="264" r:id="rId3"/>
    <p:sldId id="259" r:id="rId4"/>
    <p:sldId id="260" r:id="rId5"/>
    <p:sldId id="261" r:id="rId6"/>
    <p:sldId id="262" r:id="rId7"/>
    <p:sldId id="265" r:id="rId8"/>
    <p:sldId id="266" r:id="rId9"/>
    <p:sldId id="267" r:id="rId10"/>
    <p:sldId id="269" r:id="rId11"/>
    <p:sldId id="272" r:id="rId12"/>
    <p:sldId id="273" r:id="rId13"/>
    <p:sldId id="274" r:id="rId14"/>
    <p:sldId id="275" r:id="rId15"/>
    <p:sldId id="276" r:id="rId16"/>
    <p:sldId id="277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F2D442-F613-443C-BC8D-369906A18B48}" type="datetimeFigureOut">
              <a:rPr lang="uk-UA" smtClean="0"/>
              <a:t>29.01.2015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7252F-4DF8-4BAE-89E8-A39C2FEDF93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4045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C329-2C68-4A22-A197-B8739132E8F9}" type="datetimeFigureOut">
              <a:rPr lang="ru-RU" smtClean="0"/>
              <a:t>29.01.2015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5EA07-AECD-469A-B4F3-9285BD16C1A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C329-2C68-4A22-A197-B8739132E8F9}" type="datetimeFigureOut">
              <a:rPr lang="ru-RU" smtClean="0"/>
              <a:t>29.01.2015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5EA07-AECD-469A-B4F3-9285BD16C1A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C329-2C68-4A22-A197-B8739132E8F9}" type="datetimeFigureOut">
              <a:rPr lang="ru-RU" smtClean="0"/>
              <a:t>29.01.2015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5EA07-AECD-469A-B4F3-9285BD16C1A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C329-2C68-4A22-A197-B8739132E8F9}" type="datetimeFigureOut">
              <a:rPr lang="ru-RU" smtClean="0"/>
              <a:t>29.01.2015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5EA07-AECD-469A-B4F3-9285BD16C1A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C329-2C68-4A22-A197-B8739132E8F9}" type="datetimeFigureOut">
              <a:rPr lang="ru-RU" smtClean="0"/>
              <a:t>29.01.2015</a:t>
            </a:fld>
            <a:endParaRPr lang="ru-RU" dirty="0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5EA07-AECD-469A-B4F3-9285BD16C1A7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C329-2C68-4A22-A197-B8739132E8F9}" type="datetimeFigureOut">
              <a:rPr lang="ru-RU" smtClean="0"/>
              <a:t>29.01.2015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5EA07-AECD-469A-B4F3-9285BD16C1A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C329-2C68-4A22-A197-B8739132E8F9}" type="datetimeFigureOut">
              <a:rPr lang="ru-RU" smtClean="0"/>
              <a:t>29.01.2015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5EA07-AECD-469A-B4F3-9285BD16C1A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C329-2C68-4A22-A197-B8739132E8F9}" type="datetimeFigureOut">
              <a:rPr lang="ru-RU" smtClean="0"/>
              <a:t>29.01.2015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5EA07-AECD-469A-B4F3-9285BD16C1A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C329-2C68-4A22-A197-B8739132E8F9}" type="datetimeFigureOut">
              <a:rPr lang="ru-RU" smtClean="0"/>
              <a:t>29.01.2015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5EA07-AECD-469A-B4F3-9285BD16C1A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C329-2C68-4A22-A197-B8739132E8F9}" type="datetimeFigureOut">
              <a:rPr lang="ru-RU" smtClean="0"/>
              <a:t>29.01.2015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5EA07-AECD-469A-B4F3-9285BD16C1A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C329-2C68-4A22-A197-B8739132E8F9}" type="datetimeFigureOut">
              <a:rPr lang="ru-RU" smtClean="0"/>
              <a:t>29.01.2015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5EA07-AECD-469A-B4F3-9285BD16C1A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570C329-2C68-4A22-A197-B8739132E8F9}" type="datetimeFigureOut">
              <a:rPr lang="ru-RU" smtClean="0"/>
              <a:t>29.01.2015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C45EA07-AECD-469A-B4F3-9285BD16C1A7}" type="slidenum">
              <a:rPr lang="ru-RU" smtClean="0"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Роль вірусів у природі і житті людини</a:t>
            </a:r>
            <a:endParaRPr lang="ru-RU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uk-UA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10 клас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026" name="Picture 2" descr="D:\ДОКУМЕНТАЦІЯ\ALLA\10клас\ВІРУСИ\бактеріофаги\T4virusStructur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12776"/>
            <a:ext cx="3096344" cy="4060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66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435280" cy="868958"/>
          </a:xfrm>
        </p:spPr>
        <p:txBody>
          <a:bodyPr/>
          <a:lstStyle/>
          <a:p>
            <a:pPr algn="ctr"/>
            <a:r>
              <a:rPr lang="uk-UA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Віруси свинячого і курячого грипу</a:t>
            </a:r>
            <a:endParaRPr lang="ru-RU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4098" name="Picture 2" descr="D:\ДОКУМЕНТАЦІЯ\ALLA\10клас\ВІРУСИ\тютюнова мозаїка\свинячий грип-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73016"/>
            <a:ext cx="4038600" cy="2692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ДОКУМЕНТАЦІЯ\ALLA\10клас\ВІРУСИ\тютюнова мозаїка\virus_5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849" y="1412776"/>
            <a:ext cx="4748434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ДОКУМЕНТАЦІЯ\ALLA\10клас\ВІРУСИ\тютюнова мозаїка\8_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87070"/>
            <a:ext cx="2304256" cy="21493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6" descr="C:\Users\Павленко\Віруси\вирус птич под микр.jpg"/>
          <p:cNvSpPr>
            <a:spLocks noChangeArrowheads="1"/>
          </p:cNvSpPr>
          <p:nvPr/>
        </p:nvSpPr>
        <p:spPr bwMode="auto">
          <a:xfrm>
            <a:off x="4324536" y="4561250"/>
            <a:ext cx="3200400" cy="1752600"/>
          </a:xfrm>
          <a:prstGeom prst="rect">
            <a:avLst/>
          </a:prstGeom>
          <a:blipFill dpi="0" rotWithShape="0">
            <a:blip r:embed="rId5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591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algn="ctr"/>
            <a:r>
              <a:rPr lang="uk-UA" dirty="0" smtClean="0"/>
              <a:t>Роль вірусів у житті людини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1268760"/>
            <a:ext cx="4104456" cy="547260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2000" dirty="0" smtClean="0">
                <a:solidFill>
                  <a:schemeClr val="tx1"/>
                </a:solidFill>
              </a:rPr>
              <a:t>У житті людини віруси відіграють переважно негативну роль. </a:t>
            </a:r>
          </a:p>
          <a:p>
            <a:pPr marL="0" indent="0" algn="ctr">
              <a:buNone/>
            </a:pPr>
            <a:r>
              <a:rPr lang="uk-UA" sz="2000" dirty="0" smtClean="0">
                <a:solidFill>
                  <a:schemeClr val="tx1"/>
                </a:solidFill>
              </a:rPr>
              <a:t>Вони спричиняють багато різноманітних захворювань людини, свійських тварин і культурних рослин. У людини віруси вражають органи </a:t>
            </a:r>
            <a:r>
              <a:rPr lang="uk-UA" sz="2000" b="1" dirty="0" smtClean="0">
                <a:solidFill>
                  <a:schemeClr val="tx1"/>
                </a:solidFill>
              </a:rPr>
              <a:t>дихання</a:t>
            </a:r>
            <a:r>
              <a:rPr lang="uk-UA" sz="2000" dirty="0" smtClean="0">
                <a:solidFill>
                  <a:schemeClr val="tx1"/>
                </a:solidFill>
              </a:rPr>
              <a:t> (наприклад, грип), травлення (гастроентерити, гепатити), нервову (поліомієліти, енцефаліти, сказ) систему, шкіру і слизові оболонки (герпес, кір, вітряна віспа), клітини різних систем органів (віспа, жовта пропасниця), пригнічують імунні реакції (СНІД), призводять до деяких видів ракових захворювань</a:t>
            </a:r>
            <a:r>
              <a:rPr lang="ru-RU" sz="2000" dirty="0" smtClean="0">
                <a:solidFill>
                  <a:schemeClr val="tx1"/>
                </a:solidFill>
              </a:rPr>
              <a:t>. </a:t>
            </a:r>
            <a:endParaRPr lang="uk-UA" sz="2000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276872"/>
            <a:ext cx="4542043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6136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04715"/>
            <a:ext cx="5328592" cy="100811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План дій у сезон застуд та вірусних інфекцій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2132856"/>
            <a:ext cx="8784976" cy="453650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uk-UA" b="1" dirty="0" smtClean="0"/>
          </a:p>
          <a:p>
            <a:pPr marL="0" indent="0">
              <a:buNone/>
            </a:pPr>
            <a:endParaRPr lang="uk-UA" b="1" dirty="0"/>
          </a:p>
          <a:p>
            <a:pPr marL="0" indent="0">
              <a:buNone/>
            </a:pPr>
            <a:r>
              <a:rPr lang="uk-UA" sz="5600" b="1" dirty="0" smtClean="0">
                <a:solidFill>
                  <a:schemeClr val="tx1"/>
                </a:solidFill>
              </a:rPr>
              <a:t>Харчуйтеся правильно </a:t>
            </a:r>
            <a:r>
              <a:rPr lang="uk-UA" sz="5600" dirty="0" smtClean="0">
                <a:solidFill>
                  <a:schemeClr val="tx1"/>
                </a:solidFill>
              </a:rPr>
              <a:t/>
            </a:r>
            <a:br>
              <a:rPr lang="uk-UA" sz="5600" dirty="0" smtClean="0">
                <a:solidFill>
                  <a:schemeClr val="tx1"/>
                </a:solidFill>
              </a:rPr>
            </a:br>
            <a:r>
              <a:rPr lang="uk-UA" sz="5600" dirty="0" smtClean="0"/>
              <a:t>Їжте якомога більше овочів і фруктів. Лимон, цибуля, часник – незамінні засоби профілактики грипу. Відмінно підвищує опірність організму і чорний перець: ковтайте натщесерце по 7 горошин перцю цілком або додавайте розмолотими в склянку води з 1 столовою ложкою меду. І не забувайте додавати в їжу спеції. Базилік, гірчиця, гвоздика, імбир, перець містять противірусні речовини і допоможуть запобігти хворобі.</a:t>
            </a:r>
          </a:p>
          <a:p>
            <a:pPr marL="0" indent="0">
              <a:buNone/>
            </a:pPr>
            <a:r>
              <a:rPr lang="uk-UA" sz="5600" b="1" dirty="0" smtClean="0">
                <a:solidFill>
                  <a:schemeClr val="tx1"/>
                </a:solidFill>
              </a:rPr>
              <a:t>Мийте руки</a:t>
            </a:r>
            <a:r>
              <a:rPr lang="uk-UA" sz="5600" dirty="0" smtClean="0">
                <a:solidFill>
                  <a:schemeClr val="tx1"/>
                </a:solidFill>
              </a:rPr>
              <a:t/>
            </a:r>
            <a:br>
              <a:rPr lang="uk-UA" sz="5600" dirty="0" smtClean="0">
                <a:solidFill>
                  <a:schemeClr val="tx1"/>
                </a:solidFill>
              </a:rPr>
            </a:br>
            <a:r>
              <a:rPr lang="uk-UA" sz="5600" dirty="0" smtClean="0"/>
              <a:t>Всі респіраторні інфекції, як і віруси грипу, поширюються при прямому контакті або через предмети, до яких торкався хворий. Так що в розпал епідемії частіше мийте руки. Якщо поруч немає води, інтенсивно потріть руку об руку протягом хвилини – так теж можна позбавитися від простудних мікробів.</a:t>
            </a:r>
          </a:p>
          <a:p>
            <a:pPr marL="0" indent="0">
              <a:buNone/>
            </a:pPr>
            <a:r>
              <a:rPr lang="uk-UA" sz="5600" b="1" dirty="0" smtClean="0"/>
              <a:t>Пийте більше рідини</a:t>
            </a:r>
            <a:r>
              <a:rPr lang="uk-UA" sz="5600" dirty="0" smtClean="0"/>
              <a:t/>
            </a:r>
            <a:br>
              <a:rPr lang="uk-UA" sz="5600" dirty="0" smtClean="0"/>
            </a:br>
            <a:r>
              <a:rPr lang="uk-UA" sz="5600" dirty="0" smtClean="0"/>
              <a:t>Вода промиває організм і виводить отрути. Доросла людина потребує близько 8 склянок рідини щодня.</a:t>
            </a:r>
          </a:p>
          <a:p>
            <a:pPr marL="0" indent="0">
              <a:buNone/>
            </a:pPr>
            <a:r>
              <a:rPr lang="uk-UA" sz="5600" b="1" dirty="0" smtClean="0">
                <a:solidFill>
                  <a:schemeClr val="tx1"/>
                </a:solidFill>
              </a:rPr>
              <a:t>Гуляйте на свіжому повітрі</a:t>
            </a:r>
            <a:r>
              <a:rPr lang="uk-UA" sz="5600" dirty="0" smtClean="0"/>
              <a:t/>
            </a:r>
            <a:br>
              <a:rPr lang="uk-UA" sz="5600" dirty="0" smtClean="0"/>
            </a:br>
            <a:r>
              <a:rPr lang="uk-UA" sz="5600" dirty="0" smtClean="0"/>
              <a:t>Особливо в холодну погоду, коли центральне опалення сушить повітря в приміщеннях і робить вас більш вразливими. До того ж віруси на морозі на відміну від задушливих офісів чи місць скупчення людей гинуть.</a:t>
            </a:r>
          </a:p>
          <a:p>
            <a:pPr marL="0" indent="0">
              <a:buNone/>
            </a:pPr>
            <a:r>
              <a:rPr lang="uk-UA" sz="5600" b="1" dirty="0" smtClean="0">
                <a:solidFill>
                  <a:schemeClr val="tx1"/>
                </a:solidFill>
              </a:rPr>
              <a:t>Загартовуйтеся</a:t>
            </a:r>
            <a:r>
              <a:rPr lang="uk-UA" sz="5600" dirty="0" smtClean="0"/>
              <a:t/>
            </a:r>
            <a:br>
              <a:rPr lang="uk-UA" sz="5600" dirty="0" smtClean="0"/>
            </a:br>
            <a:r>
              <a:rPr lang="uk-UA" sz="5600" dirty="0" smtClean="0"/>
              <a:t>Якщо поступово привчити свій організм до низьких температур, легше буде протистояти осінньо-зимовим напастям. Чудовий загартовуючий ефект дають обливання прохолодною водою.</a:t>
            </a:r>
          </a:p>
          <a:p>
            <a:pPr marL="0" indent="0">
              <a:buNone/>
            </a:pPr>
            <a:r>
              <a:rPr lang="uk-UA" sz="5600" b="1" dirty="0" smtClean="0">
                <a:solidFill>
                  <a:schemeClr val="tx1"/>
                </a:solidFill>
              </a:rPr>
              <a:t>Займайтеся фізкультурою</a:t>
            </a:r>
            <a:r>
              <a:rPr lang="uk-UA" sz="5600" dirty="0" smtClean="0"/>
              <a:t/>
            </a:r>
            <a:br>
              <a:rPr lang="uk-UA" sz="5600" dirty="0" smtClean="0"/>
            </a:br>
            <a:r>
              <a:rPr lang="uk-UA" sz="5600" dirty="0" smtClean="0"/>
              <a:t>Вправи прискорюють роботу серця, збагачуючи кров киснем. А коли тіло нагрівається і ви потієте, зростає кількість клітин-захисників, які вбивають віруси.</a:t>
            </a:r>
          </a:p>
          <a:p>
            <a:pPr marL="0" indent="0">
              <a:buNone/>
            </a:pPr>
            <a:r>
              <a:rPr lang="fr-FR" dirty="0"/>
              <a:t/>
            </a:r>
            <a:br>
              <a:rPr lang="fr-FR" dirty="0"/>
            </a:br>
            <a:endParaRPr lang="fr-FR" dirty="0"/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714621"/>
            <a:ext cx="23812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0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Віруси рослин</a:t>
            </a:r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836712"/>
            <a:ext cx="4896544" cy="58326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1500" dirty="0" smtClean="0"/>
              <a:t>Про те, що рослини хворіють, люди дізналися в ті далекі часи, коли перейшли на осіле землеробство. Хлібороби як могли лікували рослини, намагаючи попередить масову поразку рослин. Один із збудників хвороб рослин - вірус тютюнової мозаїки. Подібній вірус зустрічається в картоплі, томатів, квітів, плодових і ягідних культур. Одною з ознак вирусового ураження є зміна фарбування квітів у поколіннях (наприклад тюльпанів) і перелік нормативних фарбувань листків (Жовтуха рослин). </a:t>
            </a:r>
          </a:p>
          <a:p>
            <a:pPr marL="0" indent="0">
              <a:buNone/>
            </a:pPr>
            <a:r>
              <a:rPr lang="uk-UA" sz="1500" dirty="0" smtClean="0"/>
              <a:t>Розробка ефективних противірусних заходів; базуються на характерній рисі шкірного вірусу рослин, на передачі захворювання від одних рослин іншім. Застосовується термічне опрацювання, хіміотерапія, сполучення цих засобів (обприскування рослин або насичення атмосфери термокамери ігібиторами вірусу). </a:t>
            </a:r>
          </a:p>
          <a:p>
            <a:pPr marL="0" indent="0">
              <a:buNone/>
            </a:pPr>
            <a:r>
              <a:rPr lang="uk-UA" sz="1500" dirty="0" smtClean="0"/>
              <a:t>Використовується також метод, назв культурою меристеми. Метод, заснований на тому, Що в різноманітних тканина рослин віруси поширені не рівномірно, а деяким частинах відсутніх (наприклад у клітинах меристеми, у точках пагона). Дана ділянка в стирильних умовах вирізається І є матеріалом для одержання здорового нащадкам.</a:t>
            </a: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839917"/>
            <a:ext cx="2751104" cy="30702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3" y="3573016"/>
            <a:ext cx="3066827" cy="30668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4182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Віруси тварин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980728"/>
            <a:ext cx="8856984" cy="58326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Поряд із вірусами рослин існують небезпечні збудники хвороб тварин і людини. Це - віспа, поліомієліт, сказ, вірусний гепатит, грип, СНІД і т.д. Багато вірусів, до яких дошкульна людина, уражає тварин і навпаки. Крім того деякі тварини є переносниками вірусів людини, при цьому не хворіючи . </a:t>
            </a:r>
            <a:endParaRPr lang="uk-UA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068960"/>
            <a:ext cx="5543327" cy="332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07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92088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Профілактика 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ВІЛ-інфекції , СНІДу</a:t>
            </a:r>
            <a:b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endParaRPr lang="uk-UA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03328" y="908720"/>
            <a:ext cx="4233167" cy="583264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Як </a:t>
            </a:r>
            <a:r>
              <a:rPr lang="ru-RU" dirty="0"/>
              <a:t>відомо, СНІД - одна з найважливіших проблем, з якою ввійшло людство </a:t>
            </a:r>
            <a:r>
              <a:rPr lang="fr-FR" dirty="0"/>
              <a:t>XXI </a:t>
            </a:r>
            <a:r>
              <a:rPr lang="ru-RU" dirty="0"/>
              <a:t>століття.</a:t>
            </a:r>
          </a:p>
          <a:p>
            <a:pPr marL="0" indent="0">
              <a:buNone/>
            </a:pPr>
            <a:r>
              <a:rPr lang="uk-UA" dirty="0" smtClean="0"/>
              <a:t>СНІД - це синдром набутого імунодефіциту, тобто хвороба, викликана вірусом. Віруси, в тому числі й ВІЛ, виявляються за допомогою спеціальних методів дослідження крові. Але слід знати, що з моменту проникнення ВІЛ-інфекції в організм проходить певний час, так зване "вікно", протягом якого організм продукує достатню кількість антитіл, щоб їх вже можна було виявити в крові.</a:t>
            </a:r>
          </a:p>
          <a:p>
            <a:pPr marL="0" indent="0">
              <a:buNone/>
            </a:pPr>
            <a:r>
              <a:rPr lang="uk-UA" dirty="0" smtClean="0"/>
              <a:t>Носії ВІЛ протягом тривалого часу можуть виглядати і почувати себе здоровими, хоча відразу після інфікування спостерігаються простудні симптоми. Дуже часто основна причина смертності є навіть не СНІД, а інші інфекції, з якими ослаблений ВІЛ-інфекцією організм не може боротися.</a:t>
            </a:r>
          </a:p>
          <a:p>
            <a:pPr marL="0" indent="0">
              <a:buNone/>
            </a:pPr>
            <a:r>
              <a:rPr lang="uk-UA" dirty="0" smtClean="0"/>
              <a:t>Багато про СНІД вже відомо, але кожного дня з'являється нова інформація. Стрімко росте кількість інфікованих, хворих та померлих від СНІДу.</a:t>
            </a:r>
          </a:p>
          <a:p>
            <a:pPr marL="0" indent="0">
              <a:buNone/>
            </a:pPr>
            <a:r>
              <a:rPr lang="uk-UA" dirty="0" smtClean="0"/>
              <a:t>Перші випадки захворювання на СНІД було діагностовано в 1981 році у США.</a:t>
            </a:r>
          </a:p>
          <a:p>
            <a:pPr marL="0" indent="0">
              <a:buNone/>
            </a:pPr>
            <a:r>
              <a:rPr lang="uk-UA" dirty="0" smtClean="0"/>
              <a:t>В Україні перші випадки захворювання на СНІД було діагностовано у 1987 році.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3" y="836712"/>
            <a:ext cx="4695825" cy="31527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76" y="3717032"/>
            <a:ext cx="4499992" cy="298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7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uk-UA" sz="6600" dirty="0" smtClean="0">
                <a:solidFill>
                  <a:srgbClr val="7030A0"/>
                </a:solidFill>
              </a:rPr>
              <a:t>Дякую за увагу!</a:t>
            </a:r>
            <a:endParaRPr lang="uk-UA" sz="6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91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6" presetClass="exit" presetSubtype="2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116632"/>
            <a:ext cx="8928992" cy="66247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Історія відкриття</a:t>
            </a:r>
          </a:p>
          <a:p>
            <a:pPr marL="0" indent="0" algn="ctr">
              <a:buNone/>
            </a:pPr>
            <a:r>
              <a:rPr lang="uk-UA" sz="1800" dirty="0" smtClean="0"/>
              <a:t>У 1852 р. російський ботанік Д.І. Іванівський вперше отримав інфекційний екстракт з рослин тютюну, уражених мозаїчною хворобою. Коли такий екстракт пропустили через фільтр, здатний затримувати бактерії, відфільтрована рідина все ще зберігала інфекційні властивості. У 1898 р. голландець Бейеринком </a:t>
            </a:r>
            <a:r>
              <a:rPr lang="ru-RU" sz="1800" dirty="0" smtClean="0"/>
              <a:t>(</a:t>
            </a:r>
            <a:r>
              <a:rPr lang="fr-FR" sz="1800" dirty="0"/>
              <a:t>Beijerink) </a:t>
            </a:r>
            <a:r>
              <a:rPr lang="uk-UA" sz="1800" dirty="0" smtClean="0"/>
              <a:t>придумав нове слово </a:t>
            </a:r>
            <a:r>
              <a:rPr lang="uk-UA" sz="1800" dirty="0" smtClean="0">
                <a:solidFill>
                  <a:srgbClr val="FF0000"/>
                </a:solidFill>
              </a:rPr>
              <a:t>вірус</a:t>
            </a:r>
            <a:r>
              <a:rPr lang="uk-UA" sz="1800" dirty="0" smtClean="0"/>
              <a:t> (від латинського слова, що означає «отрута»), щоб позначити цим терміном інфекційну природу деяких профільтроване рослинних рідин. Хоча вдалося досягти значних успіхів в отриманні високоочищених проб вірусів і було встановлено, що за хімічною природою це нуклеопротеїнів (нуклеїнові кислоти, пов'язані з білками), самі частки все ще залишалися невловимими і загадковими, тому що вони були занадто малі, щоб їх можна було побачити за допомогою світлового мікроскопа. Тому-то віруси і опинилися в числі перших біологічних структур, які були досліджені в електронному мікроскопі відразу ж після його винаходу в 30-і роки </a:t>
            </a:r>
            <a:r>
              <a:rPr lang="uk-UA" sz="2000" dirty="0" smtClean="0"/>
              <a:t>ХХ століття.</a:t>
            </a:r>
            <a:endParaRPr lang="uk-UA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005064"/>
            <a:ext cx="3960440" cy="261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19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052736"/>
            <a:ext cx="4038600" cy="50405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7504" y="116632"/>
            <a:ext cx="8928992" cy="6624736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</a:rPr>
              <a:t>Будова вірусів</a:t>
            </a:r>
          </a:p>
          <a:p>
            <a:pPr marL="0" indent="0">
              <a:buNone/>
            </a:pPr>
            <a:r>
              <a:rPr lang="uk-UA" sz="2000" dirty="0" smtClean="0"/>
              <a:t>1. Серцевина -- генетичний матеріал (ДНК або РНК). Генетичний апарат вірусу кодує від декількох (Вірус Тютюнової Мозаїки) до сотень генів (Вірус Віспи, більше 100 генів). Необхідний мінімум -- гени, що кодують вірус-специфічну полімеразу та структурні білки.</a:t>
            </a:r>
          </a:p>
          <a:p>
            <a:pPr marL="0" indent="0">
              <a:buNone/>
            </a:pPr>
            <a:r>
              <a:rPr lang="uk-UA" sz="2000" dirty="0" smtClean="0"/>
              <a:t>2. білкова оболонка, що називають каспидом. Оболонка часто побудована з ідентичних повторюваних субодиниць -- капсомерів. Капсомери утворюють структури з високою симетрією.</a:t>
            </a:r>
          </a:p>
          <a:p>
            <a:pPr marL="0" indent="0">
              <a:buNone/>
            </a:pPr>
            <a:r>
              <a:rPr lang="uk-UA" sz="2000" dirty="0" smtClean="0"/>
              <a:t>3. додаткова ліпопротеїдна оболонка. Ліпідна оболонка походить з плазматичної мембрани клітини-хазяїна та зустрічається в порівняно складних вірусів (вірус грипу, вірус герпесу). Цілком сформована інфекційна вірусна частка називається віріоном.</a:t>
            </a:r>
          </a:p>
          <a:p>
            <a:pPr marL="0" lvl="0" indent="0">
              <a:buNone/>
            </a:pP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005064"/>
            <a:ext cx="345638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4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80947" y="4797152"/>
            <a:ext cx="2818656" cy="79695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Макрофаги </a:t>
            </a:r>
            <a:endParaRPr lang="ru-RU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 descr="D:\ДОКУМЕНТАЦІЯ\ALLA\10клас\ВІРУСИ\макрофаги\t012365a-macrophages-on-an-asbestos-fibre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93" y="404664"/>
            <a:ext cx="3312368" cy="26129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ДОКУМЕНТАЦІЯ\ALLA\10клас\ВІРУСИ\макрофаги\макроф_0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00810"/>
            <a:ext cx="3375414" cy="26650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2052" name="Picture 4" descr="D:\ДОКУМЕНТАЦІЯ\ALLA\10клас\ВІРУСИ\макрофаги\макроф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07"/>
          <a:stretch/>
        </p:blipFill>
        <p:spPr bwMode="auto">
          <a:xfrm>
            <a:off x="323527" y="3500708"/>
            <a:ext cx="3622937" cy="243995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ДОКУМЕНТАЦІЯ\ALLA\10клас\ВІРУСИ\макрофаги\macrope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140968"/>
            <a:ext cx="2318767" cy="315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20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 descr="D:\табл.tif"/>
          <p:cNvPicPr/>
          <p:nvPr/>
        </p:nvPicPr>
        <p:blipFill>
          <a:blip r:embed="rId2"/>
          <a:srcRect l="53228" t="45392" r="8753" b="8410"/>
          <a:stretch>
            <a:fillRect/>
          </a:stretch>
        </p:blipFill>
        <p:spPr bwMode="auto">
          <a:xfrm>
            <a:off x="395536" y="548679"/>
            <a:ext cx="4226991" cy="5721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Объект 7" descr="01010102"/>
          <p:cNvPicPr>
            <a:picLocks noGrp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48679"/>
            <a:ext cx="4032448" cy="5721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27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3898776" cy="562074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Бактеріофаги </a:t>
            </a:r>
            <a:endParaRPr lang="ru-RU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26" name="Picture 2" descr="D:\ДОКУМЕНТАЦІЯ\ALLA\10клас\ВІРУСИ\бактеріофаги\171109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361" y="260648"/>
            <a:ext cx="3238500" cy="24288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1027" name="Picture 3" descr="D:\ДОКУМЕНТАЦІЯ\ALLA\10клас\ВІРУСИ\бактеріофаги\2256781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4" r="21657"/>
          <a:stretch/>
        </p:blipFill>
        <p:spPr bwMode="auto">
          <a:xfrm>
            <a:off x="2483768" y="1447702"/>
            <a:ext cx="3266932" cy="266481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ДОКУМЕНТАЦІЯ\ALLA\10клас\ВІРУСИ\бактеріофаги\T4virusStructure.gif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8" r="1866"/>
          <a:stretch/>
        </p:blipFill>
        <p:spPr bwMode="auto">
          <a:xfrm>
            <a:off x="5724128" y="3099984"/>
            <a:ext cx="2850908" cy="3422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ДОКУМЕНТАЦІЯ\ALLA\10клас\ВІРУСИ\бактеріофаги\зар пал Кох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56992"/>
            <a:ext cx="3310704" cy="31659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ДОКУМЕНТАЦІЯ\ALLA\10клас\ВІРУСИ\бактеріофаги\corynebacteriu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68" y="1340768"/>
            <a:ext cx="2555805" cy="19641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27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ДОКУМЕНТАЦІЯ\ALLA\10клас\ВІРУСИ\бактеріофаги\Untitled-23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280920" cy="635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5589240"/>
            <a:ext cx="4618856" cy="65293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Будова бактеріофага</a:t>
            </a:r>
            <a:endParaRPr lang="ru-RU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769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255786"/>
            <a:ext cx="4186808" cy="724942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Тютюнова мозаїка</a:t>
            </a:r>
            <a:endParaRPr lang="ru-RU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8" name="Picture 4" descr="D:\ДОКУМЕНТАЦІЯ\ALLA\10клас\ВІРУСИ\тютюнова мозаїка\023927688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976174"/>
            <a:ext cx="224035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ДОКУМЕНТАЦІЯ\ALLA\10клас\ВІРУСИ\тютюнова мозаїка\Lycopersici_Tobacco_mosaic_vir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229870"/>
            <a:ext cx="4052168" cy="247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ДОКУМЕНТАЦІЯ\ALLA\10клас\ВІРУСИ\тютюнова мозаїка\2250092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836712"/>
            <a:ext cx="2664296" cy="32491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ДОКУМЕНТАЦІЯ\ALLA\10клас\ВІРУСИ\тютюнова мозаїка\1233006177_2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613025" cy="41389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83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ДОКУМЕНТАЦІЯ\ALLA\10клас\ВІРУСИ\тютюнова мозаїка\4944-004-332E2643.g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0888"/>
            <a:ext cx="40386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ДОКУМЕНТАЦІЯ\ALLA\10клас\ВІРУСИ\тютюнова мозаїка\vtm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4"/>
          <a:stretch/>
        </p:blipFill>
        <p:spPr bwMode="auto">
          <a:xfrm>
            <a:off x="5292080" y="692696"/>
            <a:ext cx="3528392" cy="538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ДОКУМЕНТАЦІЯ\ALLA\10клас\ВІРУСИ\тютюнова мозаїка\biology-5-0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9946"/>
            <a:ext cx="166687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ДОКУМЕНТАЦІЯ\ALLA\10клас\ВІРУСИ\тютюнова мозаїка\biol1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57" y="4725142"/>
            <a:ext cx="416242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ДОКУМЕНТАЦІЯ\ALLA\10клас\ВІРУСИ\тютюнова мозаїка\2tmv_composit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89946"/>
            <a:ext cx="2037606" cy="204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84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аркет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125</TotalTime>
  <Words>790</Words>
  <Application>Microsoft Office PowerPoint</Application>
  <PresentationFormat>Экран (4:3)</PresentationFormat>
  <Paragraphs>42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Паркет</vt:lpstr>
      <vt:lpstr>Роль вірусів у природі і житті людини</vt:lpstr>
      <vt:lpstr>Презентация PowerPoint</vt:lpstr>
      <vt:lpstr>Презентация PowerPoint</vt:lpstr>
      <vt:lpstr>Макрофаги </vt:lpstr>
      <vt:lpstr>Презентация PowerPoint</vt:lpstr>
      <vt:lpstr>      Бактеріофаги </vt:lpstr>
      <vt:lpstr>Будова бактеріофага</vt:lpstr>
      <vt:lpstr>Тютюнова мозаїка</vt:lpstr>
      <vt:lpstr>Презентация PowerPoint</vt:lpstr>
      <vt:lpstr>Віруси свинячого і курячого грипу</vt:lpstr>
      <vt:lpstr>Роль вірусів у житті людини</vt:lpstr>
      <vt:lpstr>   План дій у сезон застуд та вірусних інфекцій</vt:lpstr>
      <vt:lpstr>Віруси рослин</vt:lpstr>
      <vt:lpstr>Віруси тварин</vt:lpstr>
      <vt:lpstr>  Профілактика ВІЛ-інфекції , СНІДу </vt:lpstr>
      <vt:lpstr>Дякую за увагу!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вірусів у природі і житті людини</dc:title>
  <dc:creator>Admin</dc:creator>
  <cp:lastModifiedBy>Natalia</cp:lastModifiedBy>
  <cp:revision>18</cp:revision>
  <dcterms:created xsi:type="dcterms:W3CDTF">2012-02-02T14:17:43Z</dcterms:created>
  <dcterms:modified xsi:type="dcterms:W3CDTF">2015-01-29T09:54:45Z</dcterms:modified>
</cp:coreProperties>
</file>